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72" r:id="rId4"/>
    <p:sldId id="289" r:id="rId5"/>
    <p:sldId id="292" r:id="rId6"/>
    <p:sldId id="267" r:id="rId7"/>
    <p:sldId id="268" r:id="rId8"/>
    <p:sldId id="269" r:id="rId9"/>
    <p:sldId id="270" r:id="rId10"/>
    <p:sldId id="273" r:id="rId11"/>
    <p:sldId id="257" r:id="rId12"/>
    <p:sldId id="258" r:id="rId13"/>
    <p:sldId id="259" r:id="rId14"/>
    <p:sldId id="265" r:id="rId15"/>
    <p:sldId id="260" r:id="rId16"/>
    <p:sldId id="280" r:id="rId17"/>
    <p:sldId id="282" r:id="rId18"/>
    <p:sldId id="284" r:id="rId19"/>
    <p:sldId id="286" r:id="rId20"/>
    <p:sldId id="287" r:id="rId21"/>
    <p:sldId id="261" r:id="rId22"/>
    <p:sldId id="262" r:id="rId23"/>
    <p:sldId id="263" r:id="rId24"/>
    <p:sldId id="264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F098E-19B9-48A5-9E01-4834B5A2EC5B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2E2B-A119-4590-B8DD-90B2A881B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3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52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639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880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58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01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9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2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35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6. </a:t>
            </a:r>
            <a:endParaRPr lang="en-US" sz="3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6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7. </a:t>
            </a:r>
            <a:r>
              <a:rPr lang="en-US" sz="3200" dirty="0" smtClean="0"/>
              <a:t>Take a quick glance around our classroom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1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en-US" dirty="0" smtClean="0"/>
              <a:t>Our theme was birds this term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79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69 </a:t>
            </a:r>
            <a:r>
              <a:rPr lang="en-US" dirty="0" smtClean="0"/>
              <a:t>Can you name the different birds that you can see?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7.10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2E2B-A119-4590-B8DD-90B2A881B8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3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04A5-662C-4B92-9984-489D2D6A9DB2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489-A205-4A16-B789-90EF4752E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5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04A5-662C-4B92-9984-489D2D6A9DB2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489-A205-4A16-B789-90EF4752E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9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04A5-662C-4B92-9984-489D2D6A9DB2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489-A205-4A16-B789-90EF4752E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9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04A5-662C-4B92-9984-489D2D6A9DB2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489-A205-4A16-B789-90EF4752E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0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04A5-662C-4B92-9984-489D2D6A9DB2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489-A205-4A16-B789-90EF4752E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43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04A5-662C-4B92-9984-489D2D6A9DB2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489-A205-4A16-B789-90EF4752E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04A5-662C-4B92-9984-489D2D6A9DB2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489-A205-4A16-B789-90EF4752E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04A5-662C-4B92-9984-489D2D6A9DB2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489-A205-4A16-B789-90EF4752E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04A5-662C-4B92-9984-489D2D6A9DB2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489-A205-4A16-B789-90EF4752E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0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04A5-662C-4B92-9984-489D2D6A9DB2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489-A205-4A16-B789-90EF4752E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0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04A5-662C-4B92-9984-489D2D6A9DB2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489-A205-4A16-B789-90EF4752E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5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604A5-662C-4B92-9984-489D2D6A9DB2}" type="datetimeFigureOut">
              <a:rPr lang="en-GB" smtClean="0"/>
              <a:t>13/08/2022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3489-A205-4A16-B789-90EF4752E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2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ACSI Conference</a:t>
            </a:r>
            <a:br>
              <a:rPr lang="en-US" dirty="0" smtClean="0"/>
            </a:br>
            <a:r>
              <a:rPr lang="en-US" dirty="0" smtClean="0"/>
              <a:t>31/8/2022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WORKSHOP 1</a:t>
            </a:r>
          </a:p>
          <a:p>
            <a:r>
              <a:rPr lang="en-US" dirty="0" smtClean="0"/>
              <a:t>Hope for teachers of pupils who struggle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40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Nathan\Documents\MUMS STUFF FOR SCHOOL\BOWEN FAMILY\ACSI WALL SHOW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3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 Hope?</a:t>
            </a:r>
            <a:br>
              <a:rPr lang="en-US" dirty="0" smtClean="0"/>
            </a:br>
            <a:r>
              <a:rPr lang="en-US" dirty="0" smtClean="0"/>
              <a:t>11.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a feeling of expectation and desire for a particular thing to happen</a:t>
            </a:r>
          </a:p>
          <a:p>
            <a:endParaRPr lang="en-US" dirty="0" smtClean="0"/>
          </a:p>
          <a:p>
            <a:r>
              <a:rPr lang="en-US" dirty="0" smtClean="0"/>
              <a:t> an optimistic state of mind based on an expectation of positive outcomes.</a:t>
            </a:r>
          </a:p>
          <a:p>
            <a:endParaRPr lang="en-US" dirty="0"/>
          </a:p>
          <a:p>
            <a:r>
              <a:rPr lang="en-US" dirty="0" smtClean="0"/>
              <a:t>Expect with confidence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78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always HOPE</a:t>
            </a:r>
          </a:p>
          <a:p>
            <a:r>
              <a:rPr lang="en-US" dirty="0" smtClean="0"/>
              <a:t>What impact are you having in your area of influence?  - other staff members, administrative staff, parents, ground staff, members of the public</a:t>
            </a:r>
          </a:p>
          <a:p>
            <a:r>
              <a:rPr lang="en-US" dirty="0" smtClean="0"/>
              <a:t>How do you know you are in the right place, right now, doing the right thing?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0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Obtain your P.PH.D. –   A PHD   is the highest level of academic qualification you can achieve</a:t>
            </a:r>
          </a:p>
          <a:p>
            <a:r>
              <a:rPr lang="en-US" dirty="0" smtClean="0"/>
              <a:t>You then earn the title Doctor of Philosophy, </a:t>
            </a:r>
          </a:p>
          <a:p>
            <a:r>
              <a:rPr lang="en-US" dirty="0" smtClean="0"/>
              <a:t>You need to produce advanced work that makes a significant contribution to the knowledge in your field.</a:t>
            </a:r>
          </a:p>
          <a:p>
            <a:r>
              <a:rPr lang="en-US" dirty="0" smtClean="0"/>
              <a:t>Now I am talking about a P.P.H.D. You may well ask!!!!!</a:t>
            </a:r>
          </a:p>
          <a:p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32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 -  Patience – without which you will not be able to cope</a:t>
            </a:r>
          </a:p>
          <a:p>
            <a:endParaRPr lang="en-US" dirty="0"/>
          </a:p>
          <a:p>
            <a:r>
              <a:rPr lang="en-US" dirty="0" smtClean="0"/>
              <a:t>P  - Perseverance – through  whatever circumstances you can and will achieve success</a:t>
            </a:r>
          </a:p>
          <a:p>
            <a:endParaRPr lang="en-US" dirty="0" smtClean="0"/>
          </a:p>
          <a:p>
            <a:r>
              <a:rPr lang="en-US" dirty="0" smtClean="0"/>
              <a:t>Hard work – this is an essential ingredient</a:t>
            </a:r>
          </a:p>
          <a:p>
            <a:endParaRPr lang="en-US" smtClean="0"/>
          </a:p>
          <a:p>
            <a:r>
              <a:rPr lang="en-US" smtClean="0"/>
              <a:t>Devotion </a:t>
            </a:r>
            <a:r>
              <a:rPr lang="en-US" dirty="0" smtClean="0"/>
              <a:t>– not only to God who has put you in this position, but also to  the  children He has placed in your hands..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25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child –  their background, interests, motivations, weaknesses</a:t>
            </a:r>
          </a:p>
          <a:p>
            <a:r>
              <a:rPr lang="en-US" dirty="0" smtClean="0"/>
              <a:t>Work within the framework of their interests</a:t>
            </a:r>
          </a:p>
          <a:p>
            <a:r>
              <a:rPr lang="en-US" dirty="0" smtClean="0"/>
              <a:t>Be patient</a:t>
            </a:r>
          </a:p>
          <a:p>
            <a:r>
              <a:rPr lang="en-US" dirty="0" smtClean="0"/>
              <a:t>NEVER GIVE UP HOPE  no matter what the setbacks or challenges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6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482560"/>
              </p:ext>
            </p:extLst>
          </p:nvPr>
        </p:nvGraphicFramePr>
        <p:xfrm>
          <a:off x="1708150" y="1411288"/>
          <a:ext cx="5726113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5726211" imgH="4035547" progId="Word.Document.12">
                  <p:embed/>
                </p:oleObj>
              </mc:Choice>
              <mc:Fallback>
                <p:oleObj name="Document" r:id="rId4" imgW="5726211" imgH="40355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8150" y="1411288"/>
                        <a:ext cx="5726113" cy="403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83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373466"/>
              </p:ext>
            </p:extLst>
          </p:nvPr>
        </p:nvGraphicFramePr>
        <p:xfrm>
          <a:off x="1611313" y="479425"/>
          <a:ext cx="5921375" cy="590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4" imgW="5920789" imgH="5900985" progId="Word.Document.12">
                  <p:embed/>
                </p:oleObj>
              </mc:Choice>
              <mc:Fallback>
                <p:oleObj name="Document" r:id="rId4" imgW="5920789" imgH="5900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1313" y="479425"/>
                        <a:ext cx="5921375" cy="590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89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Nathan\Documents\MUMS STUFF FOR SCHOOL\BOWEN FAMILY\ACSI PICTURES\ACSI - ME AFTER I HAVE BEEN GIVEN A MERI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1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Nathan\Documents\MUMS STUFF FOR SCHOOL\BOWEN FAMILY\ACSI PICTURES\ACSI WELL SOMEONE IS HAVING A BAD DA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2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with me through my classroom a minute. </a:t>
            </a:r>
          </a:p>
          <a:p>
            <a:r>
              <a:rPr lang="en-US" dirty="0" err="1" smtClean="0"/>
              <a:t>Colour</a:t>
            </a:r>
            <a:r>
              <a:rPr lang="en-US" dirty="0" smtClean="0"/>
              <a:t> and fun reading is the  core to the teaching of those who are struggling. </a:t>
            </a:r>
          </a:p>
          <a:p>
            <a:r>
              <a:rPr lang="en-US" dirty="0" smtClean="0"/>
              <a:t>It must show them that there is HOPE because learning is real, but learning can be fun.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510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hear and I forget</a:t>
            </a:r>
          </a:p>
          <a:p>
            <a:r>
              <a:rPr lang="en-US" dirty="0" smtClean="0"/>
              <a:t>I see and I remember</a:t>
            </a:r>
          </a:p>
          <a:p>
            <a:r>
              <a:rPr lang="en-US" dirty="0" smtClean="0"/>
              <a:t>But I DO THEN I UNDERSTAND!!!!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533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the pathway to follow?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 Create a schedule or routine that is easy to follow. </a:t>
            </a:r>
          </a:p>
          <a:p>
            <a:r>
              <a:rPr lang="en-US" dirty="0" smtClean="0"/>
              <a:t>2. Reduce the number of limitations ( as far as possible) so that there is not an OVERLOAD of what NOT to do.</a:t>
            </a:r>
          </a:p>
          <a:p>
            <a:r>
              <a:rPr lang="en-US" dirty="0" smtClean="0"/>
              <a:t>3. Get them involved in physical activity – handing out books, tidying up books, desks etc. . </a:t>
            </a:r>
          </a:p>
          <a:p>
            <a:r>
              <a:rPr lang="en-US" dirty="0" smtClean="0"/>
              <a:t>4. Reading is an essential ingredient, so make sure there are fun things to read.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517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5. Work at building their self esteem or confidence – in you and in themselves</a:t>
            </a:r>
          </a:p>
          <a:p>
            <a:r>
              <a:rPr lang="en-US" dirty="0" smtClean="0"/>
              <a:t>6. Give rewards for success, remove them for disobedience. </a:t>
            </a:r>
          </a:p>
          <a:p>
            <a:r>
              <a:rPr lang="en-US" dirty="0" smtClean="0"/>
              <a:t>7. Help them to get organized</a:t>
            </a:r>
          </a:p>
          <a:p>
            <a:r>
              <a:rPr lang="en-US" dirty="0" smtClean="0"/>
              <a:t>8. Have a visual reminder or system in place for important issues. </a:t>
            </a:r>
          </a:p>
          <a:p>
            <a:r>
              <a:rPr lang="en-US" dirty="0" smtClean="0"/>
              <a:t>9. ALWAYS stay calm (no matter how difficult the situation may appear)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814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r>
              <a:rPr lang="en-US" dirty="0" smtClean="0"/>
              <a:t>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10. Get to know the triggers that set off bad </a:t>
            </a:r>
            <a:r>
              <a:rPr lang="en-US" dirty="0" err="1" smtClean="0"/>
              <a:t>behaviour</a:t>
            </a:r>
            <a:r>
              <a:rPr lang="en-US" dirty="0" smtClean="0"/>
              <a:t>, and help them to cope. </a:t>
            </a:r>
          </a:p>
          <a:p>
            <a:r>
              <a:rPr lang="en-US" dirty="0" smtClean="0"/>
              <a:t>11. Have a plan or strategy to use in the event of a problem or distraction. </a:t>
            </a:r>
          </a:p>
          <a:p>
            <a:r>
              <a:rPr lang="en-US" dirty="0" smtClean="0"/>
              <a:t>12. Outside help is essential, so seek advice ( from other teachers, parents, guardians or therapists)</a:t>
            </a:r>
          </a:p>
          <a:p>
            <a:r>
              <a:rPr lang="en-US" dirty="0" smtClean="0"/>
              <a:t>13. Keep in close contact with parents or guardians to see how the child is coping at home ( ( take notes of areas of main concern)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231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en-US" dirty="0" smtClean="0"/>
              <a:t>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14. Liaise with the other teachers that the child comes into contact with ( sport, music, library)</a:t>
            </a:r>
          </a:p>
          <a:p>
            <a:r>
              <a:rPr lang="en-US" dirty="0" smtClean="0"/>
              <a:t>15. Maintain a current progress chart                ( evaluation file) on each child.</a:t>
            </a:r>
          </a:p>
          <a:p>
            <a:r>
              <a:rPr lang="en-US" dirty="0" smtClean="0"/>
              <a:t>16. Stress positive </a:t>
            </a:r>
            <a:r>
              <a:rPr lang="en-US" dirty="0" err="1" smtClean="0"/>
              <a:t>behaviour</a:t>
            </a:r>
            <a:r>
              <a:rPr lang="en-US" dirty="0" smtClean="0"/>
              <a:t> at </a:t>
            </a:r>
            <a:r>
              <a:rPr lang="en-US" smtClean="0"/>
              <a:t>all times.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56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the age of your body that counts, it’s the age of your heart.</a:t>
            </a:r>
          </a:p>
          <a:p>
            <a:r>
              <a:rPr lang="en-US" dirty="0" smtClean="0"/>
              <a:t>Enjoy your life and your teaching, and forget your age.</a:t>
            </a:r>
          </a:p>
          <a:p>
            <a:r>
              <a:rPr lang="en-US" dirty="0" smtClean="0"/>
              <a:t>It’s not what you do for the children that counts, it’s what you have taught them to do for themselves that will make them successful.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0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732040" cy="1796752"/>
          </a:xfrm>
        </p:spPr>
        <p:txBody>
          <a:bodyPr>
            <a:noAutofit/>
          </a:bodyPr>
          <a:lstStyle/>
          <a:p>
            <a:r>
              <a:rPr lang="en-US" sz="3200" dirty="0" smtClean="0"/>
              <a:t>Dig deeper,  jump  further,  climb  higher.</a:t>
            </a:r>
            <a:br>
              <a:rPr lang="en-US" sz="3200" dirty="0" smtClean="0"/>
            </a:b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732040" cy="804862"/>
          </a:xfrm>
        </p:spPr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pic>
        <p:nvPicPr>
          <p:cNvPr id="1026" name="Picture 2" descr="C:\Users\Nathan\Documents\MUMS STUFF FOR SCHOOL\BOWEN FAMILY\ACSI FRONT DOOR - DIG DEEPER SIG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 bwMode="auto">
          <a:xfrm>
            <a:off x="1792287" y="332656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7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Nathan\Documents\MUMS STUFF FOR SCHOOL\BOWEN FAMILY\WELCOME CHAR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 bwMode="auto">
          <a:xfrm>
            <a:off x="755576" y="548680"/>
            <a:ext cx="6566520" cy="54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91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 – hen  you</a:t>
            </a:r>
          </a:p>
          <a:p>
            <a:r>
              <a:rPr lang="en-US" dirty="0" smtClean="0"/>
              <a:t>E – </a:t>
            </a:r>
            <a:r>
              <a:rPr lang="en-US" dirty="0" err="1" smtClean="0"/>
              <a:t>nter</a:t>
            </a:r>
            <a:r>
              <a:rPr lang="en-US" dirty="0" smtClean="0"/>
              <a:t> this room</a:t>
            </a:r>
          </a:p>
          <a:p>
            <a:r>
              <a:rPr lang="en-US" dirty="0" smtClean="0"/>
              <a:t>L earning is fun</a:t>
            </a:r>
          </a:p>
          <a:p>
            <a:r>
              <a:rPr lang="en-US" dirty="0" smtClean="0"/>
              <a:t>C  o—operation is expected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ur</a:t>
            </a:r>
            <a:r>
              <a:rPr lang="en-US" dirty="0"/>
              <a:t> </a:t>
            </a:r>
            <a:r>
              <a:rPr lang="en-US" dirty="0" smtClean="0"/>
              <a:t> positive attitude and</a:t>
            </a:r>
          </a:p>
          <a:p>
            <a:r>
              <a:rPr lang="en-US" dirty="0" smtClean="0"/>
              <a:t>M </a:t>
            </a:r>
            <a:r>
              <a:rPr lang="en-US" dirty="0" err="1" smtClean="0"/>
              <a:t>utual</a:t>
            </a:r>
            <a:r>
              <a:rPr lang="en-US" dirty="0" smtClean="0"/>
              <a:t> respect are part of </a:t>
            </a:r>
          </a:p>
          <a:p>
            <a:r>
              <a:rPr lang="en-US" dirty="0" smtClean="0"/>
              <a:t>E </a:t>
            </a:r>
            <a:r>
              <a:rPr lang="en-US" dirty="0" err="1" smtClean="0"/>
              <a:t>verything</a:t>
            </a:r>
            <a:r>
              <a:rPr lang="en-US" dirty="0" smtClean="0"/>
              <a:t> we say and do.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21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Nathan\Documents\MUMS STUFF FOR SCHOOL\BOWEN FAMILY\ACSI 1 START OF WALL SH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0" y="-6477000"/>
            <a:ext cx="26416000" cy="198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5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GB" dirty="0"/>
          </a:p>
        </p:txBody>
      </p:sp>
      <p:pic>
        <p:nvPicPr>
          <p:cNvPr id="1026" name="Picture 2" descr="C:\Users\Nathan\Documents\MUMS STUFF FOR SCHOOL\BOWEN FAMILY\ACSI WALL SHOW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3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GB" dirty="0"/>
          </a:p>
        </p:txBody>
      </p:sp>
      <p:pic>
        <p:nvPicPr>
          <p:cNvPr id="1026" name="Picture 2" descr="C:\Users\Nathan\Documents\MUMS STUFF FOR SCHOOL\BOWEN FAMILY\ACSI WALL SHOW 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9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GB" dirty="0"/>
          </a:p>
        </p:txBody>
      </p:sp>
      <p:pic>
        <p:nvPicPr>
          <p:cNvPr id="1026" name="Picture 2" descr="C:\Users\Nathan\Documents\MUMS STUFF FOR SCHOOL\BOWEN FAMILY\ACSI WALL SHOW 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8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760</Words>
  <Application>Microsoft Office PowerPoint</Application>
  <PresentationFormat>On-screen Show (4:3)</PresentationFormat>
  <Paragraphs>108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Document</vt:lpstr>
      <vt:lpstr>ACSI Conference 31/8/2022  </vt:lpstr>
      <vt:lpstr>1. </vt:lpstr>
      <vt:lpstr>Dig deeper,  jump  further,  climb  higher. </vt:lpstr>
      <vt:lpstr>PowerPoint Presentation</vt:lpstr>
      <vt:lpstr>5</vt:lpstr>
      <vt:lpstr>PowerPoint Presentation</vt:lpstr>
      <vt:lpstr>7</vt:lpstr>
      <vt:lpstr>8</vt:lpstr>
      <vt:lpstr>9</vt:lpstr>
      <vt:lpstr>PowerPoint Presentation</vt:lpstr>
      <vt:lpstr>What is  Hope? 11. </vt:lpstr>
      <vt:lpstr>12. </vt:lpstr>
      <vt:lpstr>13. </vt:lpstr>
      <vt:lpstr>14. </vt:lpstr>
      <vt:lpstr>15. </vt:lpstr>
      <vt:lpstr>PowerPoint Presentation</vt:lpstr>
      <vt:lpstr>PowerPoint Presentation</vt:lpstr>
      <vt:lpstr>PowerPoint Presentation</vt:lpstr>
      <vt:lpstr>PowerPoint Presentation</vt:lpstr>
      <vt:lpstr>20</vt:lpstr>
      <vt:lpstr>21. What is the pathway to follow? </vt:lpstr>
      <vt:lpstr>22 </vt:lpstr>
      <vt:lpstr>23. </vt:lpstr>
      <vt:lpstr>24. </vt:lpstr>
      <vt:lpstr>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ACSI Conference 31/8/2022 – 02/09/2022</dc:title>
  <dc:creator>Nathan</dc:creator>
  <cp:lastModifiedBy>Nathan</cp:lastModifiedBy>
  <cp:revision>30</cp:revision>
  <dcterms:created xsi:type="dcterms:W3CDTF">2022-08-04T17:13:19Z</dcterms:created>
  <dcterms:modified xsi:type="dcterms:W3CDTF">2022-08-13T17:53:14Z</dcterms:modified>
</cp:coreProperties>
</file>