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7" r:id="rId1"/>
  </p:sldMasterIdLst>
  <p:notesMasterIdLst>
    <p:notesMasterId r:id="rId18"/>
  </p:notesMasterIdLst>
  <p:sldIdLst>
    <p:sldId id="256" r:id="rId2"/>
    <p:sldId id="258" r:id="rId3"/>
    <p:sldId id="328" r:id="rId4"/>
    <p:sldId id="257" r:id="rId5"/>
    <p:sldId id="326" r:id="rId6"/>
    <p:sldId id="333" r:id="rId7"/>
    <p:sldId id="331" r:id="rId8"/>
    <p:sldId id="335" r:id="rId9"/>
    <p:sldId id="337" r:id="rId10"/>
    <p:sldId id="340" r:id="rId11"/>
    <p:sldId id="323" r:id="rId12"/>
    <p:sldId id="322" r:id="rId13"/>
    <p:sldId id="338" r:id="rId14"/>
    <p:sldId id="341" r:id="rId15"/>
    <p:sldId id="339" r:id="rId16"/>
    <p:sldId id="26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6056"/>
  </p:normalViewPr>
  <p:slideViewPr>
    <p:cSldViewPr snapToGrid="0" snapToObjects="1">
      <p:cViewPr varScale="1">
        <p:scale>
          <a:sx n="105" d="100"/>
          <a:sy n="105"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3BA205-2CC5-4B35-947D-BE0DFEAC9C6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6C35D2C-FE9C-4909-8794-14A047DC7290}">
      <dgm:prSet custT="1"/>
      <dgm:spPr/>
      <dgm:t>
        <a:bodyPr/>
        <a:lstStyle/>
        <a:p>
          <a:r>
            <a:rPr lang="en-US" sz="2650" u="sng" dirty="0">
              <a:solidFill>
                <a:schemeClr val="tx1"/>
              </a:solidFill>
            </a:rPr>
            <a:t>Romans 1:21-32:</a:t>
          </a:r>
          <a:r>
            <a:rPr lang="en-US" sz="2650" u="none" dirty="0">
              <a:solidFill>
                <a:schemeClr val="tx1"/>
              </a:solidFill>
            </a:rPr>
            <a:t> </a:t>
          </a:r>
          <a:r>
            <a:rPr lang="en-US" sz="2650" dirty="0">
              <a:solidFill>
                <a:schemeClr val="tx1"/>
              </a:solidFill>
            </a:rPr>
            <a:t>Futile in our thinking, foolish hearts that are darkened, claiming to be wise but becoming fools, inventors of evil, disobedient to parents, haters of God, a debased mind. </a:t>
          </a:r>
        </a:p>
      </dgm:t>
    </dgm:pt>
    <dgm:pt modelId="{470AC7A0-9459-4FE0-A7AB-78393E902B36}" type="parTrans" cxnId="{5E6C9461-B51B-4510-BDA3-03704BF0831B}">
      <dgm:prSet/>
      <dgm:spPr/>
      <dgm:t>
        <a:bodyPr/>
        <a:lstStyle/>
        <a:p>
          <a:endParaRPr lang="en-US"/>
        </a:p>
      </dgm:t>
    </dgm:pt>
    <dgm:pt modelId="{6FE26363-4F21-42B3-9E0D-005B5E784E10}" type="sibTrans" cxnId="{5E6C9461-B51B-4510-BDA3-03704BF0831B}">
      <dgm:prSet/>
      <dgm:spPr/>
      <dgm:t>
        <a:bodyPr/>
        <a:lstStyle/>
        <a:p>
          <a:endParaRPr lang="en-US"/>
        </a:p>
      </dgm:t>
    </dgm:pt>
    <dgm:pt modelId="{869038F4-A682-4D44-ACD9-F5649363E1B9}">
      <dgm:prSet custT="1"/>
      <dgm:spPr/>
      <dgm:t>
        <a:bodyPr/>
        <a:lstStyle/>
        <a:p>
          <a:r>
            <a:rPr lang="en-US" sz="2800" dirty="0">
              <a:solidFill>
                <a:schemeClr val="tx1"/>
              </a:solidFill>
            </a:rPr>
            <a:t>All learners </a:t>
          </a:r>
          <a:r>
            <a:rPr lang="en-US" sz="2800" b="1" i="0" dirty="0">
              <a:solidFill>
                <a:schemeClr val="tx1"/>
              </a:solidFill>
            </a:rPr>
            <a:t>AND</a:t>
          </a:r>
          <a:r>
            <a:rPr lang="en-US" sz="2800" dirty="0">
              <a:solidFill>
                <a:schemeClr val="tx1"/>
              </a:solidFill>
            </a:rPr>
            <a:t> all teachers have a sin nature in their minds, as Paul describes. In the absence of a relationship with Christ, both experience the above. </a:t>
          </a:r>
        </a:p>
      </dgm:t>
    </dgm:pt>
    <dgm:pt modelId="{ECA5A932-CC4A-4482-B387-92F9683D19B4}" type="parTrans" cxnId="{1BCFD0F1-DF07-4C1C-9202-4D7BC7B4AC01}">
      <dgm:prSet/>
      <dgm:spPr/>
      <dgm:t>
        <a:bodyPr/>
        <a:lstStyle/>
        <a:p>
          <a:endParaRPr lang="en-US"/>
        </a:p>
      </dgm:t>
    </dgm:pt>
    <dgm:pt modelId="{F7E71676-922A-4B14-BF11-41FF346D9465}" type="sibTrans" cxnId="{1BCFD0F1-DF07-4C1C-9202-4D7BC7B4AC01}">
      <dgm:prSet/>
      <dgm:spPr/>
      <dgm:t>
        <a:bodyPr/>
        <a:lstStyle/>
        <a:p>
          <a:endParaRPr lang="en-US"/>
        </a:p>
      </dgm:t>
    </dgm:pt>
    <dgm:pt modelId="{75D33A2B-94AE-430D-A037-C801D3416F42}">
      <dgm:prSet custT="1"/>
      <dgm:spPr/>
      <dgm:t>
        <a:bodyPr/>
        <a:lstStyle/>
        <a:p>
          <a:r>
            <a:rPr lang="en-US" sz="2800" b="1" dirty="0">
              <a:solidFill>
                <a:schemeClr val="tx1"/>
              </a:solidFill>
            </a:rPr>
            <a:t>This doesn’t just go away once we experience salvation. </a:t>
          </a:r>
          <a:br>
            <a:rPr lang="en-US" sz="2800" b="1" dirty="0">
              <a:solidFill>
                <a:schemeClr val="tx1"/>
              </a:solidFill>
            </a:rPr>
          </a:br>
          <a:r>
            <a:rPr lang="en-US" sz="2800" b="0" dirty="0">
              <a:solidFill>
                <a:schemeClr val="tx1"/>
              </a:solidFill>
            </a:rPr>
            <a:t>Every Christian </a:t>
          </a:r>
          <a:r>
            <a:rPr lang="en-US" sz="2800" dirty="0">
              <a:solidFill>
                <a:schemeClr val="tx1"/>
              </a:solidFill>
            </a:rPr>
            <a:t>must partner with God to renew their minds, on a daily basis. </a:t>
          </a:r>
        </a:p>
      </dgm:t>
    </dgm:pt>
    <dgm:pt modelId="{500A1AAF-E48E-4418-B768-B933B3A9D4CD}" type="parTrans" cxnId="{78A3FE87-49B9-4C15-982A-5B4087A957EC}">
      <dgm:prSet/>
      <dgm:spPr/>
      <dgm:t>
        <a:bodyPr/>
        <a:lstStyle/>
        <a:p>
          <a:endParaRPr lang="en-US"/>
        </a:p>
      </dgm:t>
    </dgm:pt>
    <dgm:pt modelId="{BCD6CA76-7322-44C8-A1BE-AA056A9B49C5}" type="sibTrans" cxnId="{78A3FE87-49B9-4C15-982A-5B4087A957EC}">
      <dgm:prSet/>
      <dgm:spPr/>
      <dgm:t>
        <a:bodyPr/>
        <a:lstStyle/>
        <a:p>
          <a:endParaRPr lang="en-US"/>
        </a:p>
      </dgm:t>
    </dgm:pt>
    <dgm:pt modelId="{F54FD158-2FA3-D444-950D-BD99F5D653C6}" type="pres">
      <dgm:prSet presAssocID="{373BA205-2CC5-4B35-947D-BE0DFEAC9C67}" presName="linear" presStyleCnt="0">
        <dgm:presLayoutVars>
          <dgm:animLvl val="lvl"/>
          <dgm:resizeHandles val="exact"/>
        </dgm:presLayoutVars>
      </dgm:prSet>
      <dgm:spPr/>
    </dgm:pt>
    <dgm:pt modelId="{CBC1AF09-A36B-074D-BDCE-57F8DD8545DF}" type="pres">
      <dgm:prSet presAssocID="{96C35D2C-FE9C-4909-8794-14A047DC7290}" presName="parentText" presStyleLbl="node1" presStyleIdx="0" presStyleCnt="3">
        <dgm:presLayoutVars>
          <dgm:chMax val="0"/>
          <dgm:bulletEnabled val="1"/>
        </dgm:presLayoutVars>
      </dgm:prSet>
      <dgm:spPr/>
    </dgm:pt>
    <dgm:pt modelId="{0E92342C-F292-CD42-89EC-1528CF214C18}" type="pres">
      <dgm:prSet presAssocID="{6FE26363-4F21-42B3-9E0D-005B5E784E10}" presName="spacer" presStyleCnt="0"/>
      <dgm:spPr/>
    </dgm:pt>
    <dgm:pt modelId="{A6E93D31-3593-4E42-B525-3EE1A1A9941A}" type="pres">
      <dgm:prSet presAssocID="{869038F4-A682-4D44-ACD9-F5649363E1B9}" presName="parentText" presStyleLbl="node1" presStyleIdx="1" presStyleCnt="3">
        <dgm:presLayoutVars>
          <dgm:chMax val="0"/>
          <dgm:bulletEnabled val="1"/>
        </dgm:presLayoutVars>
      </dgm:prSet>
      <dgm:spPr/>
    </dgm:pt>
    <dgm:pt modelId="{6F50D660-B060-8C48-AA35-9A4B504C4D0D}" type="pres">
      <dgm:prSet presAssocID="{F7E71676-922A-4B14-BF11-41FF346D9465}" presName="spacer" presStyleCnt="0"/>
      <dgm:spPr/>
    </dgm:pt>
    <dgm:pt modelId="{C2DB56CC-2AEA-8847-A591-B1BCF77A6B4B}" type="pres">
      <dgm:prSet presAssocID="{75D33A2B-94AE-430D-A037-C801D3416F42}" presName="parentText" presStyleLbl="node1" presStyleIdx="2" presStyleCnt="3">
        <dgm:presLayoutVars>
          <dgm:chMax val="0"/>
          <dgm:bulletEnabled val="1"/>
        </dgm:presLayoutVars>
      </dgm:prSet>
      <dgm:spPr/>
    </dgm:pt>
  </dgm:ptLst>
  <dgm:cxnLst>
    <dgm:cxn modelId="{9DF4ED16-078B-F746-95DB-6DE5D4BB9BB4}" type="presOf" srcId="{373BA205-2CC5-4B35-947D-BE0DFEAC9C67}" destId="{F54FD158-2FA3-D444-950D-BD99F5D653C6}" srcOrd="0" destOrd="0" presId="urn:microsoft.com/office/officeart/2005/8/layout/vList2"/>
    <dgm:cxn modelId="{5E6C9461-B51B-4510-BDA3-03704BF0831B}" srcId="{373BA205-2CC5-4B35-947D-BE0DFEAC9C67}" destId="{96C35D2C-FE9C-4909-8794-14A047DC7290}" srcOrd="0" destOrd="0" parTransId="{470AC7A0-9459-4FE0-A7AB-78393E902B36}" sibTransId="{6FE26363-4F21-42B3-9E0D-005B5E784E10}"/>
    <dgm:cxn modelId="{28D3B364-EC65-3749-876A-FB33BD26054A}" type="presOf" srcId="{869038F4-A682-4D44-ACD9-F5649363E1B9}" destId="{A6E93D31-3593-4E42-B525-3EE1A1A9941A}" srcOrd="0" destOrd="0" presId="urn:microsoft.com/office/officeart/2005/8/layout/vList2"/>
    <dgm:cxn modelId="{78A3FE87-49B9-4C15-982A-5B4087A957EC}" srcId="{373BA205-2CC5-4B35-947D-BE0DFEAC9C67}" destId="{75D33A2B-94AE-430D-A037-C801D3416F42}" srcOrd="2" destOrd="0" parTransId="{500A1AAF-E48E-4418-B768-B933B3A9D4CD}" sibTransId="{BCD6CA76-7322-44C8-A1BE-AA056A9B49C5}"/>
    <dgm:cxn modelId="{FF48B48C-36B7-384A-9ABF-85DA87B82933}" type="presOf" srcId="{75D33A2B-94AE-430D-A037-C801D3416F42}" destId="{C2DB56CC-2AEA-8847-A591-B1BCF77A6B4B}" srcOrd="0" destOrd="0" presId="urn:microsoft.com/office/officeart/2005/8/layout/vList2"/>
    <dgm:cxn modelId="{62D1EB8D-B212-9C4D-8547-49AAF1F093B9}" type="presOf" srcId="{96C35D2C-FE9C-4909-8794-14A047DC7290}" destId="{CBC1AF09-A36B-074D-BDCE-57F8DD8545DF}" srcOrd="0" destOrd="0" presId="urn:microsoft.com/office/officeart/2005/8/layout/vList2"/>
    <dgm:cxn modelId="{1BCFD0F1-DF07-4C1C-9202-4D7BC7B4AC01}" srcId="{373BA205-2CC5-4B35-947D-BE0DFEAC9C67}" destId="{869038F4-A682-4D44-ACD9-F5649363E1B9}" srcOrd="1" destOrd="0" parTransId="{ECA5A932-CC4A-4482-B387-92F9683D19B4}" sibTransId="{F7E71676-922A-4B14-BF11-41FF346D9465}"/>
    <dgm:cxn modelId="{CF880582-7032-6444-B24B-2E31581A822E}" type="presParOf" srcId="{F54FD158-2FA3-D444-950D-BD99F5D653C6}" destId="{CBC1AF09-A36B-074D-BDCE-57F8DD8545DF}" srcOrd="0" destOrd="0" presId="urn:microsoft.com/office/officeart/2005/8/layout/vList2"/>
    <dgm:cxn modelId="{B40AC636-2932-ED47-B803-0E48B1CCC781}" type="presParOf" srcId="{F54FD158-2FA3-D444-950D-BD99F5D653C6}" destId="{0E92342C-F292-CD42-89EC-1528CF214C18}" srcOrd="1" destOrd="0" presId="urn:microsoft.com/office/officeart/2005/8/layout/vList2"/>
    <dgm:cxn modelId="{DFE53A9F-2B04-7148-AD6F-7D16DF3C1382}" type="presParOf" srcId="{F54FD158-2FA3-D444-950D-BD99F5D653C6}" destId="{A6E93D31-3593-4E42-B525-3EE1A1A9941A}" srcOrd="2" destOrd="0" presId="urn:microsoft.com/office/officeart/2005/8/layout/vList2"/>
    <dgm:cxn modelId="{8AA97AF6-A58A-174E-8DCC-F00850D4C863}" type="presParOf" srcId="{F54FD158-2FA3-D444-950D-BD99F5D653C6}" destId="{6F50D660-B060-8C48-AA35-9A4B504C4D0D}" srcOrd="3" destOrd="0" presId="urn:microsoft.com/office/officeart/2005/8/layout/vList2"/>
    <dgm:cxn modelId="{C4F965F7-4A5E-2E43-B21C-F03D40410CC6}" type="presParOf" srcId="{F54FD158-2FA3-D444-950D-BD99F5D653C6}" destId="{C2DB56CC-2AEA-8847-A591-B1BCF77A6B4B}"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147119-409B-4EF6-8ECD-0E5F5248980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4B17DB8-B88A-4356-AFF0-2899CFE2F1EF}">
      <dgm:prSet/>
      <dgm:spPr/>
      <dgm:t>
        <a:bodyPr/>
        <a:lstStyle/>
        <a:p>
          <a:r>
            <a:rPr lang="en-US" dirty="0"/>
            <a:t>Matthew 22: 37-38 ”You shall </a:t>
          </a:r>
          <a:r>
            <a:rPr lang="en-US" b="1" i="1" u="sng" dirty="0"/>
            <a:t>love</a:t>
          </a:r>
          <a:r>
            <a:rPr lang="en-US" dirty="0"/>
            <a:t> the Lord your God with all your heart and with all your soul and </a:t>
          </a:r>
          <a:r>
            <a:rPr lang="en-US" b="0" dirty="0"/>
            <a:t>with</a:t>
          </a:r>
          <a:r>
            <a:rPr lang="en-US" b="1" dirty="0"/>
            <a:t> all your mind.” </a:t>
          </a:r>
          <a:endParaRPr lang="en-US" dirty="0"/>
        </a:p>
      </dgm:t>
    </dgm:pt>
    <dgm:pt modelId="{D2B4E89D-1377-4E00-A6E0-30498848A0AE}" type="parTrans" cxnId="{2041BBF5-CA63-4BAB-B935-53480E9C1C58}">
      <dgm:prSet/>
      <dgm:spPr/>
      <dgm:t>
        <a:bodyPr/>
        <a:lstStyle/>
        <a:p>
          <a:endParaRPr lang="en-US"/>
        </a:p>
      </dgm:t>
    </dgm:pt>
    <dgm:pt modelId="{525EE6EC-A2A9-4E19-991B-1237835CEFAA}" type="sibTrans" cxnId="{2041BBF5-CA63-4BAB-B935-53480E9C1C58}">
      <dgm:prSet/>
      <dgm:spPr/>
      <dgm:t>
        <a:bodyPr/>
        <a:lstStyle/>
        <a:p>
          <a:endParaRPr lang="en-US"/>
        </a:p>
      </dgm:t>
    </dgm:pt>
    <dgm:pt modelId="{BB9DB578-3B55-4A80-A6AD-E404E76E532A}">
      <dgm:prSet/>
      <dgm:spPr/>
      <dgm:t>
        <a:bodyPr/>
        <a:lstStyle/>
        <a:p>
          <a:r>
            <a:rPr lang="en-US" dirty="0"/>
            <a:t>Romans 12:2 “Do not be conformed to this world, but </a:t>
          </a:r>
          <a:r>
            <a:rPr lang="en-US" b="1" u="sng" dirty="0"/>
            <a:t>be transformed by the renewal of your mind</a:t>
          </a:r>
          <a:r>
            <a:rPr lang="en-US" dirty="0"/>
            <a:t>, that by testing you may discern what is the will of God, what is good and acceptable and perfect.</a:t>
          </a:r>
        </a:p>
      </dgm:t>
    </dgm:pt>
    <dgm:pt modelId="{3451335A-D757-4B97-9DF2-48AD444B2204}" type="parTrans" cxnId="{49B272FD-3C75-4F36-B0D7-8E97F3688C87}">
      <dgm:prSet/>
      <dgm:spPr/>
      <dgm:t>
        <a:bodyPr/>
        <a:lstStyle/>
        <a:p>
          <a:endParaRPr lang="en-US"/>
        </a:p>
      </dgm:t>
    </dgm:pt>
    <dgm:pt modelId="{5C0A26E0-8B35-4AE8-A18B-824AC7009AD4}" type="sibTrans" cxnId="{49B272FD-3C75-4F36-B0D7-8E97F3688C87}">
      <dgm:prSet/>
      <dgm:spPr/>
      <dgm:t>
        <a:bodyPr/>
        <a:lstStyle/>
        <a:p>
          <a:endParaRPr lang="en-US"/>
        </a:p>
      </dgm:t>
    </dgm:pt>
    <dgm:pt modelId="{70DF8BE2-DC82-C446-A5D7-0E0D7E62DA64}" type="pres">
      <dgm:prSet presAssocID="{7B147119-409B-4EF6-8ECD-0E5F52489806}" presName="linear" presStyleCnt="0">
        <dgm:presLayoutVars>
          <dgm:animLvl val="lvl"/>
          <dgm:resizeHandles val="exact"/>
        </dgm:presLayoutVars>
      </dgm:prSet>
      <dgm:spPr/>
    </dgm:pt>
    <dgm:pt modelId="{666A5AD5-B16A-504E-9788-077DBDC06882}" type="pres">
      <dgm:prSet presAssocID="{24B17DB8-B88A-4356-AFF0-2899CFE2F1EF}" presName="parentText" presStyleLbl="node1" presStyleIdx="0" presStyleCnt="2">
        <dgm:presLayoutVars>
          <dgm:chMax val="0"/>
          <dgm:bulletEnabled val="1"/>
        </dgm:presLayoutVars>
      </dgm:prSet>
      <dgm:spPr/>
    </dgm:pt>
    <dgm:pt modelId="{77C417E4-BD77-194D-8140-E3006B36E955}" type="pres">
      <dgm:prSet presAssocID="{525EE6EC-A2A9-4E19-991B-1237835CEFAA}" presName="spacer" presStyleCnt="0"/>
      <dgm:spPr/>
    </dgm:pt>
    <dgm:pt modelId="{CE995D67-9402-284D-99C8-A2745EECD1B8}" type="pres">
      <dgm:prSet presAssocID="{BB9DB578-3B55-4A80-A6AD-E404E76E532A}" presName="parentText" presStyleLbl="node1" presStyleIdx="1" presStyleCnt="2">
        <dgm:presLayoutVars>
          <dgm:chMax val="0"/>
          <dgm:bulletEnabled val="1"/>
        </dgm:presLayoutVars>
      </dgm:prSet>
      <dgm:spPr/>
    </dgm:pt>
  </dgm:ptLst>
  <dgm:cxnLst>
    <dgm:cxn modelId="{EF70AA01-DEA7-4144-9524-C454E6847C7F}" type="presOf" srcId="{24B17DB8-B88A-4356-AFF0-2899CFE2F1EF}" destId="{666A5AD5-B16A-504E-9788-077DBDC06882}" srcOrd="0" destOrd="0" presId="urn:microsoft.com/office/officeart/2005/8/layout/vList2"/>
    <dgm:cxn modelId="{181EC981-6804-294D-AB35-3C0D3F9E0ADB}" type="presOf" srcId="{BB9DB578-3B55-4A80-A6AD-E404E76E532A}" destId="{CE995D67-9402-284D-99C8-A2745EECD1B8}" srcOrd="0" destOrd="0" presId="urn:microsoft.com/office/officeart/2005/8/layout/vList2"/>
    <dgm:cxn modelId="{0C68BFB9-40A4-CE48-A5A3-EE12BAAEBA48}" type="presOf" srcId="{7B147119-409B-4EF6-8ECD-0E5F52489806}" destId="{70DF8BE2-DC82-C446-A5D7-0E0D7E62DA64}" srcOrd="0" destOrd="0" presId="urn:microsoft.com/office/officeart/2005/8/layout/vList2"/>
    <dgm:cxn modelId="{2041BBF5-CA63-4BAB-B935-53480E9C1C58}" srcId="{7B147119-409B-4EF6-8ECD-0E5F52489806}" destId="{24B17DB8-B88A-4356-AFF0-2899CFE2F1EF}" srcOrd="0" destOrd="0" parTransId="{D2B4E89D-1377-4E00-A6E0-30498848A0AE}" sibTransId="{525EE6EC-A2A9-4E19-991B-1237835CEFAA}"/>
    <dgm:cxn modelId="{49B272FD-3C75-4F36-B0D7-8E97F3688C87}" srcId="{7B147119-409B-4EF6-8ECD-0E5F52489806}" destId="{BB9DB578-3B55-4A80-A6AD-E404E76E532A}" srcOrd="1" destOrd="0" parTransId="{3451335A-D757-4B97-9DF2-48AD444B2204}" sibTransId="{5C0A26E0-8B35-4AE8-A18B-824AC7009AD4}"/>
    <dgm:cxn modelId="{ECC62017-8C45-8843-ACD7-DF8D35F396E3}" type="presParOf" srcId="{70DF8BE2-DC82-C446-A5D7-0E0D7E62DA64}" destId="{666A5AD5-B16A-504E-9788-077DBDC06882}" srcOrd="0" destOrd="0" presId="urn:microsoft.com/office/officeart/2005/8/layout/vList2"/>
    <dgm:cxn modelId="{F65AAA92-B727-EC4A-8E45-193285568494}" type="presParOf" srcId="{70DF8BE2-DC82-C446-A5D7-0E0D7E62DA64}" destId="{77C417E4-BD77-194D-8140-E3006B36E955}" srcOrd="1" destOrd="0" presId="urn:microsoft.com/office/officeart/2005/8/layout/vList2"/>
    <dgm:cxn modelId="{2587C0B8-3777-6943-A0B6-D9D812379C9A}" type="presParOf" srcId="{70DF8BE2-DC82-C446-A5D7-0E0D7E62DA64}" destId="{CE995D67-9402-284D-99C8-A2745EECD1B8}"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F45E4C-ABEF-4BF8-9D9E-424C52156504}"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800CA28E-DA73-4A88-80C6-6FD52901C3E0}">
      <dgm:prSet/>
      <dgm:spPr/>
      <dgm:t>
        <a:bodyPr/>
        <a:lstStyle/>
        <a:p>
          <a:r>
            <a:rPr lang="en-US" b="0" u="none" dirty="0"/>
            <a:t>Start cultivating </a:t>
          </a:r>
          <a:r>
            <a:rPr lang="en-US" b="1" u="none" dirty="0"/>
            <a:t>open</a:t>
          </a:r>
          <a:r>
            <a:rPr lang="en-US" b="0" u="none" dirty="0"/>
            <a:t> and </a:t>
          </a:r>
          <a:r>
            <a:rPr lang="en-US" b="1" u="none" dirty="0"/>
            <a:t>talking</a:t>
          </a:r>
          <a:r>
            <a:rPr lang="en-US" b="0" u="none" dirty="0"/>
            <a:t> relationships with your children. </a:t>
          </a:r>
          <a:r>
            <a:rPr lang="en-US" b="1" u="none" dirty="0"/>
            <a:t>Do they know they can come to you and talk about ANYTHING?</a:t>
          </a:r>
          <a:endParaRPr lang="en-US" b="1" dirty="0"/>
        </a:p>
      </dgm:t>
    </dgm:pt>
    <dgm:pt modelId="{44013308-1585-429E-9264-C197A0B4BB88}" type="parTrans" cxnId="{7A2CA171-AC9C-41DC-A76F-957DAB7DDD92}">
      <dgm:prSet/>
      <dgm:spPr/>
      <dgm:t>
        <a:bodyPr/>
        <a:lstStyle/>
        <a:p>
          <a:endParaRPr lang="en-US"/>
        </a:p>
      </dgm:t>
    </dgm:pt>
    <dgm:pt modelId="{3E6BCFB6-11B8-408B-8ED5-BEE9965047DB}" type="sibTrans" cxnId="{7A2CA171-AC9C-41DC-A76F-957DAB7DDD92}">
      <dgm:prSet/>
      <dgm:spPr/>
      <dgm:t>
        <a:bodyPr/>
        <a:lstStyle/>
        <a:p>
          <a:endParaRPr lang="en-US"/>
        </a:p>
      </dgm:t>
    </dgm:pt>
    <dgm:pt modelId="{C9FF4637-1155-4245-9302-52890BA811D8}">
      <dgm:prSet/>
      <dgm:spPr/>
      <dgm:t>
        <a:bodyPr/>
        <a:lstStyle/>
        <a:p>
          <a:r>
            <a:rPr lang="en-US" dirty="0"/>
            <a:t>Be </a:t>
          </a:r>
          <a:r>
            <a:rPr lang="en-US" b="1" dirty="0"/>
            <a:t>proactive</a:t>
          </a:r>
          <a:r>
            <a:rPr lang="en-US" dirty="0"/>
            <a:t> – not reactive. Expose your students to other worldviews, speak </a:t>
          </a:r>
          <a:r>
            <a:rPr lang="en-US" b="1" dirty="0"/>
            <a:t>respectfully </a:t>
          </a:r>
          <a:r>
            <a:rPr lang="en-US" b="0" dirty="0"/>
            <a:t>about the differences there.</a:t>
          </a:r>
          <a:endParaRPr lang="en-US" dirty="0"/>
        </a:p>
      </dgm:t>
    </dgm:pt>
    <dgm:pt modelId="{816C41F1-0286-406E-9230-97A8306D65B5}" type="parTrans" cxnId="{00F1D7CB-14B6-4E1D-BC05-F5398001C4C2}">
      <dgm:prSet/>
      <dgm:spPr/>
      <dgm:t>
        <a:bodyPr/>
        <a:lstStyle/>
        <a:p>
          <a:endParaRPr lang="en-US"/>
        </a:p>
      </dgm:t>
    </dgm:pt>
    <dgm:pt modelId="{A6FA1D82-AFB3-49CA-B364-3F124FEE60A7}" type="sibTrans" cxnId="{00F1D7CB-14B6-4E1D-BC05-F5398001C4C2}">
      <dgm:prSet/>
      <dgm:spPr/>
      <dgm:t>
        <a:bodyPr/>
        <a:lstStyle/>
        <a:p>
          <a:endParaRPr lang="en-US"/>
        </a:p>
      </dgm:t>
    </dgm:pt>
    <dgm:pt modelId="{6B7B2F71-CF97-C944-AB55-71788C29CA2A}">
      <dgm:prSet/>
      <dgm:spPr/>
      <dgm:t>
        <a:bodyPr/>
        <a:lstStyle/>
        <a:p>
          <a:r>
            <a:rPr lang="en-GB" dirty="0"/>
            <a:t>Be ready for questions, if they aren’t asked, then </a:t>
          </a:r>
          <a:r>
            <a:rPr lang="en-GB" i="1" dirty="0"/>
            <a:t>you</a:t>
          </a:r>
          <a:r>
            <a:rPr lang="en-GB" dirty="0"/>
            <a:t> ask them! Help </a:t>
          </a:r>
          <a:r>
            <a:rPr lang="en-GB" b="0" dirty="0"/>
            <a:t>a child know </a:t>
          </a:r>
          <a:r>
            <a:rPr lang="en-GB" b="1" i="1" u="sng" dirty="0"/>
            <a:t>why</a:t>
          </a:r>
          <a:r>
            <a:rPr lang="en-GB" b="1" dirty="0"/>
            <a:t> they believe what they believe.</a:t>
          </a:r>
          <a:endParaRPr lang="en-GB" dirty="0"/>
        </a:p>
      </dgm:t>
    </dgm:pt>
    <dgm:pt modelId="{09DDD46A-31CF-D546-9966-A3F53CC9CE65}" type="parTrans" cxnId="{967BA83B-895A-6444-9BA3-22EA8EAB4973}">
      <dgm:prSet/>
      <dgm:spPr/>
      <dgm:t>
        <a:bodyPr/>
        <a:lstStyle/>
        <a:p>
          <a:endParaRPr lang="en-GB"/>
        </a:p>
      </dgm:t>
    </dgm:pt>
    <dgm:pt modelId="{6688068A-D1BA-C049-86F5-8CE6F925CD8A}" type="sibTrans" cxnId="{967BA83B-895A-6444-9BA3-22EA8EAB4973}">
      <dgm:prSet/>
      <dgm:spPr/>
      <dgm:t>
        <a:bodyPr/>
        <a:lstStyle/>
        <a:p>
          <a:endParaRPr lang="en-GB"/>
        </a:p>
      </dgm:t>
    </dgm:pt>
    <dgm:pt modelId="{6A8381DB-4D72-6C4D-9FFA-C39453BB0194}" type="pres">
      <dgm:prSet presAssocID="{EAF45E4C-ABEF-4BF8-9D9E-424C52156504}" presName="vert0" presStyleCnt="0">
        <dgm:presLayoutVars>
          <dgm:dir/>
          <dgm:animOne val="branch"/>
          <dgm:animLvl val="lvl"/>
        </dgm:presLayoutVars>
      </dgm:prSet>
      <dgm:spPr/>
    </dgm:pt>
    <dgm:pt modelId="{07FBB0ED-6044-6F4A-9C57-25A0FE2D9E64}" type="pres">
      <dgm:prSet presAssocID="{800CA28E-DA73-4A88-80C6-6FD52901C3E0}" presName="thickLine" presStyleLbl="alignNode1" presStyleIdx="0" presStyleCnt="3"/>
      <dgm:spPr/>
    </dgm:pt>
    <dgm:pt modelId="{C90FCFFA-AAD6-5B48-BECD-C2FDA3FD67CE}" type="pres">
      <dgm:prSet presAssocID="{800CA28E-DA73-4A88-80C6-6FD52901C3E0}" presName="horz1" presStyleCnt="0"/>
      <dgm:spPr/>
    </dgm:pt>
    <dgm:pt modelId="{18E00C56-38D9-724B-A3B4-9C6F481BCA55}" type="pres">
      <dgm:prSet presAssocID="{800CA28E-DA73-4A88-80C6-6FD52901C3E0}" presName="tx1" presStyleLbl="revTx" presStyleIdx="0" presStyleCnt="3"/>
      <dgm:spPr/>
    </dgm:pt>
    <dgm:pt modelId="{E65C9E33-51FF-F345-B354-A0402A853613}" type="pres">
      <dgm:prSet presAssocID="{800CA28E-DA73-4A88-80C6-6FD52901C3E0}" presName="vert1" presStyleCnt="0"/>
      <dgm:spPr/>
    </dgm:pt>
    <dgm:pt modelId="{10990509-9373-C64F-AD20-7082BDD263FF}" type="pres">
      <dgm:prSet presAssocID="{C9FF4637-1155-4245-9302-52890BA811D8}" presName="thickLine" presStyleLbl="alignNode1" presStyleIdx="1" presStyleCnt="3"/>
      <dgm:spPr/>
    </dgm:pt>
    <dgm:pt modelId="{98A7EC0D-C396-9E4E-8685-E99BBD18344C}" type="pres">
      <dgm:prSet presAssocID="{C9FF4637-1155-4245-9302-52890BA811D8}" presName="horz1" presStyleCnt="0"/>
      <dgm:spPr/>
    </dgm:pt>
    <dgm:pt modelId="{60BF46B0-855F-E047-8687-2B0B90E304FD}" type="pres">
      <dgm:prSet presAssocID="{C9FF4637-1155-4245-9302-52890BA811D8}" presName="tx1" presStyleLbl="revTx" presStyleIdx="1" presStyleCnt="3"/>
      <dgm:spPr/>
    </dgm:pt>
    <dgm:pt modelId="{FC86F162-9131-6644-ADEA-DD76631C2D9B}" type="pres">
      <dgm:prSet presAssocID="{C9FF4637-1155-4245-9302-52890BA811D8}" presName="vert1" presStyleCnt="0"/>
      <dgm:spPr/>
    </dgm:pt>
    <dgm:pt modelId="{A77889E7-ACDB-0640-8C9D-C847D0908B5C}" type="pres">
      <dgm:prSet presAssocID="{6B7B2F71-CF97-C944-AB55-71788C29CA2A}" presName="thickLine" presStyleLbl="alignNode1" presStyleIdx="2" presStyleCnt="3"/>
      <dgm:spPr/>
    </dgm:pt>
    <dgm:pt modelId="{38B5B3BA-BDED-C042-9A44-C1BA98251466}" type="pres">
      <dgm:prSet presAssocID="{6B7B2F71-CF97-C944-AB55-71788C29CA2A}" presName="horz1" presStyleCnt="0"/>
      <dgm:spPr/>
    </dgm:pt>
    <dgm:pt modelId="{D48BFF47-7E56-CB41-A6D0-2B47853CED69}" type="pres">
      <dgm:prSet presAssocID="{6B7B2F71-CF97-C944-AB55-71788C29CA2A}" presName="tx1" presStyleLbl="revTx" presStyleIdx="2" presStyleCnt="3"/>
      <dgm:spPr/>
    </dgm:pt>
    <dgm:pt modelId="{F0B8A2E6-1831-6846-B359-14B6C48FD6F3}" type="pres">
      <dgm:prSet presAssocID="{6B7B2F71-CF97-C944-AB55-71788C29CA2A}" presName="vert1" presStyleCnt="0"/>
      <dgm:spPr/>
    </dgm:pt>
  </dgm:ptLst>
  <dgm:cxnLst>
    <dgm:cxn modelId="{DFC74302-E6F1-E147-A433-8BA73EB747EE}" type="presOf" srcId="{800CA28E-DA73-4A88-80C6-6FD52901C3E0}" destId="{18E00C56-38D9-724B-A3B4-9C6F481BCA55}" srcOrd="0" destOrd="0" presId="urn:microsoft.com/office/officeart/2008/layout/LinedList"/>
    <dgm:cxn modelId="{967BA83B-895A-6444-9BA3-22EA8EAB4973}" srcId="{EAF45E4C-ABEF-4BF8-9D9E-424C52156504}" destId="{6B7B2F71-CF97-C944-AB55-71788C29CA2A}" srcOrd="2" destOrd="0" parTransId="{09DDD46A-31CF-D546-9966-A3F53CC9CE65}" sibTransId="{6688068A-D1BA-C049-86F5-8CE6F925CD8A}"/>
    <dgm:cxn modelId="{CC1CCC4D-285D-B14E-B8B3-7419037568E3}" type="presOf" srcId="{6B7B2F71-CF97-C944-AB55-71788C29CA2A}" destId="{D48BFF47-7E56-CB41-A6D0-2B47853CED69}" srcOrd="0" destOrd="0" presId="urn:microsoft.com/office/officeart/2008/layout/LinedList"/>
    <dgm:cxn modelId="{6CFF0A5E-B7E9-DF42-A160-85618D247F0A}" type="presOf" srcId="{C9FF4637-1155-4245-9302-52890BA811D8}" destId="{60BF46B0-855F-E047-8687-2B0B90E304FD}" srcOrd="0" destOrd="0" presId="urn:microsoft.com/office/officeart/2008/layout/LinedList"/>
    <dgm:cxn modelId="{7A2CA171-AC9C-41DC-A76F-957DAB7DDD92}" srcId="{EAF45E4C-ABEF-4BF8-9D9E-424C52156504}" destId="{800CA28E-DA73-4A88-80C6-6FD52901C3E0}" srcOrd="0" destOrd="0" parTransId="{44013308-1585-429E-9264-C197A0B4BB88}" sibTransId="{3E6BCFB6-11B8-408B-8ED5-BEE9965047DB}"/>
    <dgm:cxn modelId="{00F1D7CB-14B6-4E1D-BC05-F5398001C4C2}" srcId="{EAF45E4C-ABEF-4BF8-9D9E-424C52156504}" destId="{C9FF4637-1155-4245-9302-52890BA811D8}" srcOrd="1" destOrd="0" parTransId="{816C41F1-0286-406E-9230-97A8306D65B5}" sibTransId="{A6FA1D82-AFB3-49CA-B364-3F124FEE60A7}"/>
    <dgm:cxn modelId="{9D55EDFF-A8F8-534C-B25A-23297762E652}" type="presOf" srcId="{EAF45E4C-ABEF-4BF8-9D9E-424C52156504}" destId="{6A8381DB-4D72-6C4D-9FFA-C39453BB0194}" srcOrd="0" destOrd="0" presId="urn:microsoft.com/office/officeart/2008/layout/LinedList"/>
    <dgm:cxn modelId="{00054B56-52DA-1E4C-80A2-DF830EF6537C}" type="presParOf" srcId="{6A8381DB-4D72-6C4D-9FFA-C39453BB0194}" destId="{07FBB0ED-6044-6F4A-9C57-25A0FE2D9E64}" srcOrd="0" destOrd="0" presId="urn:microsoft.com/office/officeart/2008/layout/LinedList"/>
    <dgm:cxn modelId="{81AFBD38-8CEC-4B49-83D3-5A81688378B4}" type="presParOf" srcId="{6A8381DB-4D72-6C4D-9FFA-C39453BB0194}" destId="{C90FCFFA-AAD6-5B48-BECD-C2FDA3FD67CE}" srcOrd="1" destOrd="0" presId="urn:microsoft.com/office/officeart/2008/layout/LinedList"/>
    <dgm:cxn modelId="{2279DC8D-A1F7-9444-ABD6-72E5ACE2134B}" type="presParOf" srcId="{C90FCFFA-AAD6-5B48-BECD-C2FDA3FD67CE}" destId="{18E00C56-38D9-724B-A3B4-9C6F481BCA55}" srcOrd="0" destOrd="0" presId="urn:microsoft.com/office/officeart/2008/layout/LinedList"/>
    <dgm:cxn modelId="{3F5D1CFD-5108-2140-A7B4-53559A6D8E88}" type="presParOf" srcId="{C90FCFFA-AAD6-5B48-BECD-C2FDA3FD67CE}" destId="{E65C9E33-51FF-F345-B354-A0402A853613}" srcOrd="1" destOrd="0" presId="urn:microsoft.com/office/officeart/2008/layout/LinedList"/>
    <dgm:cxn modelId="{4F7F14AD-41D0-9A4A-97EB-DA8D220CF79D}" type="presParOf" srcId="{6A8381DB-4D72-6C4D-9FFA-C39453BB0194}" destId="{10990509-9373-C64F-AD20-7082BDD263FF}" srcOrd="2" destOrd="0" presId="urn:microsoft.com/office/officeart/2008/layout/LinedList"/>
    <dgm:cxn modelId="{D56E4844-38A3-A949-87BB-DB1836B134DD}" type="presParOf" srcId="{6A8381DB-4D72-6C4D-9FFA-C39453BB0194}" destId="{98A7EC0D-C396-9E4E-8685-E99BBD18344C}" srcOrd="3" destOrd="0" presId="urn:microsoft.com/office/officeart/2008/layout/LinedList"/>
    <dgm:cxn modelId="{071F49C9-AE93-C849-9D27-71C778C73C45}" type="presParOf" srcId="{98A7EC0D-C396-9E4E-8685-E99BBD18344C}" destId="{60BF46B0-855F-E047-8687-2B0B90E304FD}" srcOrd="0" destOrd="0" presId="urn:microsoft.com/office/officeart/2008/layout/LinedList"/>
    <dgm:cxn modelId="{CCDD5A1F-0114-C249-9542-657AD5A78D65}" type="presParOf" srcId="{98A7EC0D-C396-9E4E-8685-E99BBD18344C}" destId="{FC86F162-9131-6644-ADEA-DD76631C2D9B}" srcOrd="1" destOrd="0" presId="urn:microsoft.com/office/officeart/2008/layout/LinedList"/>
    <dgm:cxn modelId="{524779A6-48D7-734B-B9B3-C0BE323BBDF2}" type="presParOf" srcId="{6A8381DB-4D72-6C4D-9FFA-C39453BB0194}" destId="{A77889E7-ACDB-0640-8C9D-C847D0908B5C}" srcOrd="4" destOrd="0" presId="urn:microsoft.com/office/officeart/2008/layout/LinedList"/>
    <dgm:cxn modelId="{608F0D41-109F-154C-81F9-73233DA56A11}" type="presParOf" srcId="{6A8381DB-4D72-6C4D-9FFA-C39453BB0194}" destId="{38B5B3BA-BDED-C042-9A44-C1BA98251466}" srcOrd="5" destOrd="0" presId="urn:microsoft.com/office/officeart/2008/layout/LinedList"/>
    <dgm:cxn modelId="{5B9DF389-2C32-A247-B2F8-C0D99F07D08D}" type="presParOf" srcId="{38B5B3BA-BDED-C042-9A44-C1BA98251466}" destId="{D48BFF47-7E56-CB41-A6D0-2B47853CED69}" srcOrd="0" destOrd="0" presId="urn:microsoft.com/office/officeart/2008/layout/LinedList"/>
    <dgm:cxn modelId="{A8CDFBB1-45D9-7144-AB16-8E9A8930F44E}" type="presParOf" srcId="{38B5B3BA-BDED-C042-9A44-C1BA98251466}" destId="{F0B8A2E6-1831-6846-B359-14B6C48FD6F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1AF09-A36B-074D-BDCE-57F8DD8545DF}">
      <dsp:nvSpPr>
        <dsp:cNvPr id="0" name=""/>
        <dsp:cNvSpPr/>
      </dsp:nvSpPr>
      <dsp:spPr>
        <a:xfrm>
          <a:off x="0" y="66"/>
          <a:ext cx="7029449" cy="22390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177925">
            <a:lnSpc>
              <a:spcPct val="90000"/>
            </a:lnSpc>
            <a:spcBef>
              <a:spcPct val="0"/>
            </a:spcBef>
            <a:spcAft>
              <a:spcPct val="35000"/>
            </a:spcAft>
            <a:buNone/>
          </a:pPr>
          <a:r>
            <a:rPr lang="en-US" sz="2650" u="sng" kern="1200" dirty="0">
              <a:solidFill>
                <a:schemeClr val="tx1"/>
              </a:solidFill>
            </a:rPr>
            <a:t>Romans 1:21-32:</a:t>
          </a:r>
          <a:r>
            <a:rPr lang="en-US" sz="2650" u="none" kern="1200" dirty="0">
              <a:solidFill>
                <a:schemeClr val="tx1"/>
              </a:solidFill>
            </a:rPr>
            <a:t> </a:t>
          </a:r>
          <a:r>
            <a:rPr lang="en-US" sz="2650" kern="1200" dirty="0">
              <a:solidFill>
                <a:schemeClr val="tx1"/>
              </a:solidFill>
            </a:rPr>
            <a:t>Futile in our thinking, foolish hearts that are darkened, claiming to be wise but becoming fools, inventors of evil, disobedient to parents, haters of God, a debased mind. </a:t>
          </a:r>
        </a:p>
      </dsp:txBody>
      <dsp:txXfrm>
        <a:off x="109301" y="109367"/>
        <a:ext cx="6810847" cy="2020431"/>
      </dsp:txXfrm>
    </dsp:sp>
    <dsp:sp modelId="{A6E93D31-3593-4E42-B525-3EE1A1A9941A}">
      <dsp:nvSpPr>
        <dsp:cNvPr id="0" name=""/>
        <dsp:cNvSpPr/>
      </dsp:nvSpPr>
      <dsp:spPr>
        <a:xfrm>
          <a:off x="0" y="2252332"/>
          <a:ext cx="7029449" cy="2239033"/>
        </a:xfrm>
        <a:prstGeom prst="roundRect">
          <a:avLst/>
        </a:prstGeom>
        <a:solidFill>
          <a:schemeClr val="accent2">
            <a:hueOff val="574745"/>
            <a:satOff val="-9386"/>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All learners </a:t>
          </a:r>
          <a:r>
            <a:rPr lang="en-US" sz="2800" b="1" i="0" kern="1200" dirty="0">
              <a:solidFill>
                <a:schemeClr val="tx1"/>
              </a:solidFill>
            </a:rPr>
            <a:t>AND</a:t>
          </a:r>
          <a:r>
            <a:rPr lang="en-US" sz="2800" kern="1200" dirty="0">
              <a:solidFill>
                <a:schemeClr val="tx1"/>
              </a:solidFill>
            </a:rPr>
            <a:t> all teachers have a sin nature in their minds, as Paul describes. In the absence of a relationship with Christ, both experience the above. </a:t>
          </a:r>
        </a:p>
      </dsp:txBody>
      <dsp:txXfrm>
        <a:off x="109301" y="2361633"/>
        <a:ext cx="6810847" cy="2020431"/>
      </dsp:txXfrm>
    </dsp:sp>
    <dsp:sp modelId="{C2DB56CC-2AEA-8847-A591-B1BCF77A6B4B}">
      <dsp:nvSpPr>
        <dsp:cNvPr id="0" name=""/>
        <dsp:cNvSpPr/>
      </dsp:nvSpPr>
      <dsp:spPr>
        <a:xfrm>
          <a:off x="0" y="4504598"/>
          <a:ext cx="7029449" cy="2239033"/>
        </a:xfrm>
        <a:prstGeom prst="roundRect">
          <a:avLst/>
        </a:prstGeom>
        <a:solidFill>
          <a:schemeClr val="accent2">
            <a:hueOff val="1149490"/>
            <a:satOff val="-18772"/>
            <a:lumOff val="11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This doesn’t just go away once we experience salvation. </a:t>
          </a:r>
          <a:br>
            <a:rPr lang="en-US" sz="2800" b="1" kern="1200" dirty="0">
              <a:solidFill>
                <a:schemeClr val="tx1"/>
              </a:solidFill>
            </a:rPr>
          </a:br>
          <a:r>
            <a:rPr lang="en-US" sz="2800" b="0" kern="1200" dirty="0">
              <a:solidFill>
                <a:schemeClr val="tx1"/>
              </a:solidFill>
            </a:rPr>
            <a:t>Every Christian </a:t>
          </a:r>
          <a:r>
            <a:rPr lang="en-US" sz="2800" kern="1200" dirty="0">
              <a:solidFill>
                <a:schemeClr val="tx1"/>
              </a:solidFill>
            </a:rPr>
            <a:t>must partner with God to renew their minds, on a daily basis. </a:t>
          </a:r>
        </a:p>
      </dsp:txBody>
      <dsp:txXfrm>
        <a:off x="109301" y="4613899"/>
        <a:ext cx="6810847" cy="2020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A5AD5-B16A-504E-9788-077DBDC06882}">
      <dsp:nvSpPr>
        <dsp:cNvPr id="0" name=""/>
        <dsp:cNvSpPr/>
      </dsp:nvSpPr>
      <dsp:spPr>
        <a:xfrm>
          <a:off x="0" y="291459"/>
          <a:ext cx="6583916" cy="277004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Matthew 22: 37-38 ”You shall </a:t>
          </a:r>
          <a:r>
            <a:rPr lang="en-US" sz="2700" b="1" i="1" u="sng" kern="1200" dirty="0"/>
            <a:t>love</a:t>
          </a:r>
          <a:r>
            <a:rPr lang="en-US" sz="2700" kern="1200" dirty="0"/>
            <a:t> the Lord your God with all your heart and with all your soul and </a:t>
          </a:r>
          <a:r>
            <a:rPr lang="en-US" sz="2700" b="0" kern="1200" dirty="0"/>
            <a:t>with</a:t>
          </a:r>
          <a:r>
            <a:rPr lang="en-US" sz="2700" b="1" kern="1200" dirty="0"/>
            <a:t> all your mind.” </a:t>
          </a:r>
          <a:endParaRPr lang="en-US" sz="2700" kern="1200" dirty="0"/>
        </a:p>
      </dsp:txBody>
      <dsp:txXfrm>
        <a:off x="135223" y="426682"/>
        <a:ext cx="6313470" cy="2499602"/>
      </dsp:txXfrm>
    </dsp:sp>
    <dsp:sp modelId="{CE995D67-9402-284D-99C8-A2745EECD1B8}">
      <dsp:nvSpPr>
        <dsp:cNvPr id="0" name=""/>
        <dsp:cNvSpPr/>
      </dsp:nvSpPr>
      <dsp:spPr>
        <a:xfrm>
          <a:off x="0" y="3139267"/>
          <a:ext cx="6583916" cy="2770048"/>
        </a:xfrm>
        <a:prstGeom prst="roundRect">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Romans 12:2 “Do not be conformed to this world, but </a:t>
          </a:r>
          <a:r>
            <a:rPr lang="en-US" sz="2700" b="1" u="sng" kern="1200" dirty="0"/>
            <a:t>be transformed by the renewal of your mind</a:t>
          </a:r>
          <a:r>
            <a:rPr lang="en-US" sz="2700" kern="1200" dirty="0"/>
            <a:t>, that by testing you may discern what is the will of God, what is good and acceptable and perfect.</a:t>
          </a:r>
        </a:p>
      </dsp:txBody>
      <dsp:txXfrm>
        <a:off x="135223" y="3274490"/>
        <a:ext cx="6313470" cy="2499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BB0ED-6044-6F4A-9C57-25A0FE2D9E64}">
      <dsp:nvSpPr>
        <dsp:cNvPr id="0" name=""/>
        <dsp:cNvSpPr/>
      </dsp:nvSpPr>
      <dsp:spPr>
        <a:xfrm>
          <a:off x="0" y="1630"/>
          <a:ext cx="1110386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E00C56-38D9-724B-A3B4-9C6F481BCA55}">
      <dsp:nvSpPr>
        <dsp:cNvPr id="0" name=""/>
        <dsp:cNvSpPr/>
      </dsp:nvSpPr>
      <dsp:spPr>
        <a:xfrm>
          <a:off x="0" y="1630"/>
          <a:ext cx="11103864" cy="111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u="none" kern="1200" dirty="0"/>
            <a:t>Start cultivating </a:t>
          </a:r>
          <a:r>
            <a:rPr lang="en-US" sz="2700" b="1" u="none" kern="1200" dirty="0"/>
            <a:t>open</a:t>
          </a:r>
          <a:r>
            <a:rPr lang="en-US" sz="2700" b="0" u="none" kern="1200" dirty="0"/>
            <a:t> and </a:t>
          </a:r>
          <a:r>
            <a:rPr lang="en-US" sz="2700" b="1" u="none" kern="1200" dirty="0"/>
            <a:t>talking</a:t>
          </a:r>
          <a:r>
            <a:rPr lang="en-US" sz="2700" b="0" u="none" kern="1200" dirty="0"/>
            <a:t> relationships with your children. </a:t>
          </a:r>
          <a:r>
            <a:rPr lang="en-US" sz="2700" b="1" u="none" kern="1200" dirty="0"/>
            <a:t>Do they know they can come to you and talk about ANYTHING?</a:t>
          </a:r>
          <a:endParaRPr lang="en-US" sz="2700" b="1" kern="1200" dirty="0"/>
        </a:p>
      </dsp:txBody>
      <dsp:txXfrm>
        <a:off x="0" y="1630"/>
        <a:ext cx="11103864" cy="1112279"/>
      </dsp:txXfrm>
    </dsp:sp>
    <dsp:sp modelId="{10990509-9373-C64F-AD20-7082BDD263FF}">
      <dsp:nvSpPr>
        <dsp:cNvPr id="0" name=""/>
        <dsp:cNvSpPr/>
      </dsp:nvSpPr>
      <dsp:spPr>
        <a:xfrm>
          <a:off x="0" y="1113910"/>
          <a:ext cx="1110386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F46B0-855F-E047-8687-2B0B90E304FD}">
      <dsp:nvSpPr>
        <dsp:cNvPr id="0" name=""/>
        <dsp:cNvSpPr/>
      </dsp:nvSpPr>
      <dsp:spPr>
        <a:xfrm>
          <a:off x="0" y="1113910"/>
          <a:ext cx="11103864" cy="111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Be </a:t>
          </a:r>
          <a:r>
            <a:rPr lang="en-US" sz="2700" b="1" kern="1200" dirty="0"/>
            <a:t>proactive</a:t>
          </a:r>
          <a:r>
            <a:rPr lang="en-US" sz="2700" kern="1200" dirty="0"/>
            <a:t> – not reactive. Expose your students to other worldviews, speak </a:t>
          </a:r>
          <a:r>
            <a:rPr lang="en-US" sz="2700" b="1" kern="1200" dirty="0"/>
            <a:t>respectfully </a:t>
          </a:r>
          <a:r>
            <a:rPr lang="en-US" sz="2700" b="0" kern="1200" dirty="0"/>
            <a:t>about the differences there.</a:t>
          </a:r>
          <a:endParaRPr lang="en-US" sz="2700" kern="1200" dirty="0"/>
        </a:p>
      </dsp:txBody>
      <dsp:txXfrm>
        <a:off x="0" y="1113910"/>
        <a:ext cx="11103864" cy="1112279"/>
      </dsp:txXfrm>
    </dsp:sp>
    <dsp:sp modelId="{A77889E7-ACDB-0640-8C9D-C847D0908B5C}">
      <dsp:nvSpPr>
        <dsp:cNvPr id="0" name=""/>
        <dsp:cNvSpPr/>
      </dsp:nvSpPr>
      <dsp:spPr>
        <a:xfrm>
          <a:off x="0" y="2226189"/>
          <a:ext cx="1110386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8BFF47-7E56-CB41-A6D0-2B47853CED69}">
      <dsp:nvSpPr>
        <dsp:cNvPr id="0" name=""/>
        <dsp:cNvSpPr/>
      </dsp:nvSpPr>
      <dsp:spPr>
        <a:xfrm>
          <a:off x="0" y="2226189"/>
          <a:ext cx="11103864" cy="111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Be ready for questions, if they aren’t asked, then </a:t>
          </a:r>
          <a:r>
            <a:rPr lang="en-GB" sz="2700" i="1" kern="1200" dirty="0"/>
            <a:t>you</a:t>
          </a:r>
          <a:r>
            <a:rPr lang="en-GB" sz="2700" kern="1200" dirty="0"/>
            <a:t> ask them! Help </a:t>
          </a:r>
          <a:r>
            <a:rPr lang="en-GB" sz="2700" b="0" kern="1200" dirty="0"/>
            <a:t>a child know </a:t>
          </a:r>
          <a:r>
            <a:rPr lang="en-GB" sz="2700" b="1" i="1" u="sng" kern="1200" dirty="0"/>
            <a:t>why</a:t>
          </a:r>
          <a:r>
            <a:rPr lang="en-GB" sz="2700" b="1" kern="1200" dirty="0"/>
            <a:t> they believe what they believe.</a:t>
          </a:r>
          <a:endParaRPr lang="en-GB" sz="2700" kern="1200" dirty="0"/>
        </a:p>
      </dsp:txBody>
      <dsp:txXfrm>
        <a:off x="0" y="2226189"/>
        <a:ext cx="11103864" cy="11122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A84A5-DE4C-4F46-875D-F826EE2A0857}" type="datetimeFigureOut">
              <a:rPr lang="en-US" smtClean="0"/>
              <a:t>7/15/21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827A2-F4C8-9A4C-9E2F-4225EB6F5059}" type="slidenum">
              <a:rPr lang="en-US" smtClean="0"/>
              <a:t>‹#›</a:t>
            </a:fld>
            <a:endParaRPr lang="en-US"/>
          </a:p>
        </p:txBody>
      </p:sp>
    </p:spTree>
    <p:extLst>
      <p:ext uri="{BB962C8B-B14F-4D97-AF65-F5344CB8AC3E}">
        <p14:creationId xmlns:p14="http://schemas.microsoft.com/office/powerpoint/2010/main" val="179388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Want to welcome you to this online workshop, thank you for the hard work that you do – already had your work cut out for you before Covid pandemic. </a:t>
            </a:r>
          </a:p>
          <a:p>
            <a:pPr marL="171450" indent="-171450">
              <a:buFont typeface="Arial" panose="020B0604020202020204" pitchFamily="34" charset="0"/>
              <a:buChar char="•"/>
            </a:pPr>
            <a:r>
              <a:rPr lang="en-US" dirty="0"/>
              <a:t>‘Christianity always one generation away from extinction’ – why we do what we do, that the next generation may proclaim his work to those after them. </a:t>
            </a:r>
          </a:p>
          <a:p>
            <a:pPr marL="171450" indent="-171450">
              <a:buFont typeface="Arial" panose="020B0604020202020204" pitchFamily="34" charset="0"/>
              <a:buChar char="•"/>
            </a:pPr>
            <a:r>
              <a:rPr lang="en-US" dirty="0"/>
              <a:t>Hope that this challenges, encourages and inspires you. </a:t>
            </a:r>
          </a:p>
          <a:p>
            <a:pPr marL="171450" indent="-171450">
              <a:buFont typeface="Arial" panose="020B0604020202020204" pitchFamily="34" charset="0"/>
              <a:buChar char="•"/>
            </a:pPr>
            <a:r>
              <a:rPr lang="en-US" dirty="0"/>
              <a:t>As the title picture suggests the shaping of the habits of the mind is neither an easy nor a straightforward task. As theme of the conference denotes it takes a lifetime of learning and we are there to help at the start the process and we pray that the lifetime of learning begins by being</a:t>
            </a:r>
          </a:p>
        </p:txBody>
      </p:sp>
      <p:sp>
        <p:nvSpPr>
          <p:cNvPr id="4" name="Slide Number Placeholder 3"/>
          <p:cNvSpPr>
            <a:spLocks noGrp="1"/>
          </p:cNvSpPr>
          <p:nvPr>
            <p:ph type="sldNum" sz="quarter" idx="5"/>
          </p:nvPr>
        </p:nvSpPr>
        <p:spPr/>
        <p:txBody>
          <a:bodyPr/>
          <a:lstStyle/>
          <a:p>
            <a:fld id="{138827A2-F4C8-9A4C-9E2F-4225EB6F5059}" type="slidenum">
              <a:rPr lang="en-US" smtClean="0"/>
              <a:t>1</a:t>
            </a:fld>
            <a:endParaRPr lang="en-US"/>
          </a:p>
        </p:txBody>
      </p:sp>
    </p:spTree>
    <p:extLst>
      <p:ext uri="{BB962C8B-B14F-4D97-AF65-F5344CB8AC3E}">
        <p14:creationId xmlns:p14="http://schemas.microsoft.com/office/powerpoint/2010/main" val="3087771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827A2-F4C8-9A4C-9E2F-4225EB6F5059}" type="slidenum">
              <a:rPr lang="en-US" smtClean="0"/>
              <a:t>11</a:t>
            </a:fld>
            <a:endParaRPr lang="en-US"/>
          </a:p>
        </p:txBody>
      </p:sp>
    </p:spTree>
    <p:extLst>
      <p:ext uri="{BB962C8B-B14F-4D97-AF65-F5344CB8AC3E}">
        <p14:creationId xmlns:p14="http://schemas.microsoft.com/office/powerpoint/2010/main" val="3009880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Of all the biblical passages on the mind these two stand out and these are I would say the pillars or the foundation stones of what we need to teach and train our students in. </a:t>
            </a:r>
          </a:p>
          <a:p>
            <a:pPr marL="171450" indent="-171450">
              <a:buFont typeface="Arial" panose="020B0604020202020204" pitchFamily="34" charset="0"/>
              <a:buChar char="•"/>
            </a:pPr>
            <a:r>
              <a:rPr lang="en-US" dirty="0"/>
              <a:t>We are all called (regardless of strength of gifting intellectually) to love with our minds and we must do that and teach our students to do that to best of our ability.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CS Lewis – Christ wants a child’s heart but a grown up’s head. Their faith must grow as their mind does.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Bible is very specific on what and how we must think – believers do not have freedom of thought.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Donovan Graham ‘Our minds are wonderful things, but they were created  to work </a:t>
            </a:r>
            <a:r>
              <a:rPr lang="en-US" i="1" dirty="0"/>
              <a:t>in concert with the mind of God</a:t>
            </a:r>
            <a:r>
              <a:rPr lang="en-US" dirty="0"/>
              <a:t>, </a:t>
            </a:r>
            <a:r>
              <a:rPr lang="en-US" u="sng" dirty="0"/>
              <a:t>not autonomously</a:t>
            </a:r>
            <a:r>
              <a:rPr lang="en-US" dirty="0"/>
              <a:t>.’ (2009, 54). </a:t>
            </a:r>
          </a:p>
        </p:txBody>
      </p:sp>
      <p:sp>
        <p:nvSpPr>
          <p:cNvPr id="4" name="Slide Number Placeholder 3"/>
          <p:cNvSpPr>
            <a:spLocks noGrp="1"/>
          </p:cNvSpPr>
          <p:nvPr>
            <p:ph type="sldNum" sz="quarter" idx="5"/>
          </p:nvPr>
        </p:nvSpPr>
        <p:spPr/>
        <p:txBody>
          <a:bodyPr/>
          <a:lstStyle/>
          <a:p>
            <a:fld id="{138827A2-F4C8-9A4C-9E2F-4225EB6F5059}" type="slidenum">
              <a:rPr lang="en-US" smtClean="0"/>
              <a:t>12</a:t>
            </a:fld>
            <a:endParaRPr lang="en-US"/>
          </a:p>
        </p:txBody>
      </p:sp>
    </p:spTree>
    <p:extLst>
      <p:ext uri="{BB962C8B-B14F-4D97-AF65-F5344CB8AC3E}">
        <p14:creationId xmlns:p14="http://schemas.microsoft.com/office/powerpoint/2010/main" val="34601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they are not coping/ fail a test/ fight/ upset we stop, care, pray. </a:t>
            </a:r>
            <a:r>
              <a:rPr lang="en-US" b="1" dirty="0">
                <a:solidFill>
                  <a:schemeClr val="tx1"/>
                </a:solidFill>
              </a:rPr>
              <a:t>Show them there there is nothing so small God is not interested in it. Teach them to turn to him in prayer, each and every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Teach them there is no question to big for God. ‘If God were small enough to be understood, he would not be big enough to be worshipped.’ (Evelyn Underhill.) Also, Alistair McGrath ‘The Christian faith is not irrational; it simply goes beyond reason.’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Teachers need to learn about apologetics as pre-evangelism to deal with the obstacles to the faith that students face now or later. Schools are the new place where the war of ideas are fought.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you’re teaching– look for natural connections (not artificial, not forced ways) to connect things with God and faith. Pause and worship. Ask THEM how it makes them FEEL.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Remember default position of syllabi and textbooks is secular humanism – all-pervasive.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38827A2-F4C8-9A4C-9E2F-4225EB6F5059}" type="slidenum">
              <a:rPr lang="en-US" smtClean="0"/>
              <a:t>13</a:t>
            </a:fld>
            <a:endParaRPr lang="en-US"/>
          </a:p>
        </p:txBody>
      </p:sp>
    </p:spTree>
    <p:extLst>
      <p:ext uri="{BB962C8B-B14F-4D97-AF65-F5344CB8AC3E}">
        <p14:creationId xmlns:p14="http://schemas.microsoft.com/office/powerpoint/2010/main" val="3795092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8827A2-F4C8-9A4C-9E2F-4225EB6F5059}" type="slidenum">
              <a:rPr lang="en-US" smtClean="0"/>
              <a:t>14</a:t>
            </a:fld>
            <a:endParaRPr lang="en-US"/>
          </a:p>
        </p:txBody>
      </p:sp>
    </p:spTree>
    <p:extLst>
      <p:ext uri="{BB962C8B-B14F-4D97-AF65-F5344CB8AC3E}">
        <p14:creationId xmlns:p14="http://schemas.microsoft.com/office/powerpoint/2010/main" val="2431442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It is not sufficient to say that ‘a is wrong and b is right and stop with because the bible says so.’ There is far more to it than that and we have to first learn it for ourselves. Do your own research.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sz="1200" dirty="0"/>
              <a:t>If we get to our children first about the critical issues then we shape their thinking biblically and intentionally</a:t>
            </a:r>
            <a:r>
              <a:rPr lang="en-GB" sz="1200" dirty="0"/>
              <a:t> before the world shapes it. </a:t>
            </a:r>
            <a:r>
              <a:rPr lang="en-GB" sz="1200" b="1" dirty="0"/>
              <a:t>Open communication </a:t>
            </a:r>
            <a:r>
              <a:rPr lang="en-GB" sz="1200" dirty="0"/>
              <a:t>and </a:t>
            </a:r>
            <a:r>
              <a:rPr lang="en-GB" sz="1200" b="1" dirty="0"/>
              <a:t>good relationships </a:t>
            </a:r>
            <a:r>
              <a:rPr lang="en-GB" sz="1200" dirty="0"/>
              <a:t>are vital to help children walking through the increasingly dangerous worldly minefield. </a:t>
            </a:r>
            <a:endParaRPr lang="en-US" sz="1200" dirty="0"/>
          </a:p>
        </p:txBody>
      </p:sp>
      <p:sp>
        <p:nvSpPr>
          <p:cNvPr id="4" name="Slide Number Placeholder 3"/>
          <p:cNvSpPr>
            <a:spLocks noGrp="1"/>
          </p:cNvSpPr>
          <p:nvPr>
            <p:ph type="sldNum" sz="quarter" idx="5"/>
          </p:nvPr>
        </p:nvSpPr>
        <p:spPr/>
        <p:txBody>
          <a:bodyPr/>
          <a:lstStyle/>
          <a:p>
            <a:fld id="{138827A2-F4C8-9A4C-9E2F-4225EB6F5059}" type="slidenum">
              <a:rPr lang="en-US" smtClean="0"/>
              <a:t>15</a:t>
            </a:fld>
            <a:endParaRPr lang="en-US"/>
          </a:p>
        </p:txBody>
      </p:sp>
    </p:spTree>
    <p:extLst>
      <p:ext uri="{BB962C8B-B14F-4D97-AF65-F5344CB8AC3E}">
        <p14:creationId xmlns:p14="http://schemas.microsoft.com/office/powerpoint/2010/main" val="878414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an urgent task that educators and parents need to partner in.</a:t>
            </a:r>
            <a:endParaRPr lang="en-ZW"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a lifelong journey.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Anglican church when someone is baptized this is said over them: </a:t>
            </a:r>
            <a:r>
              <a:rPr lang="en-US" sz="1200" i="1" kern="1200" dirty="0">
                <a:solidFill>
                  <a:schemeClr val="tx1"/>
                </a:solidFill>
                <a:effectLst/>
                <a:latin typeface="+mn-lt"/>
                <a:ea typeface="+mn-ea"/>
                <a:cs typeface="+mn-cs"/>
              </a:rPr>
              <a:t>“</a:t>
            </a:r>
            <a:r>
              <a:rPr lang="en-ZW" sz="1200" i="1" kern="1200" dirty="0">
                <a:solidFill>
                  <a:schemeClr val="tx1"/>
                </a:solidFill>
                <a:effectLst/>
                <a:latin typeface="+mn-lt"/>
                <a:ea typeface="+mn-ea"/>
                <a:cs typeface="+mn-cs"/>
              </a:rPr>
              <a:t>Fight valiantly as a disciple of Christ against sin, the world and the devil, and remain faithful to Christ to the end of your life.”</a:t>
            </a:r>
            <a:r>
              <a:rPr lang="en-ZW" sz="1200" kern="1200" dirty="0">
                <a:solidFill>
                  <a:schemeClr val="tx1"/>
                </a:solidFill>
                <a:effectLst/>
                <a:latin typeface="+mn-lt"/>
                <a:ea typeface="+mn-ea"/>
                <a:cs typeface="+mn-cs"/>
              </a:rPr>
              <a:t> This is surely our goal in our pursuit of the Christian mind.</a:t>
            </a:r>
          </a:p>
          <a:p>
            <a:pPr marL="171450" lvl="0" indent="-171450">
              <a:buFont typeface="Arial" panose="020B0604020202020204" pitchFamily="34" charset="0"/>
              <a:buChar char="•"/>
            </a:pPr>
            <a:r>
              <a:rPr lang="en-ZW" sz="1200" kern="1200" dirty="0">
                <a:solidFill>
                  <a:schemeClr val="tx1"/>
                </a:solidFill>
                <a:effectLst/>
                <a:latin typeface="+mn-lt"/>
                <a:ea typeface="+mn-ea"/>
                <a:cs typeface="+mn-cs"/>
              </a:rPr>
              <a:t>And who knows but that you have come to your royal position for such a time as this?”</a:t>
            </a:r>
            <a:r>
              <a:rPr lang="en-US" sz="1200" kern="1200" dirty="0">
                <a:solidFill>
                  <a:schemeClr val="tx1"/>
                </a:solidFill>
                <a:effectLst/>
                <a:latin typeface="+mn-lt"/>
                <a:ea typeface="+mn-ea"/>
                <a:cs typeface="+mn-cs"/>
              </a:rPr>
              <a:t> Esther 4:14b </a:t>
            </a:r>
            <a:endParaRPr lang="en-ZW"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E87F743-8122-F74E-9FA5-6EE6737E4D2B}" type="slidenum">
              <a:rPr lang="en-US" smtClean="0"/>
              <a:t>16</a:t>
            </a:fld>
            <a:endParaRPr lang="en-US"/>
          </a:p>
        </p:txBody>
      </p:sp>
    </p:spTree>
    <p:extLst>
      <p:ext uri="{BB962C8B-B14F-4D97-AF65-F5344CB8AC3E}">
        <p14:creationId xmlns:p14="http://schemas.microsoft.com/office/powerpoint/2010/main" val="357253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At the risk of sounding incredibly obvious – your children have minds. Now true, there are days where it may seem like this is far from the case, homework and classwork would seem to point in quite the other direction! BUT, not true. </a:t>
            </a:r>
          </a:p>
          <a:p>
            <a:pPr marL="228600" indent="-228600">
              <a:buAutoNum type="arabicPeriod"/>
            </a:pPr>
            <a:r>
              <a:rPr lang="en-US" dirty="0"/>
              <a:t>That the mind has habits. </a:t>
            </a:r>
          </a:p>
          <a:p>
            <a:pPr marL="228600" indent="-228600">
              <a:buAutoNum type="arabicPeriod"/>
            </a:pPr>
            <a:r>
              <a:rPr lang="en-US" dirty="0"/>
              <a:t>The minds can be shaped for good or for ill.</a:t>
            </a:r>
          </a:p>
          <a:p>
            <a:pPr marL="228600" indent="-228600">
              <a:buAutoNum type="arabicPeriod"/>
            </a:pPr>
            <a:r>
              <a:rPr lang="en-US" dirty="0"/>
              <a:t>That educators are in the business of mind-shaping. </a:t>
            </a:r>
          </a:p>
          <a:p>
            <a:pPr marL="228600" indent="-228600">
              <a:buAutoNum type="arabicPeriod"/>
            </a:pPr>
            <a:r>
              <a:rPr lang="en-US" dirty="0"/>
              <a:t>Those habits need purposeful and deliberate shaping on our parts.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138827A2-F4C8-9A4C-9E2F-4225EB6F5059}" type="slidenum">
              <a:rPr lang="en-US" smtClean="0"/>
              <a:t>2</a:t>
            </a:fld>
            <a:endParaRPr lang="en-US"/>
          </a:p>
        </p:txBody>
      </p:sp>
    </p:spTree>
    <p:extLst>
      <p:ext uri="{BB962C8B-B14F-4D97-AF65-F5344CB8AC3E}">
        <p14:creationId xmlns:p14="http://schemas.microsoft.com/office/powerpoint/2010/main" val="234394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Since the Fall of humanity there has been the greatest of battles - one side is God and truth, the other side was Satan and his lies. </a:t>
            </a:r>
          </a:p>
          <a:p>
            <a:pPr marL="171450" indent="-171450">
              <a:buFont typeface="Arial" panose="020B0604020202020204" pitchFamily="34" charset="0"/>
              <a:buChar char="•"/>
            </a:pPr>
            <a:r>
              <a:rPr lang="en-US" dirty="0"/>
              <a:t>Sinful human nature and the devil make sure of that. </a:t>
            </a:r>
          </a:p>
          <a:p>
            <a:pPr marL="628650" lvl="1" indent="-171450">
              <a:buFont typeface="Arial" panose="020B0604020202020204" pitchFamily="34" charset="0"/>
              <a:buChar char="•"/>
            </a:pPr>
            <a:r>
              <a:rPr lang="en-US" sz="1200" dirty="0">
                <a:cs typeface="Arial" panose="020B0604020202020204" pitchFamily="34" charset="0"/>
              </a:rPr>
              <a:t>Because if Christian educators and parents do not shape the habits of the mind then something or someone else more malevolent in its agenda will. </a:t>
            </a:r>
          </a:p>
          <a:p>
            <a:pPr marL="171450" lvl="0" indent="-171450">
              <a:lnSpc>
                <a:spcPct val="110000"/>
              </a:lnSpc>
              <a:buFont typeface="Arial" panose="020B0604020202020204" pitchFamily="34" charset="0"/>
              <a:buChar char="•"/>
            </a:pPr>
            <a:r>
              <a:rPr lang="en-US" b="1" dirty="0">
                <a:cs typeface="Arial" panose="020B0604020202020204" pitchFamily="34" charset="0"/>
              </a:rPr>
              <a:t>When men rebel against God they become their own false source of information on how to live. </a:t>
            </a:r>
            <a:endParaRPr lang="en-US" dirty="0"/>
          </a:p>
        </p:txBody>
      </p:sp>
      <p:sp>
        <p:nvSpPr>
          <p:cNvPr id="4" name="Slide Number Placeholder 3"/>
          <p:cNvSpPr>
            <a:spLocks noGrp="1"/>
          </p:cNvSpPr>
          <p:nvPr>
            <p:ph type="sldNum" sz="quarter" idx="5"/>
          </p:nvPr>
        </p:nvSpPr>
        <p:spPr/>
        <p:txBody>
          <a:bodyPr/>
          <a:lstStyle/>
          <a:p>
            <a:fld id="{138827A2-F4C8-9A4C-9E2F-4225EB6F5059}" type="slidenum">
              <a:rPr lang="en-US" smtClean="0"/>
              <a:t>3</a:t>
            </a:fld>
            <a:endParaRPr lang="en-US"/>
          </a:p>
        </p:txBody>
      </p:sp>
    </p:spTree>
    <p:extLst>
      <p:ext uri="{BB962C8B-B14F-4D97-AF65-F5344CB8AC3E}">
        <p14:creationId xmlns:p14="http://schemas.microsoft.com/office/powerpoint/2010/main" val="146303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Because whoever shapes the habits of the mind exerts incredible influence on an individual, or group, perhaps an entire generation. </a:t>
            </a:r>
          </a:p>
          <a:p>
            <a:pPr marL="171450" indent="-171450">
              <a:buFont typeface="Arial" panose="020B0604020202020204" pitchFamily="34" charset="0"/>
              <a:buChar char="•"/>
            </a:pPr>
            <a:r>
              <a:rPr lang="en-US" dirty="0"/>
              <a:t>Because the mind controls words</a:t>
            </a:r>
            <a:r>
              <a:rPr lang="en-US" dirty="0">
                <a:sym typeface="Wingdings" pitchFamily="2" charset="2"/>
              </a:rPr>
              <a:t> actions  habits  character  destiny. </a:t>
            </a:r>
            <a:endParaRPr lang="en-US" dirty="0"/>
          </a:p>
          <a:p>
            <a:pPr marL="171450" indent="-171450">
              <a:buFont typeface="Arial" panose="020B0604020202020204" pitchFamily="34" charset="0"/>
              <a:buChar char="•"/>
            </a:pPr>
            <a:r>
              <a:rPr lang="en-US" dirty="0"/>
              <a:t>We will briefly cover two very crucial whys for shaping the habits of the mind matters. Before we look at what God says regarding the mind and its habits.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38827A2-F4C8-9A4C-9E2F-4225EB6F5059}" type="slidenum">
              <a:rPr lang="en-US" smtClean="0"/>
              <a:t>4</a:t>
            </a:fld>
            <a:endParaRPr lang="en-US"/>
          </a:p>
        </p:txBody>
      </p:sp>
    </p:spTree>
    <p:extLst>
      <p:ext uri="{BB962C8B-B14F-4D97-AF65-F5344CB8AC3E}">
        <p14:creationId xmlns:p14="http://schemas.microsoft.com/office/powerpoint/2010/main" val="76471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live in an age where we chose not to believe in God. This quote is the very why of why we must shape the habits of the mind. Because men and women now believe in a great many anything’s rather than God. </a:t>
            </a:r>
          </a:p>
          <a:p>
            <a:pPr marL="171450" indent="-171450">
              <a:buFont typeface="Arial" panose="020B0604020202020204" pitchFamily="34" charset="0"/>
              <a:buChar char="•"/>
            </a:pPr>
            <a:r>
              <a:rPr lang="en-US" dirty="0"/>
              <a:t>The spirit of anti-Christ, anti-God and anti-Bible is more publicly visible now than it was two or three decades ago. </a:t>
            </a:r>
          </a:p>
        </p:txBody>
      </p:sp>
      <p:sp>
        <p:nvSpPr>
          <p:cNvPr id="4" name="Slide Number Placeholder 3"/>
          <p:cNvSpPr>
            <a:spLocks noGrp="1"/>
          </p:cNvSpPr>
          <p:nvPr>
            <p:ph type="sldNum" sz="quarter" idx="5"/>
          </p:nvPr>
        </p:nvSpPr>
        <p:spPr/>
        <p:txBody>
          <a:bodyPr/>
          <a:lstStyle/>
          <a:p>
            <a:fld id="{138827A2-F4C8-9A4C-9E2F-4225EB6F5059}" type="slidenum">
              <a:rPr lang="en-US" smtClean="0"/>
              <a:t>5</a:t>
            </a:fld>
            <a:endParaRPr lang="en-US"/>
          </a:p>
        </p:txBody>
      </p:sp>
    </p:spTree>
    <p:extLst>
      <p:ext uri="{BB962C8B-B14F-4D97-AF65-F5344CB8AC3E}">
        <p14:creationId xmlns:p14="http://schemas.microsoft.com/office/powerpoint/2010/main" val="385515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Technology is the very biggest shaper of the habits of the mind.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Shaping in </a:t>
            </a:r>
            <a:r>
              <a:rPr lang="en-US" u="sng" dirty="0"/>
              <a:t>extremely addictive and unhealthy ways</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r>
            <a:r>
              <a:rPr lang="en-ZW" sz="1200" dirty="0"/>
              <a:t>1 in 7 under-16s are so addicted to the web that they </a:t>
            </a:r>
            <a:r>
              <a:rPr lang="en-ZW" sz="1200" b="1" u="sng" dirty="0"/>
              <a:t>spend four hours or more </a:t>
            </a:r>
            <a:r>
              <a:rPr lang="en-ZW" sz="1200" dirty="0"/>
              <a:t>glued to the screen,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sz="1200" dirty="0"/>
              <a:t>3 </a:t>
            </a:r>
            <a:r>
              <a:rPr lang="en-ZW" sz="1200" dirty="0" err="1"/>
              <a:t>y.o</a:t>
            </a:r>
            <a:r>
              <a:rPr lang="en-ZW" sz="1200" dirty="0"/>
              <a:t>. is average age children starting using internet.)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But substance of what is in technology is </a:t>
            </a:r>
            <a:r>
              <a:rPr lang="en-US" b="1" dirty="0"/>
              <a:t>media</a:t>
            </a:r>
            <a:r>
              <a:rPr lang="en-US" dirty="0"/>
              <a:t> is the stuff that is consumed are shaping what they think 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sz="1200" b="0" i="0" kern="1200" dirty="0">
                <a:solidFill>
                  <a:schemeClr val="tx1"/>
                </a:solidFill>
                <a:effectLst/>
                <a:latin typeface="+mn-lt"/>
                <a:ea typeface="+mn-ea"/>
                <a:cs typeface="+mn-cs"/>
              </a:rPr>
              <a:t>Many have accessed sexual content (either by mistake but then become addicted)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sz="1200" b="0" i="0" kern="1200" dirty="0">
                <a:solidFill>
                  <a:schemeClr val="tx1"/>
                </a:solidFill>
                <a:effectLst/>
                <a:latin typeface="+mn-lt"/>
                <a:ea typeface="+mn-ea"/>
                <a:cs typeface="+mn-cs"/>
              </a:rPr>
              <a:t>Sites on eating disorders, self harm, suicide sites, child abuse images.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sz="1200" b="0" i="0" kern="1200" dirty="0">
                <a:solidFill>
                  <a:schemeClr val="tx1"/>
                </a:solidFill>
                <a:effectLst/>
                <a:latin typeface="+mn-lt"/>
                <a:ea typeface="+mn-ea"/>
                <a:cs typeface="+mn-cs"/>
              </a:rPr>
              <a:t>If they don’t consume that then they very likely see highly sexualised, crude, body-obsessed, violent, cyber bullying, sensual content, outright weird, self hate and harm, drugs etc.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sz="1200" b="0" i="0" kern="1200" dirty="0">
                <a:solidFill>
                  <a:schemeClr val="tx1"/>
                </a:solidFill>
                <a:effectLst/>
                <a:latin typeface="+mn-lt"/>
                <a:ea typeface="+mn-ea"/>
                <a:cs typeface="+mn-cs"/>
              </a:rPr>
              <a:t>Or obsessively image focused, selfish, superficial, online-driven, artificial lives they are being urged to live. </a:t>
            </a:r>
            <a:br>
              <a:rPr lang="en-ZW" sz="1200" b="0" i="0" kern="1200" dirty="0">
                <a:solidFill>
                  <a:schemeClr val="tx1"/>
                </a:solidFill>
                <a:effectLst/>
                <a:latin typeface="+mn-lt"/>
                <a:ea typeface="+mn-ea"/>
                <a:cs typeface="+mn-cs"/>
              </a:rPr>
            </a:br>
            <a:endParaRPr lang="en-ZW"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sz="1200" b="1" i="0" kern="1200" dirty="0">
                <a:solidFill>
                  <a:schemeClr val="tx1"/>
                </a:solidFill>
                <a:effectLst/>
                <a:latin typeface="+mn-lt"/>
                <a:ea typeface="+mn-ea"/>
                <a:cs typeface="+mn-cs"/>
              </a:rPr>
              <a:t>What would you call this push</a:t>
            </a:r>
            <a:r>
              <a:rPr lang="en-ZW" sz="1200" b="1" i="0" u="sng" kern="1200" dirty="0">
                <a:solidFill>
                  <a:schemeClr val="tx1"/>
                </a:solidFill>
                <a:effectLst/>
                <a:latin typeface="+mn-lt"/>
                <a:ea typeface="+mn-ea"/>
                <a:cs typeface="+mn-cs"/>
              </a:rPr>
              <a:t>– the habits of their minds are being </a:t>
            </a:r>
            <a:r>
              <a:rPr lang="en-ZW" sz="1200" b="1" i="1" u="sng" kern="1200" dirty="0">
                <a:solidFill>
                  <a:schemeClr val="tx1"/>
                </a:solidFill>
                <a:effectLst/>
                <a:latin typeface="+mn-lt"/>
                <a:ea typeface="+mn-ea"/>
                <a:cs typeface="+mn-cs"/>
              </a:rPr>
              <a:t>SECULARISED – pushing God out.</a:t>
            </a:r>
          </a:p>
          <a:p>
            <a:pPr marL="171450" indent="-171450">
              <a:buFont typeface="Arial" panose="020B0604020202020204" pitchFamily="34" charset="0"/>
              <a:buChar char="•"/>
            </a:pPr>
            <a:r>
              <a:rPr lang="en-US" dirty="0"/>
              <a:t>Their mind is being bombarded with hundreds of millions of message a day with blatant and subliminal messaging of the values of a culture and world that are </a:t>
            </a:r>
            <a:r>
              <a:rPr lang="en-US" b="1" i="1" dirty="0"/>
              <a:t>godless</a:t>
            </a:r>
            <a:r>
              <a:rPr lang="en-US" dirty="0"/>
              <a:t>. </a:t>
            </a:r>
          </a:p>
          <a:p>
            <a:pPr marL="171450" indent="-171450">
              <a:buFont typeface="Arial" panose="020B0604020202020204" pitchFamily="34" charset="0"/>
              <a:buChar char="•"/>
            </a:pPr>
            <a:r>
              <a:rPr lang="en-US" dirty="0"/>
              <a:t>The amount of media we consume each day is </a:t>
            </a:r>
            <a:r>
              <a:rPr lang="en-US" b="1" u="sng" dirty="0"/>
              <a:t>why</a:t>
            </a:r>
            <a:r>
              <a:rPr lang="en-US" dirty="0"/>
              <a:t> we as Christian educators must be more intentional, active, deliberate in shaping the habits of the mind.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138827A2-F4C8-9A4C-9E2F-4225EB6F5059}" type="slidenum">
              <a:rPr lang="en-US" smtClean="0"/>
              <a:t>6</a:t>
            </a:fld>
            <a:endParaRPr lang="en-US"/>
          </a:p>
        </p:txBody>
      </p:sp>
    </p:spTree>
    <p:extLst>
      <p:ext uri="{BB962C8B-B14F-4D97-AF65-F5344CB8AC3E}">
        <p14:creationId xmlns:p14="http://schemas.microsoft.com/office/powerpoint/2010/main" val="49676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live in an increasingly dark world that we can no more shelter our children from. </a:t>
            </a:r>
          </a:p>
          <a:p>
            <a:pPr marL="628650" lvl="1" indent="-171450">
              <a:buFont typeface="Arial" panose="020B0604020202020204" pitchFamily="34" charset="0"/>
              <a:buChar char="•"/>
            </a:pPr>
            <a:r>
              <a:rPr lang="en-US" dirty="0"/>
              <a:t>This is what they see on their phones/ devices - on Netflix, on YouTube, or Instagram, or </a:t>
            </a:r>
            <a:r>
              <a:rPr lang="en-US" dirty="0" err="1"/>
              <a:t>TikTok</a:t>
            </a:r>
            <a:r>
              <a:rPr lang="en-US" dirty="0"/>
              <a:t>. </a:t>
            </a:r>
            <a:endParaRPr lang="en-US" u="sng" dirty="0"/>
          </a:p>
          <a:p>
            <a:pPr marL="171450" indent="-171450">
              <a:buFont typeface="Arial" panose="020B0604020202020204" pitchFamily="34" charset="0"/>
              <a:buChar char="•"/>
            </a:pPr>
            <a:r>
              <a:rPr lang="en-US" u="sng" dirty="0"/>
              <a:t>What habits or what agendas are their minds being pulled toward now? </a:t>
            </a:r>
          </a:p>
          <a:p>
            <a:pPr marL="171450" indent="-171450">
              <a:buFont typeface="Arial" panose="020B0604020202020204" pitchFamily="34" charset="0"/>
              <a:buChar char="•"/>
            </a:pPr>
            <a:r>
              <a:rPr lang="en-US" sz="1200" dirty="0"/>
              <a:t>Like it or not, this is the world our children are in and we cannot run and hide. </a:t>
            </a:r>
          </a:p>
          <a:p>
            <a:pPr marL="628650" lvl="1" indent="-171450">
              <a:buFont typeface="Arial" panose="020B0604020202020204" pitchFamily="34" charset="0"/>
              <a:buChar char="•"/>
            </a:pPr>
            <a:r>
              <a:rPr lang="en-US" sz="1200" dirty="0"/>
              <a:t>Our children NEED us, and God has CHOSEN YOU to be the one who will help arm your child for this fight. </a:t>
            </a:r>
          </a:p>
        </p:txBody>
      </p:sp>
      <p:sp>
        <p:nvSpPr>
          <p:cNvPr id="4" name="Slide Number Placeholder 3"/>
          <p:cNvSpPr>
            <a:spLocks noGrp="1"/>
          </p:cNvSpPr>
          <p:nvPr>
            <p:ph type="sldNum" sz="quarter" idx="5"/>
          </p:nvPr>
        </p:nvSpPr>
        <p:spPr/>
        <p:txBody>
          <a:bodyPr/>
          <a:lstStyle/>
          <a:p>
            <a:fld id="{138827A2-F4C8-9A4C-9E2F-4225EB6F5059}" type="slidenum">
              <a:rPr lang="en-US" smtClean="0"/>
              <a:t>7</a:t>
            </a:fld>
            <a:endParaRPr lang="en-US"/>
          </a:p>
        </p:txBody>
      </p:sp>
    </p:spTree>
    <p:extLst>
      <p:ext uri="{BB962C8B-B14F-4D97-AF65-F5344CB8AC3E}">
        <p14:creationId xmlns:p14="http://schemas.microsoft.com/office/powerpoint/2010/main" val="37381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827A2-F4C8-9A4C-9E2F-4225EB6F5059}" type="slidenum">
              <a:rPr lang="en-US" smtClean="0"/>
              <a:t>8</a:t>
            </a:fld>
            <a:endParaRPr lang="en-US"/>
          </a:p>
        </p:txBody>
      </p:sp>
    </p:spTree>
    <p:extLst>
      <p:ext uri="{BB962C8B-B14F-4D97-AF65-F5344CB8AC3E}">
        <p14:creationId xmlns:p14="http://schemas.microsoft.com/office/powerpoint/2010/main" val="1955351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It also sets perspectives, judgments, loyalties, </a:t>
            </a:r>
            <a:r>
              <a:rPr lang="en-US" sz="1200" dirty="0" err="1">
                <a:solidFill>
                  <a:schemeClr val="bg1"/>
                </a:solidFill>
              </a:rPr>
              <a:t>behaviours</a:t>
            </a:r>
            <a:r>
              <a:rPr lang="en-US" sz="1200" dirty="0">
                <a:solidFill>
                  <a:schemeClr val="bg1"/>
                </a:solidFill>
              </a:rPr>
              <a:t> and actions.</a:t>
            </a:r>
          </a:p>
          <a:p>
            <a:endParaRPr lang="en-GB" dirty="0"/>
          </a:p>
        </p:txBody>
      </p:sp>
      <p:sp>
        <p:nvSpPr>
          <p:cNvPr id="4" name="Slide Number Placeholder 3"/>
          <p:cNvSpPr>
            <a:spLocks noGrp="1"/>
          </p:cNvSpPr>
          <p:nvPr>
            <p:ph type="sldNum" sz="quarter" idx="5"/>
          </p:nvPr>
        </p:nvSpPr>
        <p:spPr/>
        <p:txBody>
          <a:bodyPr/>
          <a:lstStyle/>
          <a:p>
            <a:fld id="{138827A2-F4C8-9A4C-9E2F-4225EB6F5059}" type="slidenum">
              <a:rPr lang="en-US" smtClean="0"/>
              <a:t>10</a:t>
            </a:fld>
            <a:endParaRPr lang="en-US"/>
          </a:p>
        </p:txBody>
      </p:sp>
    </p:spTree>
    <p:extLst>
      <p:ext uri="{BB962C8B-B14F-4D97-AF65-F5344CB8AC3E}">
        <p14:creationId xmlns:p14="http://schemas.microsoft.com/office/powerpoint/2010/main" val="2349571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GB"/>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01AA285-9A4C-E045-873F-48B9A584AE40}" type="datetime1">
              <a:rPr lang="en-ZW" smtClean="0"/>
              <a:t>15/7/2021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530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6516C92-F02C-9A4E-ACAC-0E65AEA1119F}" type="datetime1">
              <a:rPr lang="en-ZW" smtClean="0"/>
              <a:t>15/7/2021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78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A669587-E0FD-1B47-883F-7112613BED1A}" type="datetime1">
              <a:rPr lang="en-ZW" smtClean="0"/>
              <a:t>15/7/2021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1603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A4F7394-15B4-CA42-825A-AF17BE25ED9C}" type="datetime1">
              <a:rPr lang="en-ZW" smtClean="0"/>
              <a:t>15/7/2021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22546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BA2B9E3-7DB0-6347-A2C8-A22F629B6876}" type="datetime1">
              <a:rPr lang="en-ZW" smtClean="0"/>
              <a:t>15/7/2021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3186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1410953-2351-FD44-BDF7-2868B5604057}" type="datetime1">
              <a:rPr lang="en-ZW" smtClean="0"/>
              <a:t>15/7/2021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8347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96BB66B-8E44-494C-A338-80C684E331CC}" type="datetime1">
              <a:rPr lang="en-ZW" smtClean="0"/>
              <a:t>15/7/2021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1065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A14E063-8270-A34D-8052-31062972D380}" type="datetime1">
              <a:rPr lang="en-ZW" smtClean="0"/>
              <a:t>15/7/2021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0241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66E4EF9-1C94-B749-BD0B-C32EA8C07610}" type="datetime1">
              <a:rPr lang="en-ZW" smtClean="0"/>
              <a:t>15/7/2021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224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E9FC6F1-EC12-DF4A-B026-33308C2DF29B}" type="datetime1">
              <a:rPr lang="en-ZW" smtClean="0"/>
              <a:t>15/7/2021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718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GB"/>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2CE2279-CD33-D34F-913F-9B07BD642857}" type="datetime1">
              <a:rPr lang="en-ZW" smtClean="0"/>
              <a:t>15/7/2021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66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8469AFF-99D8-3F42-9C48-4E9E38E23B79}" type="datetime1">
              <a:rPr lang="en-ZW" smtClean="0"/>
              <a:t>15/7/2021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843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A488891-3D21-2448-A440-938C5E3FC39F}" type="datetime1">
              <a:rPr lang="en-ZW" smtClean="0"/>
              <a:t>15/7/2021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113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2DC9ED3-AFFF-164A-BB70-4D12A8537C9B}" type="datetime1">
              <a:rPr lang="en-ZW" smtClean="0"/>
              <a:t>15/7/2021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914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A0721-5D8B-214E-8438-E93949DBD80F}" type="datetime1">
              <a:rPr lang="en-ZW" smtClean="0"/>
              <a:t>15/7/2021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088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GB"/>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340224C-8693-194A-819B-12697CF96D2D}" type="datetime1">
              <a:rPr lang="en-ZW" smtClean="0"/>
              <a:t>15/7/2021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811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8FC94E9-18D1-1646-AE67-82A6F9376F52}" type="datetime1">
              <a:rPr lang="en-ZW" smtClean="0"/>
              <a:t>15/7/2021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949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DD6FBD-67ED-3C46-9DC3-05CFACFC8ED8}" type="datetime1">
              <a:rPr lang="en-ZW" smtClean="0"/>
              <a:t>15/7/2021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3744130"/>
      </p:ext>
    </p:extLst>
  </p:cSld>
  <p:clrMap bg1="dk1" tx1="lt1" bg2="dk2"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mailto:hmarks@gatewayctc.ac.z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10" Type="http://schemas.openxmlformats.org/officeDocument/2006/relationships/image" Target="../media/image16.jpg"/><Relationship Id="rId4" Type="http://schemas.openxmlformats.org/officeDocument/2006/relationships/image" Target="../media/image10.jpeg"/><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0F7C-CCF1-1E4C-A8DE-8B98D4EA33B6}"/>
              </a:ext>
            </a:extLst>
          </p:cNvPr>
          <p:cNvSpPr>
            <a:spLocks noGrp="1"/>
          </p:cNvSpPr>
          <p:nvPr>
            <p:ph type="ctrTitle"/>
          </p:nvPr>
        </p:nvSpPr>
        <p:spPr>
          <a:xfrm>
            <a:off x="643192" y="609598"/>
            <a:ext cx="3643674" cy="4072129"/>
          </a:xfrm>
        </p:spPr>
        <p:txBody>
          <a:bodyPr vert="horz" lIns="91440" tIns="45720" rIns="91440" bIns="45720" rtlCol="0" anchor="ctr">
            <a:normAutofit fontScale="90000"/>
          </a:bodyPr>
          <a:lstStyle/>
          <a:p>
            <a:pPr algn="ctr"/>
            <a:r>
              <a:rPr lang="en-US" dirty="0">
                <a:effectLst>
                  <a:glow rad="38100">
                    <a:schemeClr val="bg1">
                      <a:lumMod val="65000"/>
                      <a:lumOff val="35000"/>
                      <a:alpha val="40000"/>
                    </a:schemeClr>
                  </a:glow>
                  <a:outerShdw blurRad="28575" dist="38100" dir="14040000" algn="tl" rotWithShape="0">
                    <a:srgbClr val="000000">
                      <a:alpha val="25000"/>
                    </a:srgbClr>
                  </a:outerShdw>
                </a:effectLst>
              </a:rPr>
              <a:t>Shaping the habits </a:t>
            </a:r>
            <a:br>
              <a:rPr lang="en-US" dirty="0">
                <a:effectLst>
                  <a:glow rad="38100">
                    <a:schemeClr val="bg1">
                      <a:lumMod val="65000"/>
                      <a:lumOff val="35000"/>
                      <a:alpha val="40000"/>
                    </a:schemeClr>
                  </a:glow>
                  <a:outerShdw blurRad="28575" dist="38100" dir="14040000" algn="tl" rotWithShape="0">
                    <a:srgbClr val="000000">
                      <a:alpha val="25000"/>
                    </a:srgbClr>
                  </a:outerShdw>
                </a:effectLst>
              </a:rPr>
            </a:br>
            <a:r>
              <a:rPr lang="en-US" dirty="0">
                <a:effectLst>
                  <a:glow rad="38100">
                    <a:schemeClr val="bg1">
                      <a:lumMod val="65000"/>
                      <a:lumOff val="35000"/>
                      <a:alpha val="40000"/>
                    </a:schemeClr>
                  </a:glow>
                  <a:outerShdw blurRad="28575" dist="38100" dir="14040000" algn="tl" rotWithShape="0">
                    <a:srgbClr val="000000">
                      <a:alpha val="25000"/>
                    </a:srgbClr>
                  </a:outerShdw>
                </a:effectLst>
              </a:rPr>
              <a:t>of the mind</a:t>
            </a:r>
          </a:p>
        </p:txBody>
      </p:sp>
      <p:sp>
        <p:nvSpPr>
          <p:cNvPr id="3" name="Subtitle 2">
            <a:extLst>
              <a:ext uri="{FF2B5EF4-FFF2-40B4-BE49-F238E27FC236}">
                <a16:creationId xmlns:a16="http://schemas.microsoft.com/office/drawing/2014/main" id="{63FBF540-4C54-334F-92EA-F5798E14A74F}"/>
              </a:ext>
            </a:extLst>
          </p:cNvPr>
          <p:cNvSpPr>
            <a:spLocks noGrp="1"/>
          </p:cNvSpPr>
          <p:nvPr>
            <p:ph type="subTitle" idx="1"/>
          </p:nvPr>
        </p:nvSpPr>
        <p:spPr>
          <a:xfrm>
            <a:off x="643192" y="4937760"/>
            <a:ext cx="3643674" cy="1591690"/>
          </a:xfrm>
        </p:spPr>
        <p:txBody>
          <a:bodyPr vert="horz" lIns="91440" tIns="45720" rIns="91440" bIns="45720" rtlCol="0" anchor="ctr">
            <a:normAutofit/>
          </a:bodyPr>
          <a:lstStyle/>
          <a:p>
            <a:r>
              <a:rPr lang="en-US" sz="1800" dirty="0"/>
              <a:t>Hannah Marks</a:t>
            </a:r>
          </a:p>
          <a:p>
            <a:r>
              <a:rPr lang="en-US" sz="1800" dirty="0"/>
              <a:t>BA Hons (Theology), PG Dip (Theological Education)</a:t>
            </a:r>
          </a:p>
          <a:p>
            <a:r>
              <a:rPr lang="en-US" sz="1800" dirty="0">
                <a:solidFill>
                  <a:schemeClr val="accent3"/>
                </a:solidFill>
                <a:hlinkClick r:id="rId4">
                  <a:extLst>
                    <a:ext uri="{A12FA001-AC4F-418D-AE19-62706E023703}">
                      <ahyp:hlinkClr xmlns:ahyp="http://schemas.microsoft.com/office/drawing/2018/hyperlinkcolor" val="tx"/>
                    </a:ext>
                  </a:extLst>
                </a:hlinkClick>
              </a:rPr>
              <a:t>hmarks@gatewayctc.ac.zw</a:t>
            </a:r>
            <a:r>
              <a:rPr lang="en-US" sz="1800" dirty="0">
                <a:solidFill>
                  <a:schemeClr val="accent3"/>
                </a:solidFill>
              </a:rPr>
              <a:t> </a:t>
            </a:r>
          </a:p>
          <a:p>
            <a:endParaRPr lang="en-US" sz="1800" dirty="0"/>
          </a:p>
        </p:txBody>
      </p:sp>
      <p:pic>
        <p:nvPicPr>
          <p:cNvPr id="5" name="Picture 4" descr="A picture containing person, indoor, potter's wheel&#10;&#10;Description automatically generated">
            <a:extLst>
              <a:ext uri="{FF2B5EF4-FFF2-40B4-BE49-F238E27FC236}">
                <a16:creationId xmlns:a16="http://schemas.microsoft.com/office/drawing/2014/main" id="{4B6BA458-B478-1742-90F1-B0C9573B9595}"/>
              </a:ext>
            </a:extLst>
          </p:cNvPr>
          <p:cNvPicPr>
            <a:picLocks noChangeAspect="1"/>
          </p:cNvPicPr>
          <p:nvPr/>
        </p:nvPicPr>
        <p:blipFill rotWithShape="1">
          <a:blip r:embed="rId5"/>
          <a:srcRect l="2010" r="12977" b="-1"/>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4" name="Slide Number Placeholder 3">
            <a:extLst>
              <a:ext uri="{FF2B5EF4-FFF2-40B4-BE49-F238E27FC236}">
                <a16:creationId xmlns:a16="http://schemas.microsoft.com/office/drawing/2014/main" id="{29C49A15-FA2D-3E47-9792-475554D88671}"/>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50564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ounded Rectangle 14">
            <a:extLst>
              <a:ext uri="{FF2B5EF4-FFF2-40B4-BE49-F238E27FC236}">
                <a16:creationId xmlns:a16="http://schemas.microsoft.com/office/drawing/2014/main" id="{1FDFF85F-F105-40D5-9793-90419158C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35AB47A4-BA8C-4250-88BD-D49C68C5F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7" name="Picture 26">
            <a:extLst>
              <a:ext uri="{FF2B5EF4-FFF2-40B4-BE49-F238E27FC236}">
                <a16:creationId xmlns:a16="http://schemas.microsoft.com/office/drawing/2014/main" id="{66C8958D-EB99-414F-B735-863B67BB14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4636008" cy="1441450"/>
          </a:xfrm>
          <a:prstGeom prst="rect">
            <a:avLst/>
          </a:prstGeom>
        </p:spPr>
      </p:pic>
      <p:sp>
        <p:nvSpPr>
          <p:cNvPr id="2" name="Title 1">
            <a:extLst>
              <a:ext uri="{FF2B5EF4-FFF2-40B4-BE49-F238E27FC236}">
                <a16:creationId xmlns:a16="http://schemas.microsoft.com/office/drawing/2014/main" id="{40A85113-3B5B-3840-9C25-D2DB30E10E03}"/>
              </a:ext>
            </a:extLst>
          </p:cNvPr>
          <p:cNvSpPr>
            <a:spLocks noGrp="1"/>
          </p:cNvSpPr>
          <p:nvPr>
            <p:ph type="title"/>
          </p:nvPr>
        </p:nvSpPr>
        <p:spPr>
          <a:xfrm>
            <a:off x="685799" y="226445"/>
            <a:ext cx="3687417" cy="1550202"/>
          </a:xfrm>
        </p:spPr>
        <p:txBody>
          <a:bodyPr>
            <a:normAutofit/>
          </a:bodyPr>
          <a:lstStyle/>
          <a:p>
            <a:pPr algn="ctr"/>
            <a:r>
              <a:rPr lang="en-US" sz="4400" dirty="0">
                <a:solidFill>
                  <a:schemeClr val="bg1"/>
                </a:solidFill>
              </a:rPr>
              <a:t>What is the mind?</a:t>
            </a:r>
          </a:p>
        </p:txBody>
      </p:sp>
      <p:pic>
        <p:nvPicPr>
          <p:cNvPr id="29" name="Picture 28">
            <a:extLst>
              <a:ext uri="{FF2B5EF4-FFF2-40B4-BE49-F238E27FC236}">
                <a16:creationId xmlns:a16="http://schemas.microsoft.com/office/drawing/2014/main" id="{39E5F3CB-7BDD-4E64-B274-CD900F08C6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3" name="Content Placeholder 2">
            <a:extLst>
              <a:ext uri="{FF2B5EF4-FFF2-40B4-BE49-F238E27FC236}">
                <a16:creationId xmlns:a16="http://schemas.microsoft.com/office/drawing/2014/main" id="{E3E048B9-CA56-DE41-8911-CBDAC8B6D664}"/>
              </a:ext>
            </a:extLst>
          </p:cNvPr>
          <p:cNvSpPr>
            <a:spLocks noGrp="1"/>
          </p:cNvSpPr>
          <p:nvPr>
            <p:ph idx="1"/>
          </p:nvPr>
        </p:nvSpPr>
        <p:spPr>
          <a:xfrm>
            <a:off x="146304" y="1776647"/>
            <a:ext cx="4343399" cy="4699063"/>
          </a:xfrm>
        </p:spPr>
        <p:txBody>
          <a:bodyPr>
            <a:noAutofit/>
          </a:bodyPr>
          <a:lstStyle/>
          <a:p>
            <a:r>
              <a:rPr lang="en-US" sz="2400" dirty="0">
                <a:solidFill>
                  <a:schemeClr val="bg1"/>
                </a:solidFill>
              </a:rPr>
              <a:t>Where thinking takes place. Home of thoughts, emotions, will &amp; faith. </a:t>
            </a:r>
          </a:p>
          <a:p>
            <a:r>
              <a:rPr lang="en-US" sz="2400" dirty="0">
                <a:solidFill>
                  <a:schemeClr val="bg1"/>
                </a:solidFill>
              </a:rPr>
              <a:t>The mind is VERY important to the Christian. </a:t>
            </a:r>
          </a:p>
          <a:p>
            <a:r>
              <a:rPr lang="en-US" sz="2400" dirty="0">
                <a:solidFill>
                  <a:schemeClr val="bg1"/>
                </a:solidFill>
              </a:rPr>
              <a:t>God </a:t>
            </a:r>
            <a:r>
              <a:rPr lang="en-US" sz="2400" b="1" dirty="0">
                <a:solidFill>
                  <a:schemeClr val="bg1"/>
                </a:solidFill>
              </a:rPr>
              <a:t>gives</a:t>
            </a:r>
            <a:r>
              <a:rPr lang="en-US" sz="2400" dirty="0">
                <a:solidFill>
                  <a:schemeClr val="bg1"/>
                </a:solidFill>
              </a:rPr>
              <a:t> us our minds as a </a:t>
            </a:r>
            <a:r>
              <a:rPr lang="en-US" sz="2400" b="1" dirty="0">
                <a:solidFill>
                  <a:schemeClr val="bg1"/>
                </a:solidFill>
              </a:rPr>
              <a:t>gift</a:t>
            </a:r>
            <a:r>
              <a:rPr lang="en-US" sz="2400" dirty="0">
                <a:solidFill>
                  <a:schemeClr val="bg1"/>
                </a:solidFill>
              </a:rPr>
              <a:t> – a way to DISCOVER Him, to be used  in His Service. </a:t>
            </a:r>
          </a:p>
          <a:p>
            <a:r>
              <a:rPr lang="en-US" sz="2400" dirty="0">
                <a:solidFill>
                  <a:schemeClr val="bg1"/>
                </a:solidFill>
              </a:rPr>
              <a:t>BUT our </a:t>
            </a:r>
            <a:r>
              <a:rPr lang="en-US" sz="2400" b="1" dirty="0">
                <a:solidFill>
                  <a:schemeClr val="bg1"/>
                </a:solidFill>
              </a:rPr>
              <a:t>mental capacity is damaged by our moral condition. </a:t>
            </a:r>
            <a:endParaRPr lang="en-US" sz="2400" dirty="0">
              <a:solidFill>
                <a:schemeClr val="bg1"/>
              </a:solidFill>
            </a:endParaRPr>
          </a:p>
        </p:txBody>
      </p:sp>
      <p:pic>
        <p:nvPicPr>
          <p:cNvPr id="4" name="Picture 3" descr="A picture containing colorful, blue&#10;&#10;Description automatically generated">
            <a:extLst>
              <a:ext uri="{FF2B5EF4-FFF2-40B4-BE49-F238E27FC236}">
                <a16:creationId xmlns:a16="http://schemas.microsoft.com/office/drawing/2014/main" id="{A6E1358F-CF5D-EE46-A840-4162A36F6A33}"/>
              </a:ext>
            </a:extLst>
          </p:cNvPr>
          <p:cNvPicPr>
            <a:picLocks noChangeAspect="1"/>
          </p:cNvPicPr>
          <p:nvPr/>
        </p:nvPicPr>
        <p:blipFill rotWithShape="1">
          <a:blip r:embed="rId5"/>
          <a:srcRect l="16417" r="1747" b="-1"/>
          <a:stretch/>
        </p:blipFill>
        <p:spPr>
          <a:xfrm>
            <a:off x="5582270" y="643467"/>
            <a:ext cx="5663467" cy="5571066"/>
          </a:xfrm>
          <a:prstGeom prst="rect">
            <a:avLst/>
          </a:prstGeom>
        </p:spPr>
      </p:pic>
      <p:sp>
        <p:nvSpPr>
          <p:cNvPr id="5" name="Slide Number Placeholder 4">
            <a:extLst>
              <a:ext uri="{FF2B5EF4-FFF2-40B4-BE49-F238E27FC236}">
                <a16:creationId xmlns:a16="http://schemas.microsoft.com/office/drawing/2014/main" id="{F438845A-D731-274D-BED0-0335F1A69728}"/>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1942233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20"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90D1F25A-738B-D646-ABB3-CB1E0F893147}"/>
              </a:ext>
            </a:extLst>
          </p:cNvPr>
          <p:cNvSpPr>
            <a:spLocks noGrp="1"/>
          </p:cNvSpPr>
          <p:nvPr>
            <p:ph type="title"/>
          </p:nvPr>
        </p:nvSpPr>
        <p:spPr>
          <a:xfrm>
            <a:off x="685800" y="1066163"/>
            <a:ext cx="3306744" cy="5148371"/>
          </a:xfrm>
        </p:spPr>
        <p:txBody>
          <a:bodyPr>
            <a:normAutofit/>
          </a:bodyPr>
          <a:lstStyle/>
          <a:p>
            <a:pPr algn="ctr"/>
            <a:r>
              <a:rPr lang="en-US" dirty="0">
                <a:solidFill>
                  <a:schemeClr val="bg1"/>
                </a:solidFill>
              </a:rPr>
              <a:t>What is The mind </a:t>
            </a:r>
            <a:br>
              <a:rPr lang="en-US" dirty="0">
                <a:solidFill>
                  <a:schemeClr val="bg1"/>
                </a:solidFill>
              </a:rPr>
            </a:br>
            <a:r>
              <a:rPr lang="en-US" dirty="0">
                <a:solidFill>
                  <a:schemeClr val="bg1"/>
                </a:solidFill>
              </a:rPr>
              <a:t>like </a:t>
            </a:r>
            <a:br>
              <a:rPr lang="en-US" dirty="0">
                <a:solidFill>
                  <a:schemeClr val="bg1"/>
                </a:solidFill>
              </a:rPr>
            </a:br>
            <a:r>
              <a:rPr lang="en-US" dirty="0">
                <a:solidFill>
                  <a:schemeClr val="bg1"/>
                </a:solidFill>
              </a:rPr>
              <a:t>because of the FALL?</a:t>
            </a:r>
          </a:p>
        </p:txBody>
      </p:sp>
      <p:graphicFrame>
        <p:nvGraphicFramePr>
          <p:cNvPr id="21" name="Content Placeholder 2">
            <a:extLst>
              <a:ext uri="{FF2B5EF4-FFF2-40B4-BE49-F238E27FC236}">
                <a16:creationId xmlns:a16="http://schemas.microsoft.com/office/drawing/2014/main" id="{6933033D-6EFE-4409-AB23-B286A5B44762}"/>
              </a:ext>
            </a:extLst>
          </p:cNvPr>
          <p:cNvGraphicFramePr>
            <a:graphicFrameLocks noGrp="1"/>
          </p:cNvGraphicFramePr>
          <p:nvPr>
            <p:ph idx="1"/>
            <p:extLst>
              <p:ext uri="{D42A27DB-BD31-4B8C-83A1-F6EECF244321}">
                <p14:modId xmlns:p14="http://schemas.microsoft.com/office/powerpoint/2010/main" val="2950635645"/>
              </p:ext>
            </p:extLst>
          </p:nvPr>
        </p:nvGraphicFramePr>
        <p:xfrm>
          <a:off x="4943475" y="0"/>
          <a:ext cx="7029449" cy="67436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B3CDB775-5FFC-814F-977D-060C9C13F343}"/>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99434845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54" name="Picture 53">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8823907B-C116-3442-8963-F9B2DFF0E067}"/>
              </a:ext>
            </a:extLst>
          </p:cNvPr>
          <p:cNvSpPr>
            <a:spLocks noGrp="1"/>
          </p:cNvSpPr>
          <p:nvPr>
            <p:ph type="title"/>
          </p:nvPr>
        </p:nvSpPr>
        <p:spPr>
          <a:xfrm>
            <a:off x="328613" y="1066163"/>
            <a:ext cx="3663931" cy="5148371"/>
          </a:xfrm>
        </p:spPr>
        <p:txBody>
          <a:bodyPr>
            <a:normAutofit/>
          </a:bodyPr>
          <a:lstStyle/>
          <a:p>
            <a:pPr algn="ctr"/>
            <a:r>
              <a:rPr lang="en-US" dirty="0">
                <a:solidFill>
                  <a:schemeClr val="bg1"/>
                </a:solidFill>
              </a:rPr>
              <a:t>Key instructions on </a:t>
            </a:r>
            <a:br>
              <a:rPr lang="en-US" dirty="0">
                <a:solidFill>
                  <a:schemeClr val="bg1"/>
                </a:solidFill>
              </a:rPr>
            </a:br>
            <a:r>
              <a:rPr lang="en-US" dirty="0">
                <a:solidFill>
                  <a:schemeClr val="bg1"/>
                </a:solidFill>
              </a:rPr>
              <a:t>the habits </a:t>
            </a:r>
            <a:br>
              <a:rPr lang="en-US" dirty="0">
                <a:solidFill>
                  <a:schemeClr val="bg1"/>
                </a:solidFill>
              </a:rPr>
            </a:br>
            <a:r>
              <a:rPr lang="en-US" dirty="0">
                <a:solidFill>
                  <a:schemeClr val="bg1"/>
                </a:solidFill>
              </a:rPr>
              <a:t>of</a:t>
            </a:r>
            <a:br>
              <a:rPr lang="en-US" dirty="0">
                <a:solidFill>
                  <a:schemeClr val="bg1"/>
                </a:solidFill>
              </a:rPr>
            </a:br>
            <a:r>
              <a:rPr lang="en-US" dirty="0">
                <a:solidFill>
                  <a:schemeClr val="bg1"/>
                </a:solidFill>
              </a:rPr>
              <a:t> the mind</a:t>
            </a:r>
          </a:p>
        </p:txBody>
      </p:sp>
      <p:graphicFrame>
        <p:nvGraphicFramePr>
          <p:cNvPr id="32" name="Content Placeholder 2">
            <a:extLst>
              <a:ext uri="{FF2B5EF4-FFF2-40B4-BE49-F238E27FC236}">
                <a16:creationId xmlns:a16="http://schemas.microsoft.com/office/drawing/2014/main" id="{0C775992-3F48-4805-A1C3-A9539BB04B48}"/>
              </a:ext>
            </a:extLst>
          </p:cNvPr>
          <p:cNvGraphicFramePr>
            <a:graphicFrameLocks noGrp="1"/>
          </p:cNvGraphicFramePr>
          <p:nvPr>
            <p:ph idx="1"/>
            <p:extLst>
              <p:ext uri="{D42A27DB-BD31-4B8C-83A1-F6EECF244321}">
                <p14:modId xmlns:p14="http://schemas.microsoft.com/office/powerpoint/2010/main" val="1975732570"/>
              </p:ext>
            </p:extLst>
          </p:nvPr>
        </p:nvGraphicFramePr>
        <p:xfrm>
          <a:off x="5279471" y="428625"/>
          <a:ext cx="6583916" cy="62007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01CE0CC0-6693-DA4B-9303-0BB2790AFF23}"/>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90308571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F54C189-4A4C-4899-9585-5281DA208D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DBCC0284-F680-004B-99DE-FC5DC3FC138D}"/>
              </a:ext>
            </a:extLst>
          </p:cNvPr>
          <p:cNvSpPr>
            <a:spLocks noGrp="1"/>
          </p:cNvSpPr>
          <p:nvPr>
            <p:ph type="title"/>
          </p:nvPr>
        </p:nvSpPr>
        <p:spPr>
          <a:xfrm>
            <a:off x="1600200" y="371475"/>
            <a:ext cx="9906001" cy="1685926"/>
          </a:xfrm>
        </p:spPr>
        <p:txBody>
          <a:bodyPr>
            <a:normAutofit/>
          </a:bodyPr>
          <a:lstStyle/>
          <a:p>
            <a:r>
              <a:rPr lang="en-US" sz="4400" dirty="0">
                <a:solidFill>
                  <a:schemeClr val="bg1"/>
                </a:solidFill>
              </a:rPr>
              <a:t>How do we shape the habits of the mind to </a:t>
            </a:r>
            <a:r>
              <a:rPr lang="en-US" sz="4400" b="1" dirty="0">
                <a:solidFill>
                  <a:schemeClr val="accent2"/>
                </a:solidFill>
              </a:rPr>
              <a:t>LOVE</a:t>
            </a:r>
            <a:r>
              <a:rPr lang="en-US" sz="4400" b="1" dirty="0">
                <a:solidFill>
                  <a:schemeClr val="bg1"/>
                </a:solidFill>
              </a:rPr>
              <a:t> God</a:t>
            </a:r>
            <a:r>
              <a:rPr lang="en-US" sz="4400" dirty="0">
                <a:solidFill>
                  <a:schemeClr val="bg1"/>
                </a:solidFill>
              </a:rPr>
              <a:t>?</a:t>
            </a:r>
          </a:p>
        </p:txBody>
      </p:sp>
      <p:sp>
        <p:nvSpPr>
          <p:cNvPr id="3" name="Content Placeholder 2">
            <a:extLst>
              <a:ext uri="{FF2B5EF4-FFF2-40B4-BE49-F238E27FC236}">
                <a16:creationId xmlns:a16="http://schemas.microsoft.com/office/drawing/2014/main" id="{7D75EF11-F89D-284B-8580-DA76C07A8BBA}"/>
              </a:ext>
            </a:extLst>
          </p:cNvPr>
          <p:cNvSpPr>
            <a:spLocks noGrp="1"/>
          </p:cNvSpPr>
          <p:nvPr>
            <p:ph idx="1"/>
          </p:nvPr>
        </p:nvSpPr>
        <p:spPr>
          <a:xfrm>
            <a:off x="585216" y="2514598"/>
            <a:ext cx="11265408" cy="4251961"/>
          </a:xfrm>
        </p:spPr>
        <p:txBody>
          <a:bodyPr>
            <a:normAutofit fontScale="92500"/>
          </a:bodyPr>
          <a:lstStyle/>
          <a:p>
            <a:pPr marL="457200" indent="-457200">
              <a:buFont typeface="+mj-lt"/>
              <a:buAutoNum type="arabicPeriod"/>
            </a:pPr>
            <a:r>
              <a:rPr lang="en-US" sz="2800" dirty="0"/>
              <a:t>Teach the children to pray and worship in both their work and play. </a:t>
            </a:r>
            <a:r>
              <a:rPr lang="en-US" sz="2800" b="1" dirty="0"/>
              <a:t>There is nothing so small that God is not interested in it.</a:t>
            </a:r>
          </a:p>
          <a:p>
            <a:pPr marL="457200" indent="-457200">
              <a:buFont typeface="+mj-lt"/>
              <a:buAutoNum type="arabicPeriod"/>
            </a:pPr>
            <a:r>
              <a:rPr lang="en-US" sz="2800" dirty="0"/>
              <a:t>Loving God with our minds means having a thought life which </a:t>
            </a:r>
            <a:r>
              <a:rPr lang="en-US" sz="2800" dirty="0" err="1"/>
              <a:t>honours</a:t>
            </a:r>
            <a:r>
              <a:rPr lang="en-US" sz="2800" dirty="0"/>
              <a:t> God – Phil 4:8.</a:t>
            </a:r>
          </a:p>
          <a:p>
            <a:pPr marL="457200" indent="-457200">
              <a:buFont typeface="+mj-lt"/>
              <a:buAutoNum type="arabicPeriod"/>
            </a:pPr>
            <a:r>
              <a:rPr lang="en-US" sz="2800" dirty="0"/>
              <a:t>Give the children permission to ask big, hard questions of the Bible and God, then </a:t>
            </a:r>
            <a:r>
              <a:rPr lang="en-US" sz="2800" i="1" dirty="0"/>
              <a:t>help</a:t>
            </a:r>
            <a:r>
              <a:rPr lang="en-US" sz="2800" dirty="0"/>
              <a:t> </a:t>
            </a:r>
            <a:r>
              <a:rPr lang="en-US" sz="2800" i="1" dirty="0"/>
              <a:t>them</a:t>
            </a:r>
            <a:r>
              <a:rPr lang="en-US" sz="2800" dirty="0"/>
              <a:t> search for bigger answers - 1 Pet 3:15. </a:t>
            </a:r>
          </a:p>
          <a:p>
            <a:pPr marL="457200" indent="-457200">
              <a:buFont typeface="+mj-lt"/>
              <a:buAutoNum type="arabicPeriod"/>
            </a:pPr>
            <a:r>
              <a:rPr lang="en-US" sz="2800" dirty="0"/>
              <a:t>Look for authentic (NOT contrived/ forced) connections between subject material and faith. Biblical Integration.</a:t>
            </a:r>
          </a:p>
          <a:p>
            <a:pPr marL="914400" lvl="1" indent="-457200">
              <a:buFont typeface="+mj-lt"/>
              <a:buAutoNum type="arabicPeriod"/>
            </a:pPr>
            <a:r>
              <a:rPr lang="en-US" sz="2600" dirty="0"/>
              <a:t>Each teacher must show that God is intimately interconnected with every area.</a:t>
            </a:r>
          </a:p>
        </p:txBody>
      </p:sp>
      <p:sp>
        <p:nvSpPr>
          <p:cNvPr id="4" name="Slide Number Placeholder 3">
            <a:extLst>
              <a:ext uri="{FF2B5EF4-FFF2-40B4-BE49-F238E27FC236}">
                <a16:creationId xmlns:a16="http://schemas.microsoft.com/office/drawing/2014/main" id="{C208B719-89F1-6D42-ABFD-74B334F6D2DD}"/>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20316277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06F23-46B8-9145-BF6C-B7208B4EE011}"/>
              </a:ext>
            </a:extLst>
          </p:cNvPr>
          <p:cNvSpPr>
            <a:spLocks noGrp="1"/>
          </p:cNvSpPr>
          <p:nvPr>
            <p:ph type="title"/>
          </p:nvPr>
        </p:nvSpPr>
        <p:spPr>
          <a:xfrm>
            <a:off x="1943100" y="514350"/>
            <a:ext cx="9563100" cy="1543051"/>
          </a:xfrm>
        </p:spPr>
        <p:txBody>
          <a:bodyPr>
            <a:normAutofit/>
          </a:bodyPr>
          <a:lstStyle/>
          <a:p>
            <a:r>
              <a:rPr lang="en-US" sz="4400" dirty="0"/>
              <a:t>How do we shape habits of the mind to </a:t>
            </a:r>
            <a:r>
              <a:rPr lang="en-US" sz="4400" b="1" dirty="0"/>
              <a:t>be</a:t>
            </a:r>
            <a:r>
              <a:rPr lang="en-US" sz="4400" dirty="0"/>
              <a:t> </a:t>
            </a:r>
            <a:r>
              <a:rPr lang="en-US" sz="4400" b="1" dirty="0">
                <a:solidFill>
                  <a:schemeClr val="accent2"/>
                </a:solidFill>
              </a:rPr>
              <a:t>transformed</a:t>
            </a:r>
            <a:r>
              <a:rPr lang="en-US" sz="4400" dirty="0"/>
              <a:t>?</a:t>
            </a:r>
          </a:p>
        </p:txBody>
      </p:sp>
      <p:sp>
        <p:nvSpPr>
          <p:cNvPr id="3" name="Content Placeholder 2">
            <a:extLst>
              <a:ext uri="{FF2B5EF4-FFF2-40B4-BE49-F238E27FC236}">
                <a16:creationId xmlns:a16="http://schemas.microsoft.com/office/drawing/2014/main" id="{413D25E8-6C3A-8C46-A9DA-49ECFDA59689}"/>
              </a:ext>
            </a:extLst>
          </p:cNvPr>
          <p:cNvSpPr>
            <a:spLocks noGrp="1"/>
          </p:cNvSpPr>
          <p:nvPr>
            <p:ph idx="1"/>
          </p:nvPr>
        </p:nvSpPr>
        <p:spPr>
          <a:xfrm>
            <a:off x="685800" y="2194560"/>
            <a:ext cx="10820400" cy="4306253"/>
          </a:xfrm>
        </p:spPr>
        <p:txBody>
          <a:bodyPr>
            <a:normAutofit/>
          </a:bodyPr>
          <a:lstStyle/>
          <a:p>
            <a:pPr marL="457200" indent="-457200">
              <a:buFont typeface="+mj-lt"/>
              <a:buAutoNum type="arabicPeriod"/>
            </a:pPr>
            <a:r>
              <a:rPr lang="en-US" sz="2800" dirty="0" err="1"/>
              <a:t>Realise</a:t>
            </a:r>
            <a:r>
              <a:rPr lang="en-US" sz="2800" dirty="0"/>
              <a:t> thoughts are incredibly powerful, and God is aware of each one of them. </a:t>
            </a:r>
          </a:p>
          <a:p>
            <a:pPr marL="457200" indent="-457200">
              <a:buFont typeface="+mj-lt"/>
              <a:buAutoNum type="arabicPeriod"/>
            </a:pPr>
            <a:r>
              <a:rPr lang="en-US" sz="2800" dirty="0"/>
              <a:t>There are only 2 options – either our thoughts take </a:t>
            </a:r>
            <a:r>
              <a:rPr lang="en-US" sz="2800" b="1" i="1" dirty="0"/>
              <a:t>us</a:t>
            </a:r>
            <a:r>
              <a:rPr lang="en-US" sz="2800" dirty="0"/>
              <a:t> captive, or </a:t>
            </a:r>
            <a:r>
              <a:rPr lang="en-US" sz="2800" b="1" i="1" dirty="0"/>
              <a:t>we</a:t>
            </a:r>
            <a:r>
              <a:rPr lang="en-US" sz="2800" dirty="0"/>
              <a:t> take our thoughts captive (2 Cor 10:5). </a:t>
            </a:r>
          </a:p>
          <a:p>
            <a:pPr marL="457200" indent="-457200">
              <a:buFont typeface="+mj-lt"/>
              <a:buAutoNum type="arabicPeriod"/>
            </a:pPr>
            <a:r>
              <a:rPr lang="en-US" sz="2800" dirty="0"/>
              <a:t>Minds need </a:t>
            </a:r>
            <a:r>
              <a:rPr lang="en-US" sz="2800" b="1" dirty="0"/>
              <a:t>daily</a:t>
            </a:r>
            <a:r>
              <a:rPr lang="en-US" sz="2800" dirty="0"/>
              <a:t> renewing. We must hide Scripture in our heart, so it transforms us – Ps 119: 11, Rom 12:2. 	</a:t>
            </a:r>
          </a:p>
          <a:p>
            <a:pPr marL="914400" lvl="1" indent="-457200">
              <a:buFont typeface="+mj-lt"/>
              <a:buAutoNum type="arabicPeriod"/>
            </a:pPr>
            <a:r>
              <a:rPr lang="en-US" sz="2800" dirty="0"/>
              <a:t>‘The word of God can be in the mind without being in the heart; but it cannot be in the heart without being in the mind.’ R. C. Sproul. </a:t>
            </a:r>
          </a:p>
        </p:txBody>
      </p:sp>
      <p:sp>
        <p:nvSpPr>
          <p:cNvPr id="6" name="Slide Number Placeholder 5">
            <a:extLst>
              <a:ext uri="{FF2B5EF4-FFF2-40B4-BE49-F238E27FC236}">
                <a16:creationId xmlns:a16="http://schemas.microsoft.com/office/drawing/2014/main" id="{5BF0FABF-35D6-8846-9572-1258B94ABF33}"/>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064055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6CD3965-7576-4EBB-9FEA-0E73E2DB4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A4B15F5-9B02-4280-9F50-172515BF4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E3A5BBF0-37C3-4339-BD51-F7A980A93B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70F9D552-B1DD-F847-8FFB-CC37A72DAA60}"/>
              </a:ext>
            </a:extLst>
          </p:cNvPr>
          <p:cNvSpPr>
            <a:spLocks noGrp="1"/>
          </p:cNvSpPr>
          <p:nvPr>
            <p:ph type="title"/>
          </p:nvPr>
        </p:nvSpPr>
        <p:spPr>
          <a:xfrm>
            <a:off x="2895600" y="764373"/>
            <a:ext cx="8610600" cy="1293028"/>
          </a:xfrm>
        </p:spPr>
        <p:txBody>
          <a:bodyPr>
            <a:normAutofit/>
          </a:bodyPr>
          <a:lstStyle/>
          <a:p>
            <a:r>
              <a:rPr lang="en-US" sz="4800" dirty="0">
                <a:solidFill>
                  <a:schemeClr val="bg1"/>
                </a:solidFill>
              </a:rPr>
              <a:t>Practical suggestions</a:t>
            </a:r>
          </a:p>
        </p:txBody>
      </p:sp>
      <p:graphicFrame>
        <p:nvGraphicFramePr>
          <p:cNvPr id="5" name="Content Placeholder 2">
            <a:extLst>
              <a:ext uri="{FF2B5EF4-FFF2-40B4-BE49-F238E27FC236}">
                <a16:creationId xmlns:a16="http://schemas.microsoft.com/office/drawing/2014/main" id="{1396E554-AC64-4277-A07E-5065EB10D4DE}"/>
              </a:ext>
            </a:extLst>
          </p:cNvPr>
          <p:cNvGraphicFramePr>
            <a:graphicFrameLocks noGrp="1"/>
          </p:cNvGraphicFramePr>
          <p:nvPr>
            <p:ph idx="1"/>
            <p:extLst>
              <p:ext uri="{D42A27DB-BD31-4B8C-83A1-F6EECF244321}">
                <p14:modId xmlns:p14="http://schemas.microsoft.com/office/powerpoint/2010/main" val="2483867844"/>
              </p:ext>
            </p:extLst>
          </p:nvPr>
        </p:nvGraphicFramePr>
        <p:xfrm>
          <a:off x="685800" y="2878138"/>
          <a:ext cx="11103864" cy="3340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2C97075C-DB3D-0046-988E-2FB50A31D59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409921266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1" name="Picture 20">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3" name="Rectangle 22">
            <a:extLst>
              <a:ext uri="{FF2B5EF4-FFF2-40B4-BE49-F238E27FC236}">
                <a16:creationId xmlns:a16="http://schemas.microsoft.com/office/drawing/2014/main" id="{C8EB467E-92F8-4C37-AB39-1F709B6E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6103" y="0"/>
            <a:ext cx="5445897"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B331B-7857-AC4B-8D27-8071786153DC}"/>
              </a:ext>
            </a:extLst>
          </p:cNvPr>
          <p:cNvSpPr>
            <a:spLocks noGrp="1"/>
          </p:cNvSpPr>
          <p:nvPr>
            <p:ph type="title"/>
          </p:nvPr>
        </p:nvSpPr>
        <p:spPr>
          <a:xfrm>
            <a:off x="7056808" y="673240"/>
            <a:ext cx="4510994" cy="2482851"/>
          </a:xfrm>
          <a:noFill/>
          <a:ln w="19050">
            <a:noFill/>
            <a:prstDash val="dash"/>
          </a:ln>
        </p:spPr>
        <p:txBody>
          <a:bodyPr vert="horz" lIns="91440" tIns="45720" rIns="91440" bIns="45720" rtlCol="0" anchor="b">
            <a:normAutofit/>
          </a:bodyPr>
          <a:lstStyle/>
          <a:p>
            <a:pPr algn="ctr"/>
            <a:r>
              <a:rPr lang="en-US" sz="4800" b="1" dirty="0">
                <a:solidFill>
                  <a:schemeClr val="bg1"/>
                </a:solidFill>
              </a:rPr>
              <a:t>You are On earth. </a:t>
            </a:r>
            <a:br>
              <a:rPr lang="en-US" sz="4800" b="1" dirty="0">
                <a:solidFill>
                  <a:schemeClr val="bg1"/>
                </a:solidFill>
              </a:rPr>
            </a:br>
            <a:r>
              <a:rPr lang="en-US" sz="4800" b="1" dirty="0">
                <a:solidFill>
                  <a:schemeClr val="bg1"/>
                </a:solidFill>
              </a:rPr>
              <a:t>On purpose. </a:t>
            </a:r>
          </a:p>
        </p:txBody>
      </p:sp>
      <p:pic>
        <p:nvPicPr>
          <p:cNvPr id="25" name="Picture 24">
            <a:extLst>
              <a:ext uri="{FF2B5EF4-FFF2-40B4-BE49-F238E27FC236}">
                <a16:creationId xmlns:a16="http://schemas.microsoft.com/office/drawing/2014/main" id="{5FBC1FC1-1A8E-4E2F-8767-4A27F827F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7" name="Rectangle 26">
            <a:extLst>
              <a:ext uri="{FF2B5EF4-FFF2-40B4-BE49-F238E27FC236}">
                <a16:creationId xmlns:a16="http://schemas.microsoft.com/office/drawing/2014/main" id="{898EC202-A8D7-48E5-B77E-9F1371E45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74623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ounded Rectangle 11">
            <a:extLst>
              <a:ext uri="{FF2B5EF4-FFF2-40B4-BE49-F238E27FC236}">
                <a16:creationId xmlns:a16="http://schemas.microsoft.com/office/drawing/2014/main" id="{1390C025-A9B7-459A-A7D1-D5DD690F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5459429" cy="5571072"/>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with medium confidence">
            <a:extLst>
              <a:ext uri="{FF2B5EF4-FFF2-40B4-BE49-F238E27FC236}">
                <a16:creationId xmlns:a16="http://schemas.microsoft.com/office/drawing/2014/main" id="{59D3EC1F-934E-A143-98E0-E0075B3BF226}"/>
              </a:ext>
            </a:extLst>
          </p:cNvPr>
          <p:cNvPicPr>
            <a:picLocks noChangeAspect="1"/>
          </p:cNvPicPr>
          <p:nvPr/>
        </p:nvPicPr>
        <p:blipFill>
          <a:blip r:embed="rId5"/>
          <a:stretch>
            <a:fillRect/>
          </a:stretch>
        </p:blipFill>
        <p:spPr>
          <a:xfrm>
            <a:off x="1293000" y="1427721"/>
            <a:ext cx="4166300" cy="4002558"/>
          </a:xfrm>
          <a:prstGeom prst="rect">
            <a:avLst/>
          </a:prstGeom>
        </p:spPr>
      </p:pic>
      <p:sp>
        <p:nvSpPr>
          <p:cNvPr id="3" name="TextBox 2">
            <a:extLst>
              <a:ext uri="{FF2B5EF4-FFF2-40B4-BE49-F238E27FC236}">
                <a16:creationId xmlns:a16="http://schemas.microsoft.com/office/drawing/2014/main" id="{06E03A6E-A6FD-7C4F-92BC-4646AB53CBF2}"/>
              </a:ext>
            </a:extLst>
          </p:cNvPr>
          <p:cNvSpPr txBox="1"/>
          <p:nvPr/>
        </p:nvSpPr>
        <p:spPr>
          <a:xfrm>
            <a:off x="6586538" y="3288567"/>
            <a:ext cx="5300662" cy="3416320"/>
          </a:xfrm>
          <a:prstGeom prst="rect">
            <a:avLst/>
          </a:prstGeom>
          <a:noFill/>
        </p:spPr>
        <p:txBody>
          <a:bodyPr wrap="square" rtlCol="0">
            <a:spAutoFit/>
          </a:bodyPr>
          <a:lstStyle/>
          <a:p>
            <a:pPr algn="ctr"/>
            <a:r>
              <a:rPr lang="en-GB" sz="3600" b="1" dirty="0">
                <a:solidFill>
                  <a:schemeClr val="accent6">
                    <a:lumMod val="20000"/>
                    <a:lumOff val="80000"/>
                  </a:schemeClr>
                </a:solidFill>
              </a:rPr>
              <a:t>THE NEXT GENERATION NEEDS YOU </a:t>
            </a:r>
          </a:p>
          <a:p>
            <a:pPr algn="ctr"/>
            <a:r>
              <a:rPr lang="en-GB" sz="3600" b="1" dirty="0">
                <a:solidFill>
                  <a:schemeClr val="accent6">
                    <a:lumMod val="20000"/>
                    <a:lumOff val="80000"/>
                  </a:schemeClr>
                </a:solidFill>
              </a:rPr>
              <a:t>to help them shape the habits of their mind now for the day of battle yet to come.</a:t>
            </a:r>
          </a:p>
        </p:txBody>
      </p:sp>
      <p:sp>
        <p:nvSpPr>
          <p:cNvPr id="4" name="Slide Number Placeholder 3">
            <a:extLst>
              <a:ext uri="{FF2B5EF4-FFF2-40B4-BE49-F238E27FC236}">
                <a16:creationId xmlns:a16="http://schemas.microsoft.com/office/drawing/2014/main" id="{0DCA900A-A3FC-3545-915B-D1ECC7D8118A}"/>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04380273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87" name="Picture 86">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89" name="Rectangle 88">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5E7383-C961-0D49-B0AE-26D56E2AC3CD}"/>
              </a:ext>
            </a:extLst>
          </p:cNvPr>
          <p:cNvSpPr>
            <a:spLocks noGrp="1"/>
          </p:cNvSpPr>
          <p:nvPr>
            <p:ph type="title"/>
          </p:nvPr>
        </p:nvSpPr>
        <p:spPr>
          <a:xfrm>
            <a:off x="792483" y="821265"/>
            <a:ext cx="6098705" cy="5222117"/>
          </a:xfrm>
        </p:spPr>
        <p:txBody>
          <a:bodyPr vert="horz" lIns="91440" tIns="45720" rIns="91440" bIns="45720" rtlCol="0" anchor="ctr">
            <a:normAutofit/>
          </a:bodyPr>
          <a:lstStyle/>
          <a:p>
            <a:r>
              <a:rPr lang="en-US" sz="6000" dirty="0">
                <a:effectLst>
                  <a:glow rad="38100">
                    <a:schemeClr val="bg1">
                      <a:lumMod val="65000"/>
                      <a:lumOff val="35000"/>
                      <a:alpha val="50000"/>
                    </a:schemeClr>
                  </a:glow>
                  <a:outerShdw blurRad="28575" dist="31750" dir="13200000" algn="tl" rotWithShape="0">
                    <a:srgbClr val="000000">
                      <a:alpha val="25000"/>
                    </a:srgbClr>
                  </a:outerShdw>
                </a:effectLst>
              </a:rPr>
              <a:t>A couple of assumptions made in the title …</a:t>
            </a:r>
          </a:p>
        </p:txBody>
      </p:sp>
      <p:cxnSp>
        <p:nvCxnSpPr>
          <p:cNvPr id="91" name="Straight Connector 90">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31" r="43746" b="531"/>
          <a:stretch/>
        </p:blipFill>
        <p:spPr>
          <a:xfrm rot="5400000" flipH="1" flipV="1">
            <a:off x="7545075" y="2187578"/>
            <a:ext cx="6857999" cy="2482850"/>
          </a:xfrm>
          <a:prstGeom prst="rect">
            <a:avLst/>
          </a:prstGeom>
        </p:spPr>
      </p:pic>
      <p:sp>
        <p:nvSpPr>
          <p:cNvPr id="3" name="TextBox 2">
            <a:extLst>
              <a:ext uri="{FF2B5EF4-FFF2-40B4-BE49-F238E27FC236}">
                <a16:creationId xmlns:a16="http://schemas.microsoft.com/office/drawing/2014/main" id="{8FC811C3-11B6-4846-8CEB-D7E357EC3F03}"/>
              </a:ext>
            </a:extLst>
          </p:cNvPr>
          <p:cNvSpPr txBox="1"/>
          <p:nvPr/>
        </p:nvSpPr>
        <p:spPr>
          <a:xfrm>
            <a:off x="7741920" y="2482850"/>
            <a:ext cx="4047744" cy="3293209"/>
          </a:xfrm>
          <a:prstGeom prst="rect">
            <a:avLst/>
          </a:prstGeom>
          <a:noFill/>
        </p:spPr>
        <p:txBody>
          <a:bodyPr wrap="square" rtlCol="0">
            <a:spAutoFit/>
          </a:bodyPr>
          <a:lstStyle/>
          <a:p>
            <a:r>
              <a:rPr lang="en-US" sz="2800" dirty="0"/>
              <a:t>And… a brief definition: </a:t>
            </a:r>
          </a:p>
          <a:p>
            <a:r>
              <a:rPr lang="en-ZW" sz="2800" i="1" dirty="0"/>
              <a:t>habit | ˈ</a:t>
            </a:r>
            <a:r>
              <a:rPr lang="en-ZW" sz="2800" i="1" dirty="0" err="1"/>
              <a:t>habɪt</a:t>
            </a:r>
            <a:r>
              <a:rPr lang="en-ZW" sz="2800" i="1" dirty="0"/>
              <a:t> | </a:t>
            </a:r>
          </a:p>
          <a:p>
            <a:r>
              <a:rPr lang="en-ZW" sz="2800" i="1" dirty="0"/>
              <a:t>Noun</a:t>
            </a:r>
          </a:p>
          <a:p>
            <a:pPr marL="457200" indent="-457200">
              <a:buAutoNum type="arabicPeriod"/>
            </a:pPr>
            <a:r>
              <a:rPr lang="en-ZW" sz="2400" dirty="0"/>
              <a:t>an acquired mode of behaviour that has become nearly or completely involuntary</a:t>
            </a:r>
            <a:endParaRPr lang="en-US" sz="2400" dirty="0"/>
          </a:p>
        </p:txBody>
      </p:sp>
      <p:sp>
        <p:nvSpPr>
          <p:cNvPr id="4" name="Slide Number Placeholder 3">
            <a:extLst>
              <a:ext uri="{FF2B5EF4-FFF2-40B4-BE49-F238E27FC236}">
                <a16:creationId xmlns:a16="http://schemas.microsoft.com/office/drawing/2014/main" id="{FC7E03BA-5DB9-4C40-9A41-820147D61521}"/>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7198299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D4F6-8840-6445-BC9C-2FC244191EAB}"/>
              </a:ext>
            </a:extLst>
          </p:cNvPr>
          <p:cNvSpPr>
            <a:spLocks noGrp="1"/>
          </p:cNvSpPr>
          <p:nvPr>
            <p:ph type="ctrTitle"/>
          </p:nvPr>
        </p:nvSpPr>
        <p:spPr>
          <a:xfrm>
            <a:off x="7961243" y="673239"/>
            <a:ext cx="4228352" cy="5252073"/>
          </a:xfrm>
          <a:noFill/>
          <a:ln w="19050">
            <a:noFill/>
            <a:prstDash val="dash"/>
          </a:ln>
        </p:spPr>
        <p:txBody>
          <a:bodyPr>
            <a:noAutofit/>
          </a:bodyPr>
          <a:lstStyle/>
          <a:p>
            <a:pPr algn="ctr"/>
            <a:r>
              <a:rPr lang="en-US" sz="3200" dirty="0"/>
              <a:t>For the Christian, shaping the mind and its habits </a:t>
            </a:r>
            <a:br>
              <a:rPr lang="en-US" sz="3200" dirty="0"/>
            </a:br>
            <a:r>
              <a:rPr lang="en-US" sz="3200" dirty="0"/>
              <a:t>is not now </a:t>
            </a:r>
            <a:br>
              <a:rPr lang="en-US" sz="3200" dirty="0"/>
            </a:br>
            <a:br>
              <a:rPr lang="en-US" sz="3200" dirty="0"/>
            </a:br>
            <a:r>
              <a:rPr lang="en-US" sz="3200" dirty="0"/>
              <a:t>(nor has it ever been) </a:t>
            </a:r>
            <a:br>
              <a:rPr lang="en-US" sz="3200" dirty="0"/>
            </a:br>
            <a:br>
              <a:rPr lang="en-US" sz="3200" dirty="0"/>
            </a:br>
            <a:r>
              <a:rPr lang="en-US" sz="3200" dirty="0"/>
              <a:t>neutral territory. </a:t>
            </a:r>
            <a:br>
              <a:rPr lang="en-US" sz="3200" dirty="0"/>
            </a:br>
            <a:br>
              <a:rPr lang="en-US" sz="3200" dirty="0"/>
            </a:br>
            <a:r>
              <a:rPr lang="en-US" sz="3200" b="1" dirty="0"/>
              <a:t>It is a battlefield</a:t>
            </a:r>
            <a:r>
              <a:rPr lang="en-US" sz="3200" dirty="0"/>
              <a:t>.</a:t>
            </a:r>
          </a:p>
        </p:txBody>
      </p:sp>
      <p:pic>
        <p:nvPicPr>
          <p:cNvPr id="4" name="Picture 3" descr="A picture containing dark, sun, light, smoke&#10;&#10;Description automatically generated">
            <a:extLst>
              <a:ext uri="{FF2B5EF4-FFF2-40B4-BE49-F238E27FC236}">
                <a16:creationId xmlns:a16="http://schemas.microsoft.com/office/drawing/2014/main" id="{4B8B353E-687E-D248-9C30-A571633BFE32}"/>
              </a:ext>
            </a:extLst>
          </p:cNvPr>
          <p:cNvPicPr>
            <a:picLocks noChangeAspect="1"/>
          </p:cNvPicPr>
          <p:nvPr/>
        </p:nvPicPr>
        <p:blipFill rotWithShape="1">
          <a:blip r:embed="rId3"/>
          <a:srcRect l="23521" r="17095" b="-1"/>
          <a:stretch/>
        </p:blipFill>
        <p:spPr>
          <a:xfrm>
            <a:off x="2405" y="10"/>
            <a:ext cx="7794245" cy="6857990"/>
          </a:xfrm>
          <a:prstGeom prst="rect">
            <a:avLst/>
          </a:prstGeom>
        </p:spPr>
      </p:pic>
      <p:sp>
        <p:nvSpPr>
          <p:cNvPr id="23" name="Rectangle 19">
            <a:extLst>
              <a:ext uri="{FF2B5EF4-FFF2-40B4-BE49-F238E27FC236}">
                <a16:creationId xmlns:a16="http://schemas.microsoft.com/office/drawing/2014/main" id="{2DFFD9D3-0E77-42C3-B89D-A987E7760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C48F185-A6F4-40C2-A466-5CB3F23F2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6651" y="0"/>
            <a:ext cx="1645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359F89B-F947-AE40-BA8C-3337886BB3A4}"/>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75882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8" name="Picture 27">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0" name="Rectangle 29">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ite bulbs with a yellow one standing out">
            <a:extLst>
              <a:ext uri="{FF2B5EF4-FFF2-40B4-BE49-F238E27FC236}">
                <a16:creationId xmlns:a16="http://schemas.microsoft.com/office/drawing/2014/main" id="{BF6C3612-436F-48A1-8069-5FF1D9D2F162}"/>
              </a:ext>
            </a:extLst>
          </p:cNvPr>
          <p:cNvPicPr>
            <a:picLocks noChangeAspect="1"/>
          </p:cNvPicPr>
          <p:nvPr/>
        </p:nvPicPr>
        <p:blipFill rotWithShape="1">
          <a:blip r:embed="rId5">
            <a:alphaModFix amt="4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5253340-9B85-7F43-AD4B-BEECB97E656A}"/>
              </a:ext>
            </a:extLst>
          </p:cNvPr>
          <p:cNvSpPr>
            <a:spLocks noGrp="1"/>
          </p:cNvSpPr>
          <p:nvPr>
            <p:ph type="title"/>
          </p:nvPr>
        </p:nvSpPr>
        <p:spPr>
          <a:xfrm>
            <a:off x="1371600" y="3014139"/>
            <a:ext cx="9448800" cy="1825096"/>
          </a:xfrm>
        </p:spPr>
        <p:txBody>
          <a:bodyPr vert="horz" lIns="91440" tIns="45720" rIns="91440" bIns="45720" rtlCol="0" anchor="b">
            <a:normAutofit/>
          </a:bodyPr>
          <a:lstStyle/>
          <a:p>
            <a:pPr algn="l"/>
            <a:r>
              <a:rPr lang="en-US" sz="4200" dirty="0"/>
              <a:t>Why does</a:t>
            </a:r>
            <a:br>
              <a:rPr lang="en-US" sz="4200" dirty="0"/>
            </a:br>
            <a:r>
              <a:rPr lang="en-US" sz="4200" dirty="0"/>
              <a:t> shaping the habits of the mind </a:t>
            </a:r>
            <a:br>
              <a:rPr lang="en-US" sz="4200" dirty="0"/>
            </a:br>
            <a:r>
              <a:rPr lang="en-US" sz="4200" dirty="0"/>
              <a:t>matter?  </a:t>
            </a:r>
          </a:p>
        </p:txBody>
      </p:sp>
      <p:sp>
        <p:nvSpPr>
          <p:cNvPr id="3" name="Slide Number Placeholder 2">
            <a:extLst>
              <a:ext uri="{FF2B5EF4-FFF2-40B4-BE49-F238E27FC236}">
                <a16:creationId xmlns:a16="http://schemas.microsoft.com/office/drawing/2014/main" id="{E6EF08E3-4669-D546-8878-5CB749E62EF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65917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40B49E-0AAE-4F83-8B0A-EB7C41036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1">
            <a:extLst>
              <a:ext uri="{FF2B5EF4-FFF2-40B4-BE49-F238E27FC236}">
                <a16:creationId xmlns:a16="http://schemas.microsoft.com/office/drawing/2014/main" id="{52009DA8-640E-4004-AA63-72884752D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CDE798F-2371-C64E-B772-6BEA5A04FC2E}"/>
              </a:ext>
            </a:extLst>
          </p:cNvPr>
          <p:cNvPicPr>
            <a:picLocks noChangeAspect="1"/>
          </p:cNvPicPr>
          <p:nvPr/>
        </p:nvPicPr>
        <p:blipFill rotWithShape="1">
          <a:blip r:embed="rId3"/>
          <a:srcRect r="-1" b="1102"/>
          <a:stretch/>
        </p:blipFill>
        <p:spPr>
          <a:xfrm>
            <a:off x="870204" y="999967"/>
            <a:ext cx="10451592" cy="4858066"/>
          </a:xfrm>
          <a:prstGeom prst="rect">
            <a:avLst/>
          </a:prstGeom>
          <a:ln w="31750" cap="sq">
            <a:noFill/>
            <a:miter lim="800000"/>
          </a:ln>
        </p:spPr>
      </p:pic>
      <p:sp>
        <p:nvSpPr>
          <p:cNvPr id="3" name="Slide Number Placeholder 2">
            <a:extLst>
              <a:ext uri="{FF2B5EF4-FFF2-40B4-BE49-F238E27FC236}">
                <a16:creationId xmlns:a16="http://schemas.microsoft.com/office/drawing/2014/main" id="{64283941-690F-504D-B018-5932B5103C03}"/>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27271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57" name="Picture 56">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59" name="Rectangle 58">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1" name="Title 1">
            <a:extLst>
              <a:ext uri="{FF2B5EF4-FFF2-40B4-BE49-F238E27FC236}">
                <a16:creationId xmlns:a16="http://schemas.microsoft.com/office/drawing/2014/main" id="{8D5274DB-B41B-F84D-96C2-35E872DAC923}"/>
              </a:ext>
            </a:extLst>
          </p:cNvPr>
          <p:cNvSpPr>
            <a:spLocks noGrp="1"/>
          </p:cNvSpPr>
          <p:nvPr>
            <p:ph type="title"/>
          </p:nvPr>
        </p:nvSpPr>
        <p:spPr>
          <a:xfrm>
            <a:off x="685991" y="609714"/>
            <a:ext cx="2983801" cy="5376558"/>
          </a:xfrm>
          <a:noFill/>
          <a:ln w="19050">
            <a:noFill/>
            <a:prstDash val="dash"/>
          </a:ln>
        </p:spPr>
        <p:txBody>
          <a:bodyPr vert="horz" lIns="91440" tIns="45720" rIns="91440" bIns="45720" rtlCol="0" anchor="b">
            <a:normAutofit fontScale="90000"/>
          </a:bodyPr>
          <a:lstStyle/>
          <a:p>
            <a:pPr algn="ctr"/>
            <a:r>
              <a:rPr lang="en-US" sz="4400" dirty="0"/>
              <a:t>Who or what </a:t>
            </a:r>
            <a:br>
              <a:rPr lang="en-US" sz="4400" dirty="0"/>
            </a:br>
            <a:r>
              <a:rPr lang="en-US" sz="4400" dirty="0"/>
              <a:t>is currently shaping </a:t>
            </a:r>
            <a:br>
              <a:rPr lang="en-US" sz="4400" dirty="0"/>
            </a:br>
            <a:r>
              <a:rPr lang="en-US" sz="4400" dirty="0"/>
              <a:t>their minds and its habits?</a:t>
            </a:r>
          </a:p>
        </p:txBody>
      </p:sp>
      <p:pic>
        <p:nvPicPr>
          <p:cNvPr id="4" name="Picture 3">
            <a:extLst>
              <a:ext uri="{FF2B5EF4-FFF2-40B4-BE49-F238E27FC236}">
                <a16:creationId xmlns:a16="http://schemas.microsoft.com/office/drawing/2014/main" id="{7B0922DB-AFB3-324C-97B6-4404E94B8F38}"/>
              </a:ext>
            </a:extLst>
          </p:cNvPr>
          <p:cNvPicPr>
            <a:picLocks noChangeAspect="1"/>
          </p:cNvPicPr>
          <p:nvPr/>
        </p:nvPicPr>
        <p:blipFill rotWithShape="1">
          <a:blip r:embed="rId5">
            <a:extLst>
              <a:ext uri="{28A0092B-C50C-407E-A947-70E740481C1C}">
                <a14:useLocalDpi xmlns:a14="http://schemas.microsoft.com/office/drawing/2010/main" val="0"/>
              </a:ext>
            </a:extLst>
          </a:blip>
          <a:srcRect t="12012" r="2" b="2"/>
          <a:stretch/>
        </p:blipFill>
        <p:spPr>
          <a:xfrm>
            <a:off x="4670123" y="-70472"/>
            <a:ext cx="7521877" cy="6928472"/>
          </a:xfrm>
          <a:prstGeom prst="rect">
            <a:avLst/>
          </a:prstGeom>
        </p:spPr>
      </p:pic>
      <p:sp>
        <p:nvSpPr>
          <p:cNvPr id="2" name="Slide Number Placeholder 1">
            <a:extLst>
              <a:ext uri="{FF2B5EF4-FFF2-40B4-BE49-F238E27FC236}">
                <a16:creationId xmlns:a16="http://schemas.microsoft.com/office/drawing/2014/main" id="{56038136-BEB1-274C-A876-A3E28B943BB8}"/>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52795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group of children in costumes&#10;&#10;Description automatically generated with low confidence">
            <a:extLst>
              <a:ext uri="{FF2B5EF4-FFF2-40B4-BE49-F238E27FC236}">
                <a16:creationId xmlns:a16="http://schemas.microsoft.com/office/drawing/2014/main" id="{167F8789-B4FE-0945-9068-4A7F3F235012}"/>
              </a:ext>
            </a:extLst>
          </p:cNvPr>
          <p:cNvPicPr>
            <a:picLocks noChangeAspect="1"/>
          </p:cNvPicPr>
          <p:nvPr/>
        </p:nvPicPr>
        <p:blipFill>
          <a:blip r:embed="rId3"/>
          <a:stretch>
            <a:fillRect/>
          </a:stretch>
        </p:blipFill>
        <p:spPr>
          <a:xfrm>
            <a:off x="3052030" y="12875"/>
            <a:ext cx="4997027" cy="3331351"/>
          </a:xfrm>
          <a:prstGeom prst="rect">
            <a:avLst/>
          </a:prstGeom>
        </p:spPr>
      </p:pic>
      <p:pic>
        <p:nvPicPr>
          <p:cNvPr id="22" name="Picture 21">
            <a:extLst>
              <a:ext uri="{FF2B5EF4-FFF2-40B4-BE49-F238E27FC236}">
                <a16:creationId xmlns:a16="http://schemas.microsoft.com/office/drawing/2014/main" id="{2BCDC897-1A8C-CA41-AF04-03C416C6DD27}"/>
              </a:ext>
            </a:extLst>
          </p:cNvPr>
          <p:cNvPicPr>
            <a:picLocks noChangeAspect="1"/>
          </p:cNvPicPr>
          <p:nvPr/>
        </p:nvPicPr>
        <p:blipFill>
          <a:blip r:embed="rId4"/>
          <a:stretch>
            <a:fillRect/>
          </a:stretch>
        </p:blipFill>
        <p:spPr>
          <a:xfrm>
            <a:off x="19013" y="3354145"/>
            <a:ext cx="3752887" cy="3418523"/>
          </a:xfrm>
          <a:prstGeom prst="rect">
            <a:avLst/>
          </a:prstGeom>
        </p:spPr>
      </p:pic>
      <p:pic>
        <p:nvPicPr>
          <p:cNvPr id="11" name="Picture 10" descr="A picture containing person, outdoor, young, boy&#10;&#10;Description automatically generated">
            <a:extLst>
              <a:ext uri="{FF2B5EF4-FFF2-40B4-BE49-F238E27FC236}">
                <a16:creationId xmlns:a16="http://schemas.microsoft.com/office/drawing/2014/main" id="{2111AA7E-D08A-E941-B241-CF6AD39ABCE2}"/>
              </a:ext>
            </a:extLst>
          </p:cNvPr>
          <p:cNvPicPr>
            <a:picLocks noChangeAspect="1"/>
          </p:cNvPicPr>
          <p:nvPr/>
        </p:nvPicPr>
        <p:blipFill>
          <a:blip r:embed="rId5"/>
          <a:stretch>
            <a:fillRect/>
          </a:stretch>
        </p:blipFill>
        <p:spPr>
          <a:xfrm>
            <a:off x="6554306" y="49165"/>
            <a:ext cx="2380302" cy="2852962"/>
          </a:xfrm>
          <a:prstGeom prst="rect">
            <a:avLst/>
          </a:prstGeom>
        </p:spPr>
      </p:pic>
      <p:pic>
        <p:nvPicPr>
          <p:cNvPr id="9" name="Picture 8">
            <a:extLst>
              <a:ext uri="{FF2B5EF4-FFF2-40B4-BE49-F238E27FC236}">
                <a16:creationId xmlns:a16="http://schemas.microsoft.com/office/drawing/2014/main" id="{E12B0DB8-880E-3A4E-9101-301C1A516C80}"/>
              </a:ext>
            </a:extLst>
          </p:cNvPr>
          <p:cNvPicPr>
            <a:picLocks noChangeAspect="1"/>
          </p:cNvPicPr>
          <p:nvPr/>
        </p:nvPicPr>
        <p:blipFill>
          <a:blip r:embed="rId6"/>
          <a:stretch>
            <a:fillRect/>
          </a:stretch>
        </p:blipFill>
        <p:spPr>
          <a:xfrm>
            <a:off x="0" y="0"/>
            <a:ext cx="3105299" cy="3354145"/>
          </a:xfrm>
          <a:prstGeom prst="rect">
            <a:avLst/>
          </a:prstGeom>
        </p:spPr>
      </p:pic>
      <p:pic>
        <p:nvPicPr>
          <p:cNvPr id="16" name="Picture 15" descr="A person wearing a virtual reality headset&#10;&#10;Description automatically generated with medium confidence">
            <a:extLst>
              <a:ext uri="{FF2B5EF4-FFF2-40B4-BE49-F238E27FC236}">
                <a16:creationId xmlns:a16="http://schemas.microsoft.com/office/drawing/2014/main" id="{7C8CAAF0-11D0-FD43-9894-441E3DF934C9}"/>
              </a:ext>
            </a:extLst>
          </p:cNvPr>
          <p:cNvPicPr>
            <a:picLocks noChangeAspect="1"/>
          </p:cNvPicPr>
          <p:nvPr/>
        </p:nvPicPr>
        <p:blipFill>
          <a:blip r:embed="rId7"/>
          <a:stretch>
            <a:fillRect/>
          </a:stretch>
        </p:blipFill>
        <p:spPr>
          <a:xfrm>
            <a:off x="8969225" y="0"/>
            <a:ext cx="3250918" cy="3975319"/>
          </a:xfrm>
          <a:prstGeom prst="rect">
            <a:avLst/>
          </a:prstGeom>
        </p:spPr>
      </p:pic>
      <p:pic>
        <p:nvPicPr>
          <p:cNvPr id="20" name="Picture 19" descr="A person looking at a screen&#10;&#10;Description automatically generated with low confidence">
            <a:extLst>
              <a:ext uri="{FF2B5EF4-FFF2-40B4-BE49-F238E27FC236}">
                <a16:creationId xmlns:a16="http://schemas.microsoft.com/office/drawing/2014/main" id="{D88D9563-FE23-A84B-9E41-FEB894C3F85C}"/>
              </a:ext>
            </a:extLst>
          </p:cNvPr>
          <p:cNvPicPr>
            <a:picLocks noChangeAspect="1"/>
          </p:cNvPicPr>
          <p:nvPr/>
        </p:nvPicPr>
        <p:blipFill>
          <a:blip r:embed="rId8"/>
          <a:stretch>
            <a:fillRect/>
          </a:stretch>
        </p:blipFill>
        <p:spPr>
          <a:xfrm>
            <a:off x="5875272" y="3301362"/>
            <a:ext cx="3122096" cy="3556637"/>
          </a:xfrm>
          <a:prstGeom prst="rect">
            <a:avLst/>
          </a:prstGeom>
        </p:spPr>
      </p:pic>
      <p:pic>
        <p:nvPicPr>
          <p:cNvPr id="7" name="Picture 6" descr="A person wearing a costume&#10;&#10;Description automatically generated">
            <a:extLst>
              <a:ext uri="{FF2B5EF4-FFF2-40B4-BE49-F238E27FC236}">
                <a16:creationId xmlns:a16="http://schemas.microsoft.com/office/drawing/2014/main" id="{700F2775-6BC8-FD40-A0AC-E31A87736BF5}"/>
              </a:ext>
            </a:extLst>
          </p:cNvPr>
          <p:cNvPicPr>
            <a:picLocks noChangeAspect="1"/>
          </p:cNvPicPr>
          <p:nvPr/>
        </p:nvPicPr>
        <p:blipFill>
          <a:blip r:embed="rId9"/>
          <a:stretch>
            <a:fillRect/>
          </a:stretch>
        </p:blipFill>
        <p:spPr>
          <a:xfrm>
            <a:off x="2533595" y="3429000"/>
            <a:ext cx="3606414" cy="3406206"/>
          </a:xfrm>
          <a:prstGeom prst="rect">
            <a:avLst/>
          </a:prstGeom>
        </p:spPr>
      </p:pic>
      <p:pic>
        <p:nvPicPr>
          <p:cNvPr id="5" name="Content Placeholder 4" descr="A person wearing a dress&#10;&#10;Description automatically generated">
            <a:extLst>
              <a:ext uri="{FF2B5EF4-FFF2-40B4-BE49-F238E27FC236}">
                <a16:creationId xmlns:a16="http://schemas.microsoft.com/office/drawing/2014/main" id="{01202FE6-9637-454D-B608-DF977867BBFF}"/>
              </a:ext>
            </a:extLst>
          </p:cNvPr>
          <p:cNvPicPr>
            <a:picLocks noGrp="1" noChangeAspect="1"/>
          </p:cNvPicPr>
          <p:nvPr>
            <p:ph idx="1"/>
          </p:nvPr>
        </p:nvPicPr>
        <p:blipFill>
          <a:blip r:embed="rId10"/>
          <a:stretch>
            <a:fillRect/>
          </a:stretch>
        </p:blipFill>
        <p:spPr>
          <a:xfrm>
            <a:off x="8994902" y="4011883"/>
            <a:ext cx="3197098" cy="2833938"/>
          </a:xfrm>
        </p:spPr>
      </p:pic>
      <p:sp>
        <p:nvSpPr>
          <p:cNvPr id="28" name="Title 1">
            <a:extLst>
              <a:ext uri="{FF2B5EF4-FFF2-40B4-BE49-F238E27FC236}">
                <a16:creationId xmlns:a16="http://schemas.microsoft.com/office/drawing/2014/main" id="{80A32DBA-7B71-A347-8F5B-4481B645560B}"/>
              </a:ext>
            </a:extLst>
          </p:cNvPr>
          <p:cNvSpPr>
            <a:spLocks noGrp="1"/>
          </p:cNvSpPr>
          <p:nvPr>
            <p:ph type="title"/>
          </p:nvPr>
        </p:nvSpPr>
        <p:spPr>
          <a:xfrm>
            <a:off x="2324156" y="2041349"/>
            <a:ext cx="7102231" cy="4950751"/>
          </a:xfrm>
        </p:spPr>
        <p:txBody>
          <a:bodyPr vert="horz" lIns="91440" tIns="45720" rIns="91440" bIns="45720" rtlCol="0" anchor="ctr">
            <a:normAutofit/>
          </a:bodyPr>
          <a:lstStyle/>
          <a:p>
            <a:pPr algn="l"/>
            <a:r>
              <a:rPr lang="en-US" sz="4400" dirty="0">
                <a:solidFill>
                  <a:schemeClr val="bg1"/>
                </a:solidFill>
                <a:highlight>
                  <a:srgbClr val="FFFF00"/>
                </a:highlight>
              </a:rPr>
              <a:t>Christian education does not </a:t>
            </a:r>
            <a:br>
              <a:rPr lang="en-US" sz="4400" dirty="0">
                <a:solidFill>
                  <a:schemeClr val="bg1"/>
                </a:solidFill>
                <a:highlight>
                  <a:srgbClr val="FFFF00"/>
                </a:highlight>
              </a:rPr>
            </a:br>
            <a:r>
              <a:rPr lang="en-US" sz="4400" dirty="0">
                <a:solidFill>
                  <a:schemeClr val="bg1"/>
                </a:solidFill>
                <a:highlight>
                  <a:srgbClr val="FFFF00"/>
                </a:highlight>
              </a:rPr>
              <a:t>take place </a:t>
            </a:r>
            <a:br>
              <a:rPr lang="en-US" sz="4400" dirty="0">
                <a:solidFill>
                  <a:schemeClr val="bg1"/>
                </a:solidFill>
                <a:highlight>
                  <a:srgbClr val="FFFF00"/>
                </a:highlight>
              </a:rPr>
            </a:br>
            <a:r>
              <a:rPr lang="en-US" sz="4400" dirty="0">
                <a:solidFill>
                  <a:schemeClr val="bg1"/>
                </a:solidFill>
                <a:highlight>
                  <a:srgbClr val="FFFF00"/>
                </a:highlight>
              </a:rPr>
              <a:t>in a vacuum. </a:t>
            </a:r>
          </a:p>
        </p:txBody>
      </p:sp>
      <p:sp>
        <p:nvSpPr>
          <p:cNvPr id="2" name="Slide Number Placeholder 1">
            <a:extLst>
              <a:ext uri="{FF2B5EF4-FFF2-40B4-BE49-F238E27FC236}">
                <a16:creationId xmlns:a16="http://schemas.microsoft.com/office/drawing/2014/main" id="{F67E3CE5-D7CB-944C-8ECA-659A021606F2}"/>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112810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EC3BBC63-DC19-41B8-AB81-E30CC21AEB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51" name="Picture 50">
            <a:extLst>
              <a:ext uri="{FF2B5EF4-FFF2-40B4-BE49-F238E27FC236}">
                <a16:creationId xmlns:a16="http://schemas.microsoft.com/office/drawing/2014/main" id="{387CAEF2-F22C-4F37-B4E4-C70558C0BC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53" name="Rectangle 52">
            <a:extLst>
              <a:ext uri="{FF2B5EF4-FFF2-40B4-BE49-F238E27FC236}">
                <a16:creationId xmlns:a16="http://schemas.microsoft.com/office/drawing/2014/main" id="{2DF2D01C-5CF9-4B15-A892-30697AEC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77058AA-32F4-4742-B1B0-88DB21689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612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Single Corner Rectangle 17">
            <a:extLst>
              <a:ext uri="{FF2B5EF4-FFF2-40B4-BE49-F238E27FC236}">
                <a16:creationId xmlns:a16="http://schemas.microsoft.com/office/drawing/2014/main" id="{7DC42F66-81D5-4D45-9058-31DB09162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832" y="488845"/>
            <a:ext cx="1948749" cy="2008888"/>
          </a:xfrm>
          <a:prstGeom prst="round1Rect">
            <a:avLst>
              <a:gd name="adj" fmla="val 11295"/>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Single Corner Rectangle 16">
            <a:extLst>
              <a:ext uri="{FF2B5EF4-FFF2-40B4-BE49-F238E27FC236}">
                <a16:creationId xmlns:a16="http://schemas.microsoft.com/office/drawing/2014/main" id="{24021E8D-5E17-4D2F-8DD8-CB5950195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817950" y="4158358"/>
            <a:ext cx="2417253" cy="1840846"/>
          </a:xfrm>
          <a:prstGeom prst="round1Rect">
            <a:avLst>
              <a:gd name="adj" fmla="val 11295"/>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wall, indoor&#10;&#10;Description automatically generated">
            <a:extLst>
              <a:ext uri="{FF2B5EF4-FFF2-40B4-BE49-F238E27FC236}">
                <a16:creationId xmlns:a16="http://schemas.microsoft.com/office/drawing/2014/main" id="{81D23324-F6E5-334E-90F6-30A7FC3E23AC}"/>
              </a:ext>
            </a:extLst>
          </p:cNvPr>
          <p:cNvPicPr>
            <a:picLocks noChangeAspect="1"/>
          </p:cNvPicPr>
          <p:nvPr/>
        </p:nvPicPr>
        <p:blipFill rotWithShape="1">
          <a:blip r:embed="rId5"/>
          <a:srcRect l="8244" r="9250" b="-4"/>
          <a:stretch/>
        </p:blipFill>
        <p:spPr>
          <a:xfrm>
            <a:off x="6095016" y="0"/>
            <a:ext cx="6096984" cy="6857999"/>
          </a:xfrm>
          <a:prstGeom prst="rect">
            <a:avLst/>
          </a:prstGeom>
        </p:spPr>
      </p:pic>
      <p:pic>
        <p:nvPicPr>
          <p:cNvPr id="5" name="Picture 4" descr="Icon&#10;&#10;Description automatically generated">
            <a:extLst>
              <a:ext uri="{FF2B5EF4-FFF2-40B4-BE49-F238E27FC236}">
                <a16:creationId xmlns:a16="http://schemas.microsoft.com/office/drawing/2014/main" id="{754763E0-142A-B44F-AD00-922A177A0E7B}"/>
              </a:ext>
            </a:extLst>
          </p:cNvPr>
          <p:cNvPicPr>
            <a:picLocks noChangeAspect="1"/>
          </p:cNvPicPr>
          <p:nvPr/>
        </p:nvPicPr>
        <p:blipFill rotWithShape="1">
          <a:blip r:embed="rId6"/>
          <a:srcRect b="9347"/>
          <a:stretch/>
        </p:blipFill>
        <p:spPr>
          <a:xfrm>
            <a:off x="0" y="0"/>
            <a:ext cx="6478752" cy="6857999"/>
          </a:xfrm>
          <a:prstGeom prst="rect">
            <a:avLst/>
          </a:prstGeom>
        </p:spPr>
      </p:pic>
      <p:sp>
        <p:nvSpPr>
          <p:cNvPr id="42" name="Title 1">
            <a:extLst>
              <a:ext uri="{FF2B5EF4-FFF2-40B4-BE49-F238E27FC236}">
                <a16:creationId xmlns:a16="http://schemas.microsoft.com/office/drawing/2014/main" id="{197090E8-2B26-9447-9126-74C38E652D29}"/>
              </a:ext>
            </a:extLst>
          </p:cNvPr>
          <p:cNvSpPr>
            <a:spLocks noGrp="1"/>
          </p:cNvSpPr>
          <p:nvPr>
            <p:ph type="title"/>
          </p:nvPr>
        </p:nvSpPr>
        <p:spPr>
          <a:xfrm>
            <a:off x="6478752" y="1"/>
            <a:ext cx="5713247" cy="1658241"/>
          </a:xfrm>
          <a:noFill/>
          <a:ln w="19050">
            <a:noFill/>
            <a:prstDash val="dash"/>
          </a:ln>
        </p:spPr>
        <p:txBody>
          <a:bodyPr vert="horz" lIns="91440" tIns="45720" rIns="91440" bIns="45720" rtlCol="0" anchor="b">
            <a:noAutofit/>
          </a:bodyPr>
          <a:lstStyle/>
          <a:p>
            <a:r>
              <a:rPr lang="en-US" sz="2800" b="1" cap="none" dirty="0">
                <a:solidFill>
                  <a:srgbClr val="F9F600"/>
                </a:solidFill>
              </a:rPr>
              <a:t>“How do you communicate with a generation that </a:t>
            </a:r>
            <a:br>
              <a:rPr lang="en-US" sz="2800" b="1" cap="none" dirty="0">
                <a:solidFill>
                  <a:srgbClr val="F9F600"/>
                </a:solidFill>
              </a:rPr>
            </a:br>
            <a:r>
              <a:rPr lang="en-US" sz="2800" b="1" i="1" cap="none" dirty="0">
                <a:solidFill>
                  <a:srgbClr val="F9F600"/>
                </a:solidFill>
              </a:rPr>
              <a:t>listens with its eyes </a:t>
            </a:r>
            <a:br>
              <a:rPr lang="en-US" sz="2800" b="1" cap="none" dirty="0">
                <a:solidFill>
                  <a:srgbClr val="F9F600"/>
                </a:solidFill>
              </a:rPr>
            </a:br>
            <a:r>
              <a:rPr lang="en-US" sz="2800" b="1" cap="none" dirty="0">
                <a:solidFill>
                  <a:srgbClr val="F9F600"/>
                </a:solidFill>
              </a:rPr>
              <a:t>and </a:t>
            </a:r>
            <a:r>
              <a:rPr lang="en-US" sz="2800" b="1" i="1" cap="none" dirty="0">
                <a:solidFill>
                  <a:srgbClr val="F9F600"/>
                </a:solidFill>
              </a:rPr>
              <a:t>thinks with its feelings</a:t>
            </a:r>
            <a:r>
              <a:rPr lang="en-US" sz="2800" b="1" cap="none" dirty="0">
                <a:solidFill>
                  <a:srgbClr val="F9F600"/>
                </a:solidFill>
              </a:rPr>
              <a:t>?” </a:t>
            </a:r>
          </a:p>
        </p:txBody>
      </p:sp>
      <p:sp>
        <p:nvSpPr>
          <p:cNvPr id="2" name="Slide Number Placeholder 1">
            <a:extLst>
              <a:ext uri="{FF2B5EF4-FFF2-40B4-BE49-F238E27FC236}">
                <a16:creationId xmlns:a16="http://schemas.microsoft.com/office/drawing/2014/main" id="{D96F707E-CEC9-B84D-8010-6B97B525EF9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58413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6" name="Picture 8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88" name="Picture 82">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85" name="Rectangle 84">
            <a:extLst>
              <a:ext uri="{FF2B5EF4-FFF2-40B4-BE49-F238E27FC236}">
                <a16:creationId xmlns:a16="http://schemas.microsoft.com/office/drawing/2014/main" id="{A7244538-290E-40DA-A93A-14BB3E6CF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454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5405B6-FB25-AC49-BFE9-5A3D46F86CA3}"/>
              </a:ext>
            </a:extLst>
          </p:cNvPr>
          <p:cNvSpPr>
            <a:spLocks noGrp="1"/>
          </p:cNvSpPr>
          <p:nvPr>
            <p:ph type="title"/>
          </p:nvPr>
        </p:nvSpPr>
        <p:spPr>
          <a:xfrm>
            <a:off x="5279344" y="673240"/>
            <a:ext cx="6288458" cy="4897833"/>
          </a:xfrm>
          <a:noFill/>
          <a:ln w="19050">
            <a:noFill/>
            <a:prstDash val="dash"/>
          </a:ln>
        </p:spPr>
        <p:txBody>
          <a:bodyPr vert="horz" lIns="91440" tIns="45720" rIns="91440" bIns="45720" rtlCol="0" anchor="b">
            <a:noAutofit/>
          </a:bodyPr>
          <a:lstStyle/>
          <a:p>
            <a:r>
              <a:rPr lang="en-US" sz="6600" dirty="0"/>
              <a:t>what does </a:t>
            </a:r>
            <a:r>
              <a:rPr lang="en-US" sz="6600" b="1" dirty="0">
                <a:solidFill>
                  <a:schemeClr val="accent2"/>
                </a:solidFill>
              </a:rPr>
              <a:t>God</a:t>
            </a:r>
            <a:r>
              <a:rPr lang="en-US" sz="6600" dirty="0"/>
              <a:t> </a:t>
            </a:r>
            <a:br>
              <a:rPr lang="en-US" sz="6600" dirty="0"/>
            </a:br>
            <a:r>
              <a:rPr lang="en-US" sz="6600" dirty="0"/>
              <a:t>say about the mind and its habits?</a:t>
            </a:r>
          </a:p>
        </p:txBody>
      </p:sp>
      <p:sp>
        <p:nvSpPr>
          <p:cNvPr id="87" name="Rectangle 86">
            <a:extLst>
              <a:ext uri="{FF2B5EF4-FFF2-40B4-BE49-F238E27FC236}">
                <a16:creationId xmlns:a16="http://schemas.microsoft.com/office/drawing/2014/main" id="{AB1DF3B3-9DBC-445D-AE4E-A62E5A9B8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2794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F51F80E8-0CAC-410E-B59A-29FDDC357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11">
            <a:extLst>
              <a:ext uri="{FF2B5EF4-FFF2-40B4-BE49-F238E27FC236}">
                <a16:creationId xmlns:a16="http://schemas.microsoft.com/office/drawing/2014/main" id="{08D38F8A-BEAA-4BEA-AC0A-E2BDF7BC1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92668"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lice of fruit&#10;&#10;Description automatically generated with low confidence">
            <a:extLst>
              <a:ext uri="{FF2B5EF4-FFF2-40B4-BE49-F238E27FC236}">
                <a16:creationId xmlns:a16="http://schemas.microsoft.com/office/drawing/2014/main" id="{0D8ACB53-A0A0-3D4A-BCB8-0E7BC17D6E00}"/>
              </a:ext>
            </a:extLst>
          </p:cNvPr>
          <p:cNvPicPr>
            <a:picLocks noChangeAspect="1"/>
          </p:cNvPicPr>
          <p:nvPr/>
        </p:nvPicPr>
        <p:blipFill rotWithShape="1">
          <a:blip r:embed="rId4"/>
          <a:srcRect l="6450" r="29910" b="-1"/>
          <a:stretch/>
        </p:blipFill>
        <p:spPr>
          <a:xfrm>
            <a:off x="1289902" y="1286928"/>
            <a:ext cx="2699540" cy="4284145"/>
          </a:xfrm>
          <a:prstGeom prst="rect">
            <a:avLst/>
          </a:prstGeom>
        </p:spPr>
      </p:pic>
      <p:sp>
        <p:nvSpPr>
          <p:cNvPr id="7" name="Slide Number Placeholder 6">
            <a:extLst>
              <a:ext uri="{FF2B5EF4-FFF2-40B4-BE49-F238E27FC236}">
                <a16:creationId xmlns:a16="http://schemas.microsoft.com/office/drawing/2014/main" id="{38015378-1079-4A42-8827-FDCA94A9F734}"/>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79767404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{BCB0A2F5-41B3-7443-ACB8-78CCAF1F63F9}tf10001079</Template>
  <TotalTime>16100</TotalTime>
  <Words>2093</Words>
  <Application>Microsoft Macintosh PowerPoint</Application>
  <PresentationFormat>Widescreen</PresentationFormat>
  <Paragraphs>128</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Vapor Trail</vt:lpstr>
      <vt:lpstr>Shaping the habits  of the mind</vt:lpstr>
      <vt:lpstr>A couple of assumptions made in the title …</vt:lpstr>
      <vt:lpstr>For the Christian, shaping the mind and its habits  is not now   (nor has it ever been)   neutral territory.   It is a battlefield.</vt:lpstr>
      <vt:lpstr>Why does  shaping the habits of the mind  matter?  </vt:lpstr>
      <vt:lpstr>PowerPoint Presentation</vt:lpstr>
      <vt:lpstr>Who or what  is currently shaping  their minds and its habits?</vt:lpstr>
      <vt:lpstr>Christian education does not  take place  in a vacuum. </vt:lpstr>
      <vt:lpstr>“How do you communicate with a generation that  listens with its eyes  and thinks with its feelings?” </vt:lpstr>
      <vt:lpstr>what does God  say about the mind and its habits?</vt:lpstr>
      <vt:lpstr>What is the mind?</vt:lpstr>
      <vt:lpstr>What is The mind  like  because of the FALL?</vt:lpstr>
      <vt:lpstr>Key instructions on  the habits  of  the mind</vt:lpstr>
      <vt:lpstr>How do we shape the habits of the mind to LOVE God?</vt:lpstr>
      <vt:lpstr>How do we shape habits of the mind to be transformed?</vt:lpstr>
      <vt:lpstr>Practical suggestions</vt:lpstr>
      <vt:lpstr>You are On earth.  On purpose.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the habits of the mind</dc:title>
  <dc:creator>Hannah Marks</dc:creator>
  <cp:lastModifiedBy>Hannah Marks</cp:lastModifiedBy>
  <cp:revision>83</cp:revision>
  <dcterms:created xsi:type="dcterms:W3CDTF">2021-06-28T08:26:13Z</dcterms:created>
  <dcterms:modified xsi:type="dcterms:W3CDTF">2021-07-15T08:56:10Z</dcterms:modified>
</cp:coreProperties>
</file>