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57" r:id="rId4"/>
    <p:sldId id="258" r:id="rId5"/>
    <p:sldId id="274" r:id="rId6"/>
    <p:sldId id="260" r:id="rId7"/>
    <p:sldId id="268" r:id="rId8"/>
    <p:sldId id="269" r:id="rId9"/>
    <p:sldId id="270" r:id="rId10"/>
    <p:sldId id="271" r:id="rId11"/>
    <p:sldId id="272" r:id="rId12"/>
    <p:sldId id="261" r:id="rId13"/>
    <p:sldId id="262" r:id="rId14"/>
    <p:sldId id="263" r:id="rId15"/>
    <p:sldId id="264"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9/9/2022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41000"/>
            <a:duotone>
              <a:schemeClr val="bg2">
                <a:shade val="88000"/>
                <a:hueMod val="106000"/>
                <a:satMod val="140000"/>
                <a:lumMod val="54000"/>
              </a:schemeClr>
              <a:schemeClr val="bg2">
                <a:tint val="98000"/>
                <a:hueMod val="90000"/>
                <a:satMod val="150000"/>
                <a:lumMod val="160000"/>
              </a:schemeClr>
            </a:duotone>
            <a:lum/>
          </a:blip>
          <a:srcRect/>
          <a:stretch>
            <a:fillRect/>
          </a:stretch>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9/9/2022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D0187-AB34-4894-A7AF-9442019524C0}"/>
              </a:ext>
            </a:extLst>
          </p:cNvPr>
          <p:cNvSpPr>
            <a:spLocks noGrp="1"/>
          </p:cNvSpPr>
          <p:nvPr>
            <p:ph type="ctrTitle"/>
          </p:nvPr>
        </p:nvSpPr>
        <p:spPr>
          <a:xfrm>
            <a:off x="1700212" y="109490"/>
            <a:ext cx="10032243" cy="2387600"/>
          </a:xfrm>
        </p:spPr>
        <p:txBody>
          <a:bodyPr>
            <a:noAutofit/>
          </a:bodyPr>
          <a:lstStyle/>
          <a:p>
            <a:pPr algn="ctr"/>
            <a:r>
              <a:rPr lang="en-US" sz="6000" dirty="0">
                <a:solidFill>
                  <a:schemeClr val="bg1"/>
                </a:solidFill>
              </a:rPr>
              <a:t>ACSI (Zimbabwe) Christian Educators Conference 2022</a:t>
            </a:r>
          </a:p>
        </p:txBody>
      </p:sp>
      <p:sp>
        <p:nvSpPr>
          <p:cNvPr id="3" name="Subtitle 2">
            <a:extLst>
              <a:ext uri="{FF2B5EF4-FFF2-40B4-BE49-F238E27FC236}">
                <a16:creationId xmlns:a16="http://schemas.microsoft.com/office/drawing/2014/main" id="{1E608C85-A926-462E-A62C-7528C429C0B3}"/>
              </a:ext>
            </a:extLst>
          </p:cNvPr>
          <p:cNvSpPr>
            <a:spLocks noGrp="1"/>
          </p:cNvSpPr>
          <p:nvPr>
            <p:ph type="subTitle" idx="1"/>
          </p:nvPr>
        </p:nvSpPr>
        <p:spPr>
          <a:xfrm>
            <a:off x="0" y="2705149"/>
            <a:ext cx="8791575" cy="1655762"/>
          </a:xfrm>
        </p:spPr>
        <p:txBody>
          <a:bodyPr>
            <a:normAutofit/>
          </a:bodyPr>
          <a:lstStyle/>
          <a:p>
            <a:r>
              <a:rPr lang="en-US" sz="2800" b="1" i="1" u="sng" dirty="0">
                <a:solidFill>
                  <a:srgbClr val="FF0000"/>
                </a:solidFill>
              </a:rPr>
              <a:t>THEME: </a:t>
            </a:r>
            <a:r>
              <a:rPr lang="en-US" sz="2800" dirty="0">
                <a:solidFill>
                  <a:srgbClr val="FF0000"/>
                </a:solidFill>
              </a:rPr>
              <a:t>“Jesus – our hope in a hopeless world” </a:t>
            </a:r>
          </a:p>
        </p:txBody>
      </p:sp>
      <p:sp>
        <p:nvSpPr>
          <p:cNvPr id="4" name="TextBox 3">
            <a:extLst>
              <a:ext uri="{FF2B5EF4-FFF2-40B4-BE49-F238E27FC236}">
                <a16:creationId xmlns:a16="http://schemas.microsoft.com/office/drawing/2014/main" id="{2B756B13-1675-4E6D-BAF0-FCBE4A8E6F78}"/>
              </a:ext>
            </a:extLst>
          </p:cNvPr>
          <p:cNvSpPr txBox="1"/>
          <p:nvPr/>
        </p:nvSpPr>
        <p:spPr>
          <a:xfrm>
            <a:off x="870218" y="3575878"/>
            <a:ext cx="10637154" cy="2492990"/>
          </a:xfrm>
          <a:prstGeom prst="rect">
            <a:avLst/>
          </a:prstGeom>
          <a:noFill/>
        </p:spPr>
        <p:txBody>
          <a:bodyPr wrap="square" rtlCol="0">
            <a:spAutoFit/>
          </a:bodyPr>
          <a:lstStyle/>
          <a:p>
            <a:pPr algn="ctr"/>
            <a:r>
              <a:rPr lang="en-US" sz="6000" b="1" i="1" u="sng" dirty="0">
                <a:solidFill>
                  <a:srgbClr val="7030A0"/>
                </a:solidFill>
              </a:rPr>
              <a:t>Workshop Session:</a:t>
            </a:r>
          </a:p>
          <a:p>
            <a:pPr algn="ctr"/>
            <a:r>
              <a:rPr lang="en-US" sz="4800" b="1" dirty="0">
                <a:solidFill>
                  <a:schemeClr val="bg1"/>
                </a:solidFill>
              </a:rPr>
              <a:t>“ How Does a School Counsellor, Counsel with Hope” </a:t>
            </a:r>
          </a:p>
        </p:txBody>
      </p:sp>
      <p:pic>
        <p:nvPicPr>
          <p:cNvPr id="1026" name="Picture 2" descr="Image result for picture of praying hands">
            <a:extLst>
              <a:ext uri="{FF2B5EF4-FFF2-40B4-BE49-F238E27FC236}">
                <a16:creationId xmlns:a16="http://schemas.microsoft.com/office/drawing/2014/main" id="{6662D025-4A15-4185-99BD-9C7CA4169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016" y="5110922"/>
            <a:ext cx="1213531" cy="154025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descr="Image result for picture of praying hands">
            <a:extLst>
              <a:ext uri="{FF2B5EF4-FFF2-40B4-BE49-F238E27FC236}">
                <a16:creationId xmlns:a16="http://schemas.microsoft.com/office/drawing/2014/main" id="{D77BDDE5-07A7-46B8-814F-9F3D89523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27" y="5098515"/>
            <a:ext cx="1213531" cy="1540251"/>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870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33A114-383C-4476-A14B-E3C763EC02D0}"/>
              </a:ext>
            </a:extLst>
          </p:cNvPr>
          <p:cNvSpPr/>
          <p:nvPr/>
        </p:nvSpPr>
        <p:spPr>
          <a:xfrm>
            <a:off x="219635" y="201707"/>
            <a:ext cx="11752730" cy="6041269"/>
          </a:xfrm>
          <a:prstGeom prst="rect">
            <a:avLst/>
          </a:prstGeom>
        </p:spPr>
        <p:txBody>
          <a:bodyPr wrap="square">
            <a:spAutoFit/>
          </a:bodyPr>
          <a:lstStyle/>
          <a:p>
            <a:pPr>
              <a:lnSpc>
                <a:spcPct val="107000"/>
              </a:lnSpc>
              <a:spcAft>
                <a:spcPts val="800"/>
              </a:spcAft>
            </a:pPr>
            <a:r>
              <a:rPr lang="en-US" sz="44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A tip : </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36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If we read scripture, we look for Who</a:t>
            </a:r>
            <a:r>
              <a:rPr lang="en-US" sz="36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He </a:t>
            </a:r>
            <a:r>
              <a:rPr lang="en-US" sz="36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is – a name, characteristic or comparison, then write who </a:t>
            </a:r>
            <a:r>
              <a:rPr lang="en-US" sz="36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you</a:t>
            </a:r>
            <a:r>
              <a:rPr lang="en-US" sz="36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are in contrast or who </a:t>
            </a:r>
            <a:r>
              <a:rPr lang="en-US" sz="36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you</a:t>
            </a:r>
            <a:r>
              <a:rPr lang="en-US" sz="36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are because of who </a:t>
            </a:r>
            <a:r>
              <a:rPr lang="en-US" sz="36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He</a:t>
            </a:r>
            <a:r>
              <a:rPr lang="en-US" sz="36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is. </a:t>
            </a:r>
            <a:r>
              <a:rPr lang="en-US" sz="3600"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e.g.</a:t>
            </a:r>
          </a:p>
          <a:p>
            <a:pPr>
              <a:lnSpc>
                <a:spcPct val="107000"/>
              </a:lnSpc>
              <a:spcAft>
                <a:spcPts val="800"/>
              </a:spcAft>
            </a:pP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 John 4, Jesus talks to the Samaritan woman at the well and speaks of Living water – He is the living water – in contrast --- ‘I am the one who is thirsty, the recipient of His refreshing.’ </a:t>
            </a:r>
          </a:p>
          <a:p>
            <a:pPr marL="342900" marR="0" lvl="0" indent="-342900">
              <a:lnSpc>
                <a:spcPct val="107000"/>
              </a:lnSpc>
              <a:spcBef>
                <a:spcPts val="0"/>
              </a:spcBef>
              <a:spcAft>
                <a:spcPts val="800"/>
              </a:spcAft>
              <a:buFont typeface="Wingdings" panose="05000000000000000000" pitchFamily="2" charset="2"/>
              <a:buChar char=""/>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Isiah used this same identity clarification thinking when he calls God the potter and we are the clay.</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5305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3F1478-8D32-43AD-AD32-D80B9F0949FE}"/>
              </a:ext>
            </a:extLst>
          </p:cNvPr>
          <p:cNvSpPr txBox="1"/>
          <p:nvPr/>
        </p:nvSpPr>
        <p:spPr>
          <a:xfrm rot="21304263">
            <a:off x="537882" y="505137"/>
            <a:ext cx="11976847" cy="5078313"/>
          </a:xfrm>
          <a:prstGeom prst="rect">
            <a:avLst/>
          </a:prstGeom>
          <a:noFill/>
        </p:spPr>
        <p:txBody>
          <a:bodyPr wrap="square" rtlCol="0">
            <a:spAutoFit/>
          </a:bodyPr>
          <a:lstStyle/>
          <a:p>
            <a:r>
              <a:rPr lang="en-US" sz="6000" b="1" dirty="0">
                <a:solidFill>
                  <a:schemeClr val="bg1"/>
                </a:solidFill>
              </a:rPr>
              <a:t>Psalm 139 vs 10:</a:t>
            </a:r>
          </a:p>
          <a:p>
            <a:endParaRPr lang="en-US" sz="6000" b="1" dirty="0">
              <a:solidFill>
                <a:schemeClr val="bg1"/>
              </a:solidFill>
            </a:endParaRPr>
          </a:p>
          <a:p>
            <a:r>
              <a:rPr lang="en-US" sz="4400" b="1" i="1" dirty="0">
                <a:solidFill>
                  <a:schemeClr val="bg1"/>
                </a:solidFill>
              </a:rPr>
              <a:t>“Even there your hand shall lead me, and your right hand shall hold me.”</a:t>
            </a:r>
          </a:p>
          <a:p>
            <a:endParaRPr lang="en-US" sz="4400" b="1" i="1" dirty="0">
              <a:solidFill>
                <a:schemeClr val="bg1"/>
              </a:solidFill>
            </a:endParaRPr>
          </a:p>
          <a:p>
            <a:endParaRPr lang="en-US" sz="3600" b="1" dirty="0">
              <a:solidFill>
                <a:schemeClr val="bg1"/>
              </a:solidFill>
            </a:endParaRPr>
          </a:p>
          <a:p>
            <a:endParaRPr lang="en-US" sz="3600" b="1" dirty="0">
              <a:solidFill>
                <a:schemeClr val="bg1"/>
              </a:solidFill>
            </a:endParaRPr>
          </a:p>
        </p:txBody>
      </p:sp>
      <p:pic>
        <p:nvPicPr>
          <p:cNvPr id="1028" name="Picture 4" descr="Open bible on a wood table stock photo containing open bible and bible |  Education Stock Photos ~ Creative Market">
            <a:extLst>
              <a:ext uri="{FF2B5EF4-FFF2-40B4-BE49-F238E27FC236}">
                <a16:creationId xmlns:a16="http://schemas.microsoft.com/office/drawing/2014/main" id="{9A3D8DF4-A4C4-4140-9442-A5F4F4A0F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334869"/>
            <a:ext cx="4397188" cy="310627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153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833D82-3B5E-475E-A9E2-FD00D6D3055A}"/>
              </a:ext>
            </a:extLst>
          </p:cNvPr>
          <p:cNvSpPr/>
          <p:nvPr/>
        </p:nvSpPr>
        <p:spPr>
          <a:xfrm>
            <a:off x="524435" y="255494"/>
            <a:ext cx="11376212" cy="3586495"/>
          </a:xfrm>
          <a:prstGeom prst="rect">
            <a:avLst/>
          </a:prstGeom>
        </p:spPr>
        <p:txBody>
          <a:bodyPr wrap="square">
            <a:spAutoFit/>
          </a:bodyPr>
          <a:lstStyle/>
          <a:p>
            <a:pPr>
              <a:lnSpc>
                <a:spcPct val="107000"/>
              </a:lnSpc>
              <a:spcAft>
                <a:spcPts val="800"/>
              </a:spcAft>
            </a:pPr>
            <a:r>
              <a:rPr lang="en-ZW" sz="3600" b="1" kern="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Tree of Life: A Simple Exercise for Reclaiming Your Identity and Direction in Life Through Story</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Tree of Life Concept</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tree of life concept is pretty simple and straightforward. It is a visual metaphor in which a tree represents your life and the various elements that make it up–past, present, and future.</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By labelling these parts, you not only begin to discover (or perhaps rediscover) aspects of yourself shaped by the past, but you can then begin to actively cultivate your tree to reflect the kind of person you want to be moving forward.</a:t>
            </a:r>
          </a:p>
          <a:p>
            <a:pPr>
              <a:lnSpc>
                <a:spcPct val="107000"/>
              </a:lnSpc>
              <a:spcAft>
                <a:spcPts val="800"/>
              </a:spcAft>
            </a:pP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2CF2729-9D7F-4DB4-B5D0-7D7CE7CFF920}"/>
              </a:ext>
            </a:extLst>
          </p:cNvPr>
          <p:cNvSpPr/>
          <p:nvPr/>
        </p:nvSpPr>
        <p:spPr>
          <a:xfrm>
            <a:off x="291353" y="3841989"/>
            <a:ext cx="11376212" cy="2225738"/>
          </a:xfrm>
          <a:prstGeom prst="rect">
            <a:avLst/>
          </a:prstGeom>
        </p:spPr>
        <p:txBody>
          <a:bodyPr wrap="square">
            <a:spAutoFit/>
          </a:bodyPr>
          <a:lstStyle/>
          <a:p>
            <a:pPr>
              <a:lnSpc>
                <a:spcPct val="107000"/>
              </a:lnSpc>
              <a:spcAft>
                <a:spcPts val="800"/>
              </a:spcAft>
            </a:pPr>
            <a:r>
              <a:rPr lang="en-ZW" sz="28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Tree of Life Exercise</a:t>
            </a:r>
            <a:endParaRPr lang="en-US" sz="16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first step is to draw a tree. </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Next, follow the labelling instructions below. If you can only think of one or two things per section at a time, don’t worry about it. The nature of this exercise is that as you complete each step, it unlocks more memories and ideas for other parts. You can skip around and fill things in at any time. The most helpful thing in the beginning is to just write stuff down and see where it takes you. You might be surprised!</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9707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56F03-25D8-414C-984A-5153070321C0}"/>
              </a:ext>
            </a:extLst>
          </p:cNvPr>
          <p:cNvSpPr/>
          <p:nvPr/>
        </p:nvSpPr>
        <p:spPr>
          <a:xfrm>
            <a:off x="0" y="10437"/>
            <a:ext cx="11752729" cy="4944943"/>
          </a:xfrm>
          <a:prstGeom prst="rect">
            <a:avLst/>
          </a:prstGeom>
        </p:spPr>
        <p:txBody>
          <a:bodyPr wrap="square">
            <a:spAutoFit/>
          </a:bodyPr>
          <a:lstStyle/>
          <a:p>
            <a:pPr>
              <a:lnSpc>
                <a:spcPct val="107000"/>
              </a:lnSpc>
              <a:spcAft>
                <a:spcPts val="800"/>
              </a:spcAft>
            </a:pPr>
            <a:r>
              <a:rPr lang="en-ZW"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Compost Heap (</a:t>
            </a:r>
            <a:r>
              <a:rPr lang="en-ZW" b="1" i="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Optional–But Highly Recommended!</a:t>
            </a:r>
            <a:r>
              <a:rPr lang="en-ZW"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Write down anything in your compost heap that would normally go in the other sections described below but which are now things you no longer want to be defined by.</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These are often sources of trauma, abuse, cultural standards of normality/beauty/etc. or anything else that shapes negative thoughts about yourself in your mind. You can write down places, people, problems, experiences. Whatever you need to.</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Generally they all have to do with past trauma and damaging relationships you are trying to let go of. The idea of a compost heap is an extremely helpful way to think about these things. Especially since many of them are not neatly categorized as “all bad”.</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Roots</a:t>
            </a:r>
            <a:endPar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Write down where you come from on the roots. This can be your home town, state, country, etc. You could also write down the culture you grew up in, a club or organization that shaped your youth, or a parent/guardian.</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Ground</a:t>
            </a:r>
            <a:endPar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Write down the things you choose to do on a weekly basis on the ground. These should not be things you are forced to do, but rather things you have chosen to do for yourself.</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349133F-FDCE-49ED-9265-BAD4AAD6D541}"/>
              </a:ext>
            </a:extLst>
          </p:cNvPr>
          <p:cNvSpPr/>
          <p:nvPr/>
        </p:nvSpPr>
        <p:spPr>
          <a:xfrm>
            <a:off x="98612" y="5154541"/>
            <a:ext cx="11994776" cy="1069395"/>
          </a:xfrm>
          <a:prstGeom prst="rect">
            <a:avLst/>
          </a:prstGeom>
        </p:spPr>
        <p:txBody>
          <a:bodyPr wrap="square">
            <a:spAutoFit/>
          </a:bodyPr>
          <a:lstStyle/>
          <a:p>
            <a:pPr>
              <a:lnSpc>
                <a:spcPct val="107000"/>
              </a:lnSpc>
              <a:spcAft>
                <a:spcPts val="800"/>
              </a:spcAft>
            </a:pPr>
            <a:r>
              <a:rPr lang="en-ZW"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Trunk</a:t>
            </a:r>
            <a:endPar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Write your skills and values on the trunk. Might choose to write values starting at the base of the trunk going up, then transitioned into listing skills. </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748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AD9EA2-0C08-4296-978C-4A6B47412A6C}"/>
              </a:ext>
            </a:extLst>
          </p:cNvPr>
          <p:cNvSpPr/>
          <p:nvPr/>
        </p:nvSpPr>
        <p:spPr>
          <a:xfrm>
            <a:off x="147918" y="542014"/>
            <a:ext cx="12044082" cy="5446491"/>
          </a:xfrm>
          <a:prstGeom prst="rect">
            <a:avLst/>
          </a:prstGeom>
        </p:spPr>
        <p:txBody>
          <a:bodyPr wrap="square">
            <a:spAutoFit/>
          </a:bodyPr>
          <a:lstStyle/>
          <a:p>
            <a:pPr>
              <a:lnSpc>
                <a:spcPct val="107000"/>
              </a:lnSpc>
              <a:spcAft>
                <a:spcPts val="800"/>
              </a:spcAft>
            </a:pPr>
            <a:r>
              <a:rPr lang="en-ZW"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Branches</a:t>
            </a:r>
            <a:endPar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Write down your hopes, dreams, and wishes on the branches. These can be personal, communal, or general to all of mankind. Think both long and short term. Spread them around the various branches.</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Leaves</a:t>
            </a:r>
            <a:endPar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Write down the names of those who are significant to you in a positive way. Your friends, family, pets, heroes, etc.</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Fruits</a:t>
            </a:r>
            <a:endPar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Write down the legacies that have been passed on to you. You can begin by looking at the names you just wrote on leaves and thinking about the impact they’ve had on you and what they’ve given to you over the years. This can be material, such as an inheritance, but most often this will be attributes such as courage, generosity, kindness, etc.</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(Tip: if your tree is pretty crowded by this point, perhaps try drawing some baskets of fruit at the base of your tree and label them accordingly there.)</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Flowers &amp; Seeds</a:t>
            </a:r>
            <a:endPar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Write down the legacies you wish to leave to others on the flowers and seeds.</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(Tip: again, you may wish to de-clutter your drawing by visualizing saplings, baskets of flowers, etc. on which to write these items down.)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6671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3DAE83-297F-44D5-B8C8-A7D554AA1EFD}"/>
              </a:ext>
            </a:extLst>
          </p:cNvPr>
          <p:cNvSpPr/>
          <p:nvPr/>
        </p:nvSpPr>
        <p:spPr>
          <a:xfrm>
            <a:off x="304800" y="301922"/>
            <a:ext cx="11887200" cy="3294748"/>
          </a:xfrm>
          <a:prstGeom prst="rect">
            <a:avLst/>
          </a:prstGeom>
        </p:spPr>
        <p:txBody>
          <a:bodyPr wrap="square">
            <a:spAutoFit/>
          </a:bodyPr>
          <a:lstStyle/>
          <a:p>
            <a:pPr>
              <a:lnSpc>
                <a:spcPct val="107000"/>
              </a:lnSpc>
              <a:spcAft>
                <a:spcPts val="800"/>
              </a:spcAft>
            </a:pPr>
            <a:r>
              <a:rPr lang="en-ZW" sz="28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Going Further</a:t>
            </a:r>
            <a:endPar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Here are two things that you might choose to do as a follow up to the initial experience.</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sz="20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Journaling</a:t>
            </a:r>
            <a:endPar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Journal about the various elements on your tree. Explore the connections between roots, values, skills, people, etc. in a safe way before sharing it with others in any organized manner. </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sz="20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Writing Letters</a:t>
            </a:r>
            <a:endPar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 the people who have instilled something special in you.</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W"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6" descr="Whole black tree with roots — Stock Photo, Image">
            <a:extLst>
              <a:ext uri="{FF2B5EF4-FFF2-40B4-BE49-F238E27FC236}">
                <a16:creationId xmlns:a16="http://schemas.microsoft.com/office/drawing/2014/main" id="{4E4BE6BE-61C2-482C-BE2E-AFF974071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124635"/>
            <a:ext cx="5024437" cy="473336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32" name="Picture 8" descr="Class journals | TeachingEnglish | British Council | BBC">
            <a:extLst>
              <a:ext uri="{FF2B5EF4-FFF2-40B4-BE49-F238E27FC236}">
                <a16:creationId xmlns:a16="http://schemas.microsoft.com/office/drawing/2014/main" id="{947EC01B-91A5-42E5-A9DD-67C7C276E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72488">
            <a:off x="1345911" y="4010064"/>
            <a:ext cx="3669086" cy="243454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078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543518-15B4-47BF-96D9-5495080E6E5A}"/>
              </a:ext>
            </a:extLst>
          </p:cNvPr>
          <p:cNvSpPr txBox="1"/>
          <p:nvPr/>
        </p:nvSpPr>
        <p:spPr>
          <a:xfrm>
            <a:off x="2041711" y="920621"/>
            <a:ext cx="8108577" cy="4524315"/>
          </a:xfrm>
          <a:prstGeom prst="rect">
            <a:avLst/>
          </a:prstGeom>
          <a:noFill/>
        </p:spPr>
        <p:txBody>
          <a:bodyPr wrap="square" rtlCol="0">
            <a:spAutoFit/>
          </a:bodyPr>
          <a:lstStyle/>
          <a:p>
            <a:r>
              <a:rPr lang="en-US" sz="3200" b="1" u="sng" dirty="0">
                <a:solidFill>
                  <a:schemeClr val="bg1"/>
                </a:solidFill>
              </a:rPr>
              <a:t>RESOURCES:-</a:t>
            </a: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Christian Counselling – A Comprehensive Guide by Gary R. Collins Ph.D.</a:t>
            </a:r>
          </a:p>
          <a:p>
            <a:pPr marL="457200" indent="-457200">
              <a:buFont typeface="Arial" panose="020B0604020202020204" pitchFamily="34" charset="0"/>
              <a:buChar char="•"/>
            </a:pPr>
            <a:r>
              <a:rPr lang="en-US" sz="3200" dirty="0">
                <a:solidFill>
                  <a:schemeClr val="bg1"/>
                </a:solidFill>
              </a:rPr>
              <a:t>Tree of Life: Simple Exercise for Reclaiming you Identity and Direction in Life Through Story.</a:t>
            </a:r>
          </a:p>
          <a:p>
            <a:pPr marL="457200" indent="-457200">
              <a:buFont typeface="Arial" panose="020B0604020202020204" pitchFamily="34" charset="0"/>
              <a:buChar char="•"/>
            </a:pPr>
            <a:r>
              <a:rPr lang="en-US" sz="3200" dirty="0">
                <a:solidFill>
                  <a:schemeClr val="bg1"/>
                </a:solidFill>
              </a:rPr>
              <a:t>Pinterest for Object lesson.</a:t>
            </a:r>
          </a:p>
          <a:p>
            <a:endParaRPr lang="en-US" sz="3200" dirty="0">
              <a:solidFill>
                <a:schemeClr val="bg1"/>
              </a:solidFill>
            </a:endParaRPr>
          </a:p>
        </p:txBody>
      </p:sp>
    </p:spTree>
    <p:extLst>
      <p:ext uri="{BB962C8B-B14F-4D97-AF65-F5344CB8AC3E}">
        <p14:creationId xmlns:p14="http://schemas.microsoft.com/office/powerpoint/2010/main" val="701713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8345D3-F038-4296-8B96-35384673DD51}"/>
              </a:ext>
            </a:extLst>
          </p:cNvPr>
          <p:cNvSpPr/>
          <p:nvPr/>
        </p:nvSpPr>
        <p:spPr>
          <a:xfrm>
            <a:off x="376518" y="376518"/>
            <a:ext cx="11564470" cy="2523768"/>
          </a:xfrm>
          <a:prstGeom prst="rect">
            <a:avLst/>
          </a:prstGeom>
        </p:spPr>
        <p:txBody>
          <a:bodyPr wrap="square">
            <a:spAutoFit/>
          </a:bodyPr>
          <a:lstStyle/>
          <a:p>
            <a:pPr fontAlgn="t"/>
            <a:r>
              <a:rPr lang="en-US" sz="5400" b="1" u="sng" dirty="0">
                <a:solidFill>
                  <a:schemeClr val="bg1"/>
                </a:solidFill>
                <a:latin typeface="arial" panose="020B0604020202020204" pitchFamily="34" charset="0"/>
              </a:rPr>
              <a:t>HOPE:</a:t>
            </a:r>
          </a:p>
          <a:p>
            <a:pPr fontAlgn="t"/>
            <a:endParaRPr lang="en-US" sz="5400" b="1" dirty="0">
              <a:solidFill>
                <a:schemeClr val="bg1"/>
              </a:solidFill>
              <a:latin typeface="Google Sans"/>
            </a:endParaRPr>
          </a:p>
          <a:p>
            <a:r>
              <a:rPr lang="en-US" sz="3200" b="1" i="1" dirty="0">
                <a:solidFill>
                  <a:srgbClr val="FF0000"/>
                </a:solidFill>
                <a:latin typeface="arial" panose="020B0604020202020204" pitchFamily="34" charset="0"/>
              </a:rPr>
              <a:t>noun</a:t>
            </a:r>
            <a:endParaRPr lang="en-US" sz="3200" b="1" dirty="0">
              <a:solidFill>
                <a:srgbClr val="FF0000"/>
              </a:solidFill>
              <a:latin typeface="arial" panose="020B0604020202020204" pitchFamily="34" charset="0"/>
            </a:endParaRPr>
          </a:p>
          <a:p>
            <a:pPr algn="ctr" fontAlgn="t"/>
            <a:r>
              <a:rPr lang="en-US" dirty="0">
                <a:solidFill>
                  <a:srgbClr val="3C4043"/>
                </a:solidFill>
                <a:latin typeface="arial" panose="020B0604020202020204" pitchFamily="34" charset="0"/>
              </a:rPr>
              <a:t>Aspiration ,desire, wish, expectation, aim, plan, dream, longing, yearning, craving</a:t>
            </a:r>
            <a:r>
              <a:rPr lang="en-US">
                <a:solidFill>
                  <a:srgbClr val="3C4043"/>
                </a:solidFill>
                <a:latin typeface="arial" panose="020B0604020202020204" pitchFamily="34" charset="0"/>
              </a:rPr>
              <a:t>, hankering …</a:t>
            </a:r>
            <a:endParaRPr lang="en-US" b="0" i="0" dirty="0">
              <a:solidFill>
                <a:srgbClr val="3C4043"/>
              </a:solidFill>
              <a:effectLst/>
              <a:latin typeface="arial" panose="020B0604020202020204" pitchFamily="34" charset="0"/>
            </a:endParaRPr>
          </a:p>
        </p:txBody>
      </p:sp>
      <p:sp>
        <p:nvSpPr>
          <p:cNvPr id="4" name="Rectangle 3">
            <a:extLst>
              <a:ext uri="{FF2B5EF4-FFF2-40B4-BE49-F238E27FC236}">
                <a16:creationId xmlns:a16="http://schemas.microsoft.com/office/drawing/2014/main" id="{0A4AB1D0-3C0E-4356-BBCD-7EEE2AAAF350}"/>
              </a:ext>
            </a:extLst>
          </p:cNvPr>
          <p:cNvSpPr/>
          <p:nvPr/>
        </p:nvSpPr>
        <p:spPr>
          <a:xfrm>
            <a:off x="537883" y="4669774"/>
            <a:ext cx="11815482" cy="923330"/>
          </a:xfrm>
          <a:prstGeom prst="rect">
            <a:avLst/>
          </a:prstGeom>
        </p:spPr>
        <p:txBody>
          <a:bodyPr wrap="square">
            <a:spAutoFit/>
          </a:bodyPr>
          <a:lstStyle/>
          <a:p>
            <a:r>
              <a:rPr lang="en-US" sz="3600" b="1" i="1" dirty="0">
                <a:solidFill>
                  <a:srgbClr val="FF0000"/>
                </a:solidFill>
                <a:latin typeface="arial" panose="020B0604020202020204" pitchFamily="34" charset="0"/>
              </a:rPr>
              <a:t>Verb</a:t>
            </a:r>
            <a:endParaRPr lang="en-US" sz="3600" b="1" dirty="0">
              <a:solidFill>
                <a:srgbClr val="FF0000"/>
              </a:solidFill>
              <a:latin typeface="arial" panose="020B0604020202020204" pitchFamily="34" charset="0"/>
            </a:endParaRPr>
          </a:p>
          <a:p>
            <a:pPr algn="ctr" fontAlgn="t"/>
            <a:r>
              <a:rPr lang="en-US" dirty="0">
                <a:solidFill>
                  <a:srgbClr val="3C4043"/>
                </a:solidFill>
                <a:latin typeface="arial" panose="020B0604020202020204" pitchFamily="34" charset="0"/>
              </a:rPr>
              <a:t>Expect, anticipate, look for, wait for, pin one's hopes on, want ….</a:t>
            </a:r>
            <a:endParaRPr lang="en-US" dirty="0">
              <a:solidFill>
                <a:srgbClr val="BDC1C6"/>
              </a:solidFill>
              <a:latin typeface="arial" panose="020B0604020202020204" pitchFamily="34" charset="0"/>
            </a:endParaRPr>
          </a:p>
        </p:txBody>
      </p:sp>
      <p:pic>
        <p:nvPicPr>
          <p:cNvPr id="2050" name="Picture 2" descr="Foggy Glass On Window With Written Finger Word Yellow Color Hope In Paint  Heart Concept Photo With Copy Space On Blue And Warm Background Stock Photo  - Download Image Now - iStock">
            <a:extLst>
              <a:ext uri="{FF2B5EF4-FFF2-40B4-BE49-F238E27FC236}">
                <a16:creationId xmlns:a16="http://schemas.microsoft.com/office/drawing/2014/main" id="{95809656-51AF-4000-912C-A78FF4000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889" y="3065929"/>
            <a:ext cx="4450136" cy="197755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693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udor Primary School - 'Hope' - value of the month">
            <a:extLst>
              <a:ext uri="{FF2B5EF4-FFF2-40B4-BE49-F238E27FC236}">
                <a16:creationId xmlns:a16="http://schemas.microsoft.com/office/drawing/2014/main" id="{1DEB8D35-B3D0-4BC1-8326-CA6C9FA9F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69" y="112057"/>
            <a:ext cx="4984377" cy="49843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Meaning of H-O-P-E - Lindee Brauer">
            <a:extLst>
              <a:ext uri="{FF2B5EF4-FFF2-40B4-BE49-F238E27FC236}">
                <a16:creationId xmlns:a16="http://schemas.microsoft.com/office/drawing/2014/main" id="{AF64D64D-30CC-4537-9E26-72A01A466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286" y="1488141"/>
            <a:ext cx="5280445" cy="498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70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 is your hope-">
            <a:hlinkClick r:id="" action="ppaction://media"/>
            <a:extLst>
              <a:ext uri="{FF2B5EF4-FFF2-40B4-BE49-F238E27FC236}">
                <a16:creationId xmlns:a16="http://schemas.microsoft.com/office/drawing/2014/main" id="{D5178700-0729-461B-BF51-D6E05591A462}"/>
              </a:ext>
            </a:extLst>
          </p:cNvPr>
          <p:cNvPicPr>
            <a:picLocks noChangeAspect="1"/>
          </p:cNvPicPr>
          <p:nvPr>
            <a:videoFile r:link="rId1"/>
            <p:extLst>
              <p:ext uri="{DAA4B4D4-6D71-4841-9C94-3DE7FCFB9230}">
                <p14:media xmlns:p14="http://schemas.microsoft.com/office/powerpoint/2010/main" r:embed="rId2">
                  <p14:trim end="27189"/>
                </p14:media>
              </p:ext>
            </p:extLst>
          </p:nvPr>
        </p:nvPicPr>
        <p:blipFill>
          <a:blip r:embed="rId4"/>
          <a:stretch>
            <a:fillRect/>
          </a:stretch>
        </p:blipFill>
        <p:spPr>
          <a:xfrm>
            <a:off x="98425" y="98424"/>
            <a:ext cx="11923246" cy="6588219"/>
          </a:xfrm>
          <a:prstGeom prst="rect">
            <a:avLst/>
          </a:prstGeom>
        </p:spPr>
      </p:pic>
    </p:spTree>
    <p:extLst>
      <p:ext uri="{BB962C8B-B14F-4D97-AF65-F5344CB8AC3E}">
        <p14:creationId xmlns:p14="http://schemas.microsoft.com/office/powerpoint/2010/main" val="252646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DC431E-F327-4F9C-9BAC-C4447500DB3B}"/>
              </a:ext>
            </a:extLst>
          </p:cNvPr>
          <p:cNvSpPr/>
          <p:nvPr/>
        </p:nvSpPr>
        <p:spPr>
          <a:xfrm>
            <a:off x="564776" y="319624"/>
            <a:ext cx="11416553" cy="6001643"/>
          </a:xfrm>
          <a:prstGeom prst="rect">
            <a:avLst/>
          </a:prstGeom>
        </p:spPr>
        <p:txBody>
          <a:bodyPr wrap="square">
            <a:spAutoFit/>
          </a:bodyPr>
          <a:lstStyle/>
          <a:p>
            <a:r>
              <a:rPr lang="en-US"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“Our salvation has a past, completed aspect </a:t>
            </a:r>
            <a:r>
              <a:rPr lang="en-US" sz="4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(we are saved) </a:t>
            </a:r>
            <a:r>
              <a:rPr lang="en-US"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a present aspect </a:t>
            </a:r>
            <a:r>
              <a:rPr lang="en-US" sz="4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(we are being saved through sanctification)</a:t>
            </a:r>
            <a:r>
              <a:rPr lang="en-US" sz="48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and a future aspect </a:t>
            </a:r>
            <a:r>
              <a:rPr lang="en-US" sz="4800" dirty="0">
                <a:solidFill>
                  <a:srgbClr val="7030A0"/>
                </a:solidFill>
                <a:latin typeface="Calibri" panose="020F0502020204030204" pitchFamily="34" charset="0"/>
                <a:ea typeface="Calibri" panose="020F0502020204030204" pitchFamily="34" charset="0"/>
                <a:cs typeface="Times New Roman" panose="02020603050405020304" pitchFamily="18" charset="0"/>
              </a:rPr>
              <a:t>(we will  be saved, changed to be like Him when we see Him face to face)</a:t>
            </a:r>
            <a:r>
              <a:rPr lang="en-US"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The fact that God is involved, that He is in the counselling room with us, gives enormous hope. He is doing the work.” </a:t>
            </a:r>
            <a:endParaRPr lang="en-US" sz="4800" dirty="0">
              <a:solidFill>
                <a:schemeClr val="bg1"/>
              </a:solidFill>
            </a:endParaRPr>
          </a:p>
        </p:txBody>
      </p:sp>
    </p:spTree>
    <p:extLst>
      <p:ext uri="{BB962C8B-B14F-4D97-AF65-F5344CB8AC3E}">
        <p14:creationId xmlns:p14="http://schemas.microsoft.com/office/powerpoint/2010/main" val="649266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35B454-74AC-4F73-BC83-4D2F5B28DEA0}"/>
              </a:ext>
            </a:extLst>
          </p:cNvPr>
          <p:cNvSpPr/>
          <p:nvPr/>
        </p:nvSpPr>
        <p:spPr>
          <a:xfrm>
            <a:off x="228600" y="484095"/>
            <a:ext cx="12062012" cy="5895845"/>
          </a:xfrm>
          <a:prstGeom prst="rect">
            <a:avLst/>
          </a:prstGeom>
        </p:spPr>
        <p:txBody>
          <a:bodyPr wrap="square">
            <a:spAutoFit/>
          </a:bodyPr>
          <a:lstStyle/>
          <a:p>
            <a:pPr algn="ctr">
              <a:lnSpc>
                <a:spcPct val="107000"/>
              </a:lnSpc>
              <a:spcAft>
                <a:spcPts val="800"/>
              </a:spcAft>
            </a:pPr>
            <a:r>
              <a:rPr lang="en-US" sz="5400" b="1" i="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fact that God is involved, means we have at our disposal: - </a:t>
            </a:r>
          </a:p>
          <a:p>
            <a:pPr marL="342900" marR="0" lvl="0" indent="-342900">
              <a:lnSpc>
                <a:spcPct val="107000"/>
              </a:lnSpc>
              <a:spcBef>
                <a:spcPts val="0"/>
              </a:spcBef>
              <a:spcAft>
                <a:spcPts val="0"/>
              </a:spcAft>
              <a:buFont typeface="Symbol" panose="05050102010706020507" pitchFamily="18" charset="2"/>
              <a:buChar char=""/>
            </a:pPr>
            <a:r>
              <a:rPr lang="en-US" sz="4000" b="1"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The Word </a:t>
            </a:r>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(important however that we don’t become preachy but that we elicit).</a:t>
            </a:r>
          </a:p>
          <a:p>
            <a:pPr marL="342900" marR="0" lvl="0" indent="-342900">
              <a:lnSpc>
                <a:spcPct val="107000"/>
              </a:lnSpc>
              <a:spcBef>
                <a:spcPts val="0"/>
              </a:spcBef>
              <a:spcAft>
                <a:spcPts val="0"/>
              </a:spcAft>
              <a:buFont typeface="Symbol" panose="05050102010706020507" pitchFamily="18" charset="2"/>
              <a:buChar char=""/>
            </a:pPr>
            <a:r>
              <a:rPr lang="en-US" sz="4000" b="1"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Prayer</a:t>
            </a:r>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 He answers.</a:t>
            </a:r>
          </a:p>
          <a:p>
            <a:pPr marL="342900" marR="0" lvl="0" indent="-342900">
              <a:lnSpc>
                <a:spcPct val="107000"/>
              </a:lnSpc>
              <a:spcBef>
                <a:spcPts val="0"/>
              </a:spcBef>
              <a:spcAft>
                <a:spcPts val="800"/>
              </a:spcAft>
              <a:buFont typeface="Symbol" panose="05050102010706020507" pitchFamily="18" charset="2"/>
              <a:buChar char=""/>
            </a:pPr>
            <a:r>
              <a:rPr lang="en-US" sz="4000" b="1"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Holy Spirit </a:t>
            </a:r>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He speaks to the counsellor and guides, He speaks to the client and gives insight, direction, healing etc</a:t>
            </a:r>
            <a:r>
              <a:rPr lang="en-US" sz="4000" dirty="0">
                <a:latin typeface="Calibri" panose="020F050202020403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5912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DD6500-8EB4-4EF2-A652-E4F0110BCD45}"/>
              </a:ext>
            </a:extLst>
          </p:cNvPr>
          <p:cNvSpPr/>
          <p:nvPr/>
        </p:nvSpPr>
        <p:spPr>
          <a:xfrm>
            <a:off x="80682" y="232868"/>
            <a:ext cx="12030635" cy="6458115"/>
          </a:xfrm>
          <a:prstGeom prst="rect">
            <a:avLst/>
          </a:prstGeom>
        </p:spPr>
        <p:txBody>
          <a:bodyPr wrap="square">
            <a:spAutoFit/>
          </a:bodyPr>
          <a:lstStyle/>
          <a:p>
            <a:pPr marR="0" lvl="0" algn="ctr">
              <a:lnSpc>
                <a:spcPct val="107000"/>
              </a:lnSpc>
              <a:spcBef>
                <a:spcPts val="0"/>
              </a:spcBef>
              <a:spcAft>
                <a:spcPts val="0"/>
              </a:spcAft>
            </a:pPr>
            <a:r>
              <a:rPr lang="en-US" sz="3600" b="1" i="1" u="sng" dirty="0">
                <a:solidFill>
                  <a:srgbClr val="7030A0"/>
                </a:solidFill>
                <a:latin typeface="Calibri" panose="020F0502020204030204" pitchFamily="34" charset="0"/>
                <a:ea typeface="Calibri" panose="020F0502020204030204" pitchFamily="34" charset="0"/>
                <a:cs typeface="Times New Roman" panose="02020603050405020304" pitchFamily="18" charset="0"/>
              </a:rPr>
              <a:t>HOPE - </a:t>
            </a:r>
            <a:r>
              <a:rPr lang="en-US" sz="36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How can we as Counsellors Instill Hope?</a:t>
            </a:r>
          </a:p>
          <a:p>
            <a:pPr marL="342900" marR="0" lvl="0" indent="-342900">
              <a:lnSpc>
                <a:spcPct val="107000"/>
              </a:lnSpc>
              <a:spcBef>
                <a:spcPts val="0"/>
              </a:spcBef>
              <a:spcAft>
                <a:spcPts val="0"/>
              </a:spcAft>
              <a:buFont typeface="Symbol" panose="05050102010706020507" pitchFamily="18" charset="2"/>
              <a:buChar char=""/>
            </a:pPr>
            <a:r>
              <a:rPr lang="en-US" sz="32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Firstly</a:t>
            </a: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 we can share scriptural truths and that we have reassurance on the unchanging nature of God.</a:t>
            </a:r>
          </a:p>
          <a:p>
            <a:pPr marL="342900" marR="0" lvl="0" indent="-342900">
              <a:lnSpc>
                <a:spcPct val="107000"/>
              </a:lnSpc>
              <a:spcBef>
                <a:spcPts val="0"/>
              </a:spcBef>
              <a:spcAft>
                <a:spcPts val="0"/>
              </a:spcAft>
              <a:buFont typeface="Symbol" panose="05050102010706020507" pitchFamily="18" charset="2"/>
              <a:buChar char=""/>
            </a:pPr>
            <a:r>
              <a:rPr lang="en-US" sz="32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Secondly</a:t>
            </a: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 to help counselees examine their self – defeating logic – ideas like “I’ll never get better” or “Nothing can be worse than this” – these ideas can be gently challenged</a:t>
            </a:r>
          </a:p>
          <a:p>
            <a:pPr marL="342900" marR="0" lvl="0" indent="-342900">
              <a:lnSpc>
                <a:spcPct val="107000"/>
              </a:lnSpc>
              <a:spcBef>
                <a:spcPts val="0"/>
              </a:spcBef>
              <a:spcAft>
                <a:spcPts val="800"/>
              </a:spcAft>
              <a:buFont typeface="Symbol" panose="05050102010706020507" pitchFamily="18" charset="2"/>
              <a:buChar char=""/>
            </a:pPr>
            <a:r>
              <a:rPr lang="en-US" sz="32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Thirdly</a:t>
            </a: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 counsellors can get the counselee moving and doing something – even a minimal activity gives the feeling that something is being done and that they are not helpless. This can arouse hope, especially if the activity accomplishes something worthwhile, e.g.- Poetry, journaling, art, play therapy, sand tray therapy or even just going for a walk. Etc.</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4314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CE3E2A-265D-48A3-AD87-FC1617BE2934}"/>
              </a:ext>
            </a:extLst>
          </p:cNvPr>
          <p:cNvSpPr/>
          <p:nvPr/>
        </p:nvSpPr>
        <p:spPr>
          <a:xfrm>
            <a:off x="457200" y="282388"/>
            <a:ext cx="11093824" cy="5905784"/>
          </a:xfrm>
          <a:prstGeom prst="rect">
            <a:avLst/>
          </a:prstGeom>
        </p:spPr>
        <p:txBody>
          <a:bodyPr wrap="square">
            <a:spAutoFit/>
          </a:bodyPr>
          <a:lstStyle/>
          <a:p>
            <a:pPr algn="ctr">
              <a:lnSpc>
                <a:spcPct val="107000"/>
              </a:lnSpc>
              <a:spcAft>
                <a:spcPts val="800"/>
              </a:spcAft>
            </a:pPr>
            <a:r>
              <a:rPr lang="en-US" sz="40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How do we bring hope to children and teens?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Font typeface="Wingdings" panose="05000000000000000000" pitchFamily="2" charset="2"/>
              <a:buChar char="Ø"/>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by responding to their true needs </a:t>
            </a:r>
          </a:p>
          <a:p>
            <a:pPr marL="457200" marR="0" lvl="0" indent="-457200">
              <a:lnSpc>
                <a:spcPct val="107000"/>
              </a:lnSpc>
              <a:spcBef>
                <a:spcPts val="0"/>
              </a:spcBef>
              <a:spcAft>
                <a:spcPts val="0"/>
              </a:spcAft>
              <a:buFont typeface="Wingdings" panose="05000000000000000000" pitchFamily="2" charset="2"/>
              <a:buChar char="Ø"/>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by being the listening ear, they need.</a:t>
            </a:r>
          </a:p>
          <a:p>
            <a:pPr marL="457200" marR="0" lvl="0" indent="-457200">
              <a:lnSpc>
                <a:spcPct val="107000"/>
              </a:lnSpc>
              <a:spcBef>
                <a:spcPts val="0"/>
              </a:spcBef>
              <a:spcAft>
                <a:spcPts val="0"/>
              </a:spcAft>
              <a:buFont typeface="Wingdings" panose="05000000000000000000" pitchFamily="2" charset="2"/>
              <a:buChar char="Ø"/>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Demonstrating love and care</a:t>
            </a:r>
          </a:p>
          <a:p>
            <a:pPr marL="457200" marR="0" lvl="0" indent="-457200">
              <a:lnSpc>
                <a:spcPct val="107000"/>
              </a:lnSpc>
              <a:spcBef>
                <a:spcPts val="0"/>
              </a:spcBef>
              <a:spcAft>
                <a:spcPts val="0"/>
              </a:spcAft>
              <a:buFont typeface="Wingdings" panose="05000000000000000000" pitchFamily="2" charset="2"/>
              <a:buChar char="Ø"/>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Making them feel they deserve happiness</a:t>
            </a:r>
          </a:p>
          <a:p>
            <a:pPr marL="457200" marR="0" lvl="0" indent="-457200">
              <a:lnSpc>
                <a:spcPct val="107000"/>
              </a:lnSpc>
              <a:spcBef>
                <a:spcPts val="0"/>
              </a:spcBef>
              <a:spcAft>
                <a:spcPts val="0"/>
              </a:spcAft>
              <a:buFont typeface="Wingdings" panose="05000000000000000000" pitchFamily="2" charset="2"/>
              <a:buChar char="Ø"/>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Show acceptance</a:t>
            </a:r>
          </a:p>
          <a:p>
            <a:pPr marL="457200" marR="0" lvl="0" indent="-457200">
              <a:lnSpc>
                <a:spcPct val="107000"/>
              </a:lnSpc>
              <a:spcBef>
                <a:spcPts val="0"/>
              </a:spcBef>
              <a:spcAft>
                <a:spcPts val="0"/>
              </a:spcAft>
              <a:buFont typeface="Wingdings" panose="05000000000000000000" pitchFamily="2" charset="2"/>
              <a:buChar char="Ø"/>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Show appreciation</a:t>
            </a:r>
          </a:p>
          <a:p>
            <a:pPr marL="457200" marR="0" lvl="0" indent="-457200">
              <a:lnSpc>
                <a:spcPct val="107000"/>
              </a:lnSpc>
              <a:spcBef>
                <a:spcPts val="0"/>
              </a:spcBef>
              <a:spcAft>
                <a:spcPts val="0"/>
              </a:spcAft>
              <a:buFont typeface="Wingdings" panose="05000000000000000000" pitchFamily="2" charset="2"/>
              <a:buChar char="Ø"/>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Help them find their passion</a:t>
            </a:r>
          </a:p>
          <a:p>
            <a:pPr marL="457200" marR="0" lvl="0" indent="-457200">
              <a:lnSpc>
                <a:spcPct val="107000"/>
              </a:lnSpc>
              <a:spcBef>
                <a:spcPts val="0"/>
              </a:spcBef>
              <a:spcAft>
                <a:spcPts val="0"/>
              </a:spcAft>
              <a:buFont typeface="Wingdings" panose="05000000000000000000" pitchFamily="2" charset="2"/>
              <a:buChar char="Ø"/>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Help them get control of things that are out of their control</a:t>
            </a:r>
          </a:p>
          <a:p>
            <a:pPr marL="457200" marR="0" lvl="0" indent="-457200">
              <a:lnSpc>
                <a:spcPct val="107000"/>
              </a:lnSpc>
              <a:spcBef>
                <a:spcPts val="0"/>
              </a:spcBef>
              <a:spcAft>
                <a:spcPts val="800"/>
              </a:spcAft>
              <a:buFont typeface="Wingdings" panose="05000000000000000000" pitchFamily="2" charset="2"/>
              <a:buChar char="Ø"/>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Staying connected.</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7752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6B94-5A33-418B-95B9-69A8696E16EE}"/>
              </a:ext>
            </a:extLst>
          </p:cNvPr>
          <p:cNvSpPr/>
          <p:nvPr/>
        </p:nvSpPr>
        <p:spPr>
          <a:xfrm>
            <a:off x="0" y="309283"/>
            <a:ext cx="12035118" cy="7015190"/>
          </a:xfrm>
          <a:prstGeom prst="rect">
            <a:avLst/>
          </a:prstGeom>
        </p:spPr>
        <p:txBody>
          <a:bodyPr wrap="square">
            <a:spAutoFit/>
          </a:bodyPr>
          <a:lstStyle/>
          <a:p>
            <a:pPr algn="ctr">
              <a:lnSpc>
                <a:spcPct val="107000"/>
              </a:lnSpc>
              <a:spcAft>
                <a:spcPts val="800"/>
              </a:spcAft>
            </a:pPr>
            <a:r>
              <a:rPr lang="en-US" sz="4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As a Christian School counsellor, I feel we can help instill Hope by :</a:t>
            </a: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ü"/>
            </a:pPr>
            <a:r>
              <a:rPr lang="en-US" sz="3600" b="1" dirty="0">
                <a:solidFill>
                  <a:schemeClr val="bg1"/>
                </a:solidFill>
              </a:rPr>
              <a:t>Providing a safe place/space </a:t>
            </a:r>
          </a:p>
          <a:p>
            <a:pPr marL="571500" indent="-571500">
              <a:lnSpc>
                <a:spcPct val="107000"/>
              </a:lnSpc>
              <a:spcAft>
                <a:spcPts val="800"/>
              </a:spcAft>
              <a:buFont typeface="Wingdings" panose="05000000000000000000" pitchFamily="2" charset="2"/>
              <a:buChar char="ü"/>
            </a:pPr>
            <a:r>
              <a:rPr lang="en-US" sz="3600" b="1" dirty="0">
                <a:solidFill>
                  <a:schemeClr val="bg1"/>
                </a:solidFill>
              </a:rPr>
              <a:t>Listen</a:t>
            </a:r>
          </a:p>
          <a:p>
            <a:pPr marL="571500" indent="-571500">
              <a:lnSpc>
                <a:spcPct val="107000"/>
              </a:lnSpc>
              <a:spcAft>
                <a:spcPts val="800"/>
              </a:spcAft>
              <a:buFont typeface="Wingdings" panose="05000000000000000000" pitchFamily="2" charset="2"/>
              <a:buChar char="ü"/>
            </a:pPr>
            <a:r>
              <a:rPr lang="en-US" sz="3600" b="1" dirty="0">
                <a:solidFill>
                  <a:schemeClr val="bg1"/>
                </a:solidFill>
              </a:rPr>
              <a:t>Confide </a:t>
            </a:r>
          </a:p>
          <a:p>
            <a:pPr marL="571500" indent="-571500">
              <a:lnSpc>
                <a:spcPct val="107000"/>
              </a:lnSpc>
              <a:spcAft>
                <a:spcPts val="800"/>
              </a:spcAft>
              <a:buFont typeface="Wingdings" panose="05000000000000000000" pitchFamily="2" charset="2"/>
              <a:buChar char="ü"/>
            </a:pPr>
            <a:r>
              <a:rPr lang="en-US" sz="3600" b="1" dirty="0">
                <a:solidFill>
                  <a:schemeClr val="bg1"/>
                </a:solidFill>
              </a:rPr>
              <a:t>Offer Insight </a:t>
            </a:r>
          </a:p>
          <a:p>
            <a:pPr marL="571500" indent="-571500">
              <a:lnSpc>
                <a:spcPct val="107000"/>
              </a:lnSpc>
              <a:spcAft>
                <a:spcPts val="800"/>
              </a:spcAft>
              <a:buFont typeface="Wingdings" panose="05000000000000000000" pitchFamily="2" charset="2"/>
              <a:buChar char="ü"/>
            </a:pPr>
            <a:r>
              <a:rPr lang="en-US" sz="3600" b="1" dirty="0">
                <a:solidFill>
                  <a:schemeClr val="bg1"/>
                </a:solidFill>
              </a:rPr>
              <a:t>Be a role model </a:t>
            </a:r>
          </a:p>
          <a:p>
            <a:pPr marL="571500" indent="-571500">
              <a:lnSpc>
                <a:spcPct val="107000"/>
              </a:lnSpc>
              <a:spcAft>
                <a:spcPts val="800"/>
              </a:spcAft>
              <a:buFont typeface="Wingdings" panose="05000000000000000000" pitchFamily="2" charset="2"/>
              <a:buChar char="ü"/>
            </a:pPr>
            <a:r>
              <a:rPr lang="en-US" sz="3600" b="1" dirty="0">
                <a:solidFill>
                  <a:schemeClr val="bg1"/>
                </a:solidFill>
              </a:rPr>
              <a:t>Respect and Validate their experiences </a:t>
            </a:r>
          </a:p>
          <a:p>
            <a:pPr marL="571500" indent="-571500">
              <a:lnSpc>
                <a:spcPct val="107000"/>
              </a:lnSpc>
              <a:spcAft>
                <a:spcPts val="800"/>
              </a:spcAft>
              <a:buFont typeface="Wingdings" panose="05000000000000000000" pitchFamily="2" charset="2"/>
              <a:buChar char="ü"/>
            </a:pPr>
            <a:r>
              <a:rPr lang="en-US" sz="3600" b="1" dirty="0">
                <a:solidFill>
                  <a:schemeClr val="bg1"/>
                </a:solidFill>
              </a:rPr>
              <a:t>Slow down </a:t>
            </a:r>
          </a:p>
          <a:p>
            <a:pPr>
              <a:lnSpc>
                <a:spcPct val="107000"/>
              </a:lnSpc>
              <a:spcAft>
                <a:spcPts val="800"/>
              </a:spcAft>
            </a:pP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70957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212</TotalTime>
  <Words>1393</Words>
  <Application>Microsoft Office PowerPoint</Application>
  <PresentationFormat>Widescreen</PresentationFormat>
  <Paragraphs>86</Paragraphs>
  <Slides>16</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Arial</vt:lpstr>
      <vt:lpstr>Calibri</vt:lpstr>
      <vt:lpstr>Google Sans</vt:lpstr>
      <vt:lpstr>Symbol</vt:lpstr>
      <vt:lpstr>Times New Roman</vt:lpstr>
      <vt:lpstr>Trebuchet MS</vt:lpstr>
      <vt:lpstr>Tw Cen MT</vt:lpstr>
      <vt:lpstr>Wingdings</vt:lpstr>
      <vt:lpstr>Circuit</vt:lpstr>
      <vt:lpstr>ACSI (Zimbabwe) Christian Educators Conference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ACSI (Zimbabwe) Christian Educators Conference 2022</dc:title>
  <dc:creator>BSF</dc:creator>
  <cp:lastModifiedBy>BSF</cp:lastModifiedBy>
  <cp:revision>20</cp:revision>
  <dcterms:created xsi:type="dcterms:W3CDTF">2022-06-14T09:37:29Z</dcterms:created>
  <dcterms:modified xsi:type="dcterms:W3CDTF">2022-09-09T07:13:07Z</dcterms:modified>
</cp:coreProperties>
</file>