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 r:id="rId2"/>
    <p:sldId id="310" r:id="rId3"/>
    <p:sldId id="308" r:id="rId4"/>
    <p:sldId id="311" r:id="rId5"/>
    <p:sldId id="309" r:id="rId6"/>
    <p:sldId id="312" r:id="rId7"/>
    <p:sldId id="315" r:id="rId8"/>
    <p:sldId id="316" r:id="rId9"/>
    <p:sldId id="330" r:id="rId10"/>
    <p:sldId id="317" r:id="rId11"/>
    <p:sldId id="318" r:id="rId12"/>
    <p:sldId id="329" r:id="rId13"/>
    <p:sldId id="320" r:id="rId14"/>
    <p:sldId id="321" r:id="rId15"/>
    <p:sldId id="322" r:id="rId16"/>
    <p:sldId id="323" r:id="rId17"/>
    <p:sldId id="324" r:id="rId18"/>
    <p:sldId id="325" r:id="rId19"/>
    <p:sldId id="326" r:id="rId20"/>
    <p:sldId id="313" r:id="rId21"/>
    <p:sldId id="327" r:id="rId22"/>
    <p:sldId id="314" r:id="rId23"/>
    <p:sldId id="33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2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B8C0C-9DAF-9C63-8D0A-17C1D6960B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W"/>
          </a:p>
        </p:txBody>
      </p:sp>
      <p:sp>
        <p:nvSpPr>
          <p:cNvPr id="3" name="Subtitle 2">
            <a:extLst>
              <a:ext uri="{FF2B5EF4-FFF2-40B4-BE49-F238E27FC236}">
                <a16:creationId xmlns:a16="http://schemas.microsoft.com/office/drawing/2014/main" id="{008D79B0-4BF6-5053-65F9-7F28316469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W"/>
          </a:p>
        </p:txBody>
      </p:sp>
      <p:sp>
        <p:nvSpPr>
          <p:cNvPr id="4" name="Date Placeholder 3">
            <a:extLst>
              <a:ext uri="{FF2B5EF4-FFF2-40B4-BE49-F238E27FC236}">
                <a16:creationId xmlns:a16="http://schemas.microsoft.com/office/drawing/2014/main" id="{27E46CC4-7AA9-81D6-BAFE-0196CDC8293C}"/>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5" name="Footer Placeholder 4">
            <a:extLst>
              <a:ext uri="{FF2B5EF4-FFF2-40B4-BE49-F238E27FC236}">
                <a16:creationId xmlns:a16="http://schemas.microsoft.com/office/drawing/2014/main" id="{D7CFF826-FB92-C0CE-BCF8-A485706ABB74}"/>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114C081F-B01C-F458-764D-87EF9AEB3369}"/>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20934189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854B2-9ED0-9352-ED9E-26A0E101B49A}"/>
              </a:ext>
            </a:extLst>
          </p:cNvPr>
          <p:cNvSpPr>
            <a:spLocks noGrp="1"/>
          </p:cNvSpPr>
          <p:nvPr>
            <p:ph type="title"/>
          </p:nvPr>
        </p:nvSpPr>
        <p:spPr/>
        <p:txBody>
          <a:bodyPr/>
          <a:lstStyle/>
          <a:p>
            <a:r>
              <a:rPr lang="en-US"/>
              <a:t>Click to edit Master title style</a:t>
            </a:r>
            <a:endParaRPr lang="en-ZW"/>
          </a:p>
        </p:txBody>
      </p:sp>
      <p:sp>
        <p:nvSpPr>
          <p:cNvPr id="3" name="Vertical Text Placeholder 2">
            <a:extLst>
              <a:ext uri="{FF2B5EF4-FFF2-40B4-BE49-F238E27FC236}">
                <a16:creationId xmlns:a16="http://schemas.microsoft.com/office/drawing/2014/main" id="{5B58A3D5-06BF-A60C-347E-28469866AD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68A26E5B-CE38-B530-C11F-A14A9A956122}"/>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5" name="Footer Placeholder 4">
            <a:extLst>
              <a:ext uri="{FF2B5EF4-FFF2-40B4-BE49-F238E27FC236}">
                <a16:creationId xmlns:a16="http://schemas.microsoft.com/office/drawing/2014/main" id="{C4CDEC9B-5DE7-148B-2D5B-43DB9E6E6491}"/>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7AA7B89C-C3F9-3B34-9AC4-D6CBCDDFACFC}"/>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40494917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46D294-4A42-9DEF-0909-E14C1AACBA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W"/>
          </a:p>
        </p:txBody>
      </p:sp>
      <p:sp>
        <p:nvSpPr>
          <p:cNvPr id="3" name="Vertical Text Placeholder 2">
            <a:extLst>
              <a:ext uri="{FF2B5EF4-FFF2-40B4-BE49-F238E27FC236}">
                <a16:creationId xmlns:a16="http://schemas.microsoft.com/office/drawing/2014/main" id="{986255C9-F209-AC65-4741-0DB4C8758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DB5D7DD1-DD33-AF25-35AF-47005E4F62AE}"/>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5" name="Footer Placeholder 4">
            <a:extLst>
              <a:ext uri="{FF2B5EF4-FFF2-40B4-BE49-F238E27FC236}">
                <a16:creationId xmlns:a16="http://schemas.microsoft.com/office/drawing/2014/main" id="{CF6B2B7F-3FC7-B32B-E9B9-BABE64DA0E21}"/>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A1217522-71BD-A6E5-DDAB-FBB4877BD771}"/>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22128917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5C5BA-2B20-E0C3-84BA-DF9DDEEF31C6}"/>
              </a:ext>
            </a:extLst>
          </p:cNvPr>
          <p:cNvSpPr>
            <a:spLocks noGrp="1"/>
          </p:cNvSpPr>
          <p:nvPr>
            <p:ph type="title"/>
          </p:nvPr>
        </p:nvSpPr>
        <p:spPr/>
        <p:txBody>
          <a:bodyPr/>
          <a:lstStyle/>
          <a:p>
            <a:r>
              <a:rPr lang="en-US"/>
              <a:t>Click to edit Master title style</a:t>
            </a:r>
            <a:endParaRPr lang="en-ZW"/>
          </a:p>
        </p:txBody>
      </p:sp>
      <p:sp>
        <p:nvSpPr>
          <p:cNvPr id="3" name="Content Placeholder 2">
            <a:extLst>
              <a:ext uri="{FF2B5EF4-FFF2-40B4-BE49-F238E27FC236}">
                <a16:creationId xmlns:a16="http://schemas.microsoft.com/office/drawing/2014/main" id="{B2376647-7988-F2D8-18C2-D1FDCFE6D3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D0AC1BA8-30F1-7124-1D51-AAB8898054B9}"/>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5" name="Footer Placeholder 4">
            <a:extLst>
              <a:ext uri="{FF2B5EF4-FFF2-40B4-BE49-F238E27FC236}">
                <a16:creationId xmlns:a16="http://schemas.microsoft.com/office/drawing/2014/main" id="{1F06809F-41B0-A19D-A5B6-D9B8D0C811E7}"/>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5C4FA554-F70E-E8FC-7753-1E84207E108E}"/>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19769176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7D3D9-EDD5-A685-9BC8-CFB0894B88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W"/>
          </a:p>
        </p:txBody>
      </p:sp>
      <p:sp>
        <p:nvSpPr>
          <p:cNvPr id="3" name="Text Placeholder 2">
            <a:extLst>
              <a:ext uri="{FF2B5EF4-FFF2-40B4-BE49-F238E27FC236}">
                <a16:creationId xmlns:a16="http://schemas.microsoft.com/office/drawing/2014/main" id="{0DC80A20-C5BE-CC18-A981-C6B3C7AC07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D36C6D-8BEE-71B3-2ED5-D8B251B40235}"/>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5" name="Footer Placeholder 4">
            <a:extLst>
              <a:ext uri="{FF2B5EF4-FFF2-40B4-BE49-F238E27FC236}">
                <a16:creationId xmlns:a16="http://schemas.microsoft.com/office/drawing/2014/main" id="{6ED7D818-CA0D-813F-DCE8-8CB7CDBDD7B5}"/>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3035A296-0D5C-8ACD-B872-493BBA256AC5}"/>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33815487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C538B-2CE1-1B33-83F6-56F54581EDB3}"/>
              </a:ext>
            </a:extLst>
          </p:cNvPr>
          <p:cNvSpPr>
            <a:spLocks noGrp="1"/>
          </p:cNvSpPr>
          <p:nvPr>
            <p:ph type="title"/>
          </p:nvPr>
        </p:nvSpPr>
        <p:spPr/>
        <p:txBody>
          <a:bodyPr/>
          <a:lstStyle/>
          <a:p>
            <a:r>
              <a:rPr lang="en-US"/>
              <a:t>Click to edit Master title style</a:t>
            </a:r>
            <a:endParaRPr lang="en-ZW"/>
          </a:p>
        </p:txBody>
      </p:sp>
      <p:sp>
        <p:nvSpPr>
          <p:cNvPr id="3" name="Content Placeholder 2">
            <a:extLst>
              <a:ext uri="{FF2B5EF4-FFF2-40B4-BE49-F238E27FC236}">
                <a16:creationId xmlns:a16="http://schemas.microsoft.com/office/drawing/2014/main" id="{ED8CFBBA-63D0-FF6A-46AA-4E5FB78029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Content Placeholder 3">
            <a:extLst>
              <a:ext uri="{FF2B5EF4-FFF2-40B4-BE49-F238E27FC236}">
                <a16:creationId xmlns:a16="http://schemas.microsoft.com/office/drawing/2014/main" id="{3423BA9E-5F90-F838-15D7-C3DF18B982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Date Placeholder 4">
            <a:extLst>
              <a:ext uri="{FF2B5EF4-FFF2-40B4-BE49-F238E27FC236}">
                <a16:creationId xmlns:a16="http://schemas.microsoft.com/office/drawing/2014/main" id="{BF95D8D8-EE2E-3DF4-9DCD-7EF2C5DB85BA}"/>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6" name="Footer Placeholder 5">
            <a:extLst>
              <a:ext uri="{FF2B5EF4-FFF2-40B4-BE49-F238E27FC236}">
                <a16:creationId xmlns:a16="http://schemas.microsoft.com/office/drawing/2014/main" id="{A726AA0B-48E9-019F-5E3D-647E7E2CFB7F}"/>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E4FF1B04-AB30-BF2A-3EAC-5D55A4A5C520}"/>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10191710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6CF7A-DE93-A81B-64F1-850AD7C4D50B}"/>
              </a:ext>
            </a:extLst>
          </p:cNvPr>
          <p:cNvSpPr>
            <a:spLocks noGrp="1"/>
          </p:cNvSpPr>
          <p:nvPr>
            <p:ph type="title"/>
          </p:nvPr>
        </p:nvSpPr>
        <p:spPr>
          <a:xfrm>
            <a:off x="839788" y="365125"/>
            <a:ext cx="10515600" cy="1325563"/>
          </a:xfrm>
        </p:spPr>
        <p:txBody>
          <a:bodyPr/>
          <a:lstStyle/>
          <a:p>
            <a:r>
              <a:rPr lang="en-US"/>
              <a:t>Click to edit Master title style</a:t>
            </a:r>
            <a:endParaRPr lang="en-ZW"/>
          </a:p>
        </p:txBody>
      </p:sp>
      <p:sp>
        <p:nvSpPr>
          <p:cNvPr id="3" name="Text Placeholder 2">
            <a:extLst>
              <a:ext uri="{FF2B5EF4-FFF2-40B4-BE49-F238E27FC236}">
                <a16:creationId xmlns:a16="http://schemas.microsoft.com/office/drawing/2014/main" id="{F119113F-71BC-4BEE-D8BE-C4FCC38A96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7BD31D-E9DC-2E69-E27C-218D133A89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Text Placeholder 4">
            <a:extLst>
              <a:ext uri="{FF2B5EF4-FFF2-40B4-BE49-F238E27FC236}">
                <a16:creationId xmlns:a16="http://schemas.microsoft.com/office/drawing/2014/main" id="{C234A5A1-A976-72D0-3C9B-D529C52C2B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B12D98-3D23-399A-032C-3F36D83964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7" name="Date Placeholder 6">
            <a:extLst>
              <a:ext uri="{FF2B5EF4-FFF2-40B4-BE49-F238E27FC236}">
                <a16:creationId xmlns:a16="http://schemas.microsoft.com/office/drawing/2014/main" id="{DE52C518-E96F-C0DC-A5FB-B22BBB01DA5B}"/>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8" name="Footer Placeholder 7">
            <a:extLst>
              <a:ext uri="{FF2B5EF4-FFF2-40B4-BE49-F238E27FC236}">
                <a16:creationId xmlns:a16="http://schemas.microsoft.com/office/drawing/2014/main" id="{FA6F1243-99DA-227D-574A-204156599C94}"/>
              </a:ext>
            </a:extLst>
          </p:cNvPr>
          <p:cNvSpPr>
            <a:spLocks noGrp="1"/>
          </p:cNvSpPr>
          <p:nvPr>
            <p:ph type="ftr" sz="quarter" idx="11"/>
          </p:nvPr>
        </p:nvSpPr>
        <p:spPr/>
        <p:txBody>
          <a:bodyPr/>
          <a:lstStyle/>
          <a:p>
            <a:endParaRPr lang="en-ZW"/>
          </a:p>
        </p:txBody>
      </p:sp>
      <p:sp>
        <p:nvSpPr>
          <p:cNvPr id="9" name="Slide Number Placeholder 8">
            <a:extLst>
              <a:ext uri="{FF2B5EF4-FFF2-40B4-BE49-F238E27FC236}">
                <a16:creationId xmlns:a16="http://schemas.microsoft.com/office/drawing/2014/main" id="{94C483AD-A538-BD9C-720F-AF2F1F5CBD1A}"/>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26488904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DE4E4-F3DC-4EF2-52FD-B71C8FB2AE4C}"/>
              </a:ext>
            </a:extLst>
          </p:cNvPr>
          <p:cNvSpPr>
            <a:spLocks noGrp="1"/>
          </p:cNvSpPr>
          <p:nvPr>
            <p:ph type="title"/>
          </p:nvPr>
        </p:nvSpPr>
        <p:spPr/>
        <p:txBody>
          <a:bodyPr/>
          <a:lstStyle/>
          <a:p>
            <a:r>
              <a:rPr lang="en-US"/>
              <a:t>Click to edit Master title style</a:t>
            </a:r>
            <a:endParaRPr lang="en-ZW"/>
          </a:p>
        </p:txBody>
      </p:sp>
      <p:sp>
        <p:nvSpPr>
          <p:cNvPr id="3" name="Date Placeholder 2">
            <a:extLst>
              <a:ext uri="{FF2B5EF4-FFF2-40B4-BE49-F238E27FC236}">
                <a16:creationId xmlns:a16="http://schemas.microsoft.com/office/drawing/2014/main" id="{9E03E065-FA2E-6A2C-4A0E-23F83418B754}"/>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4" name="Footer Placeholder 3">
            <a:extLst>
              <a:ext uri="{FF2B5EF4-FFF2-40B4-BE49-F238E27FC236}">
                <a16:creationId xmlns:a16="http://schemas.microsoft.com/office/drawing/2014/main" id="{B2019EEF-2739-D98E-E4B0-91BA64891613}"/>
              </a:ext>
            </a:extLst>
          </p:cNvPr>
          <p:cNvSpPr>
            <a:spLocks noGrp="1"/>
          </p:cNvSpPr>
          <p:nvPr>
            <p:ph type="ftr" sz="quarter" idx="11"/>
          </p:nvPr>
        </p:nvSpPr>
        <p:spPr/>
        <p:txBody>
          <a:bodyPr/>
          <a:lstStyle/>
          <a:p>
            <a:endParaRPr lang="en-ZW"/>
          </a:p>
        </p:txBody>
      </p:sp>
      <p:sp>
        <p:nvSpPr>
          <p:cNvPr id="5" name="Slide Number Placeholder 4">
            <a:extLst>
              <a:ext uri="{FF2B5EF4-FFF2-40B4-BE49-F238E27FC236}">
                <a16:creationId xmlns:a16="http://schemas.microsoft.com/office/drawing/2014/main" id="{563D4E16-4ED8-5E6F-A948-814F8484DB0F}"/>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11097284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1EC319-E0BA-75D3-BBBE-2C79ECDEDB9F}"/>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3" name="Footer Placeholder 2">
            <a:extLst>
              <a:ext uri="{FF2B5EF4-FFF2-40B4-BE49-F238E27FC236}">
                <a16:creationId xmlns:a16="http://schemas.microsoft.com/office/drawing/2014/main" id="{2A839CB7-9FE6-EE3A-C930-C44050688A9E}"/>
              </a:ext>
            </a:extLst>
          </p:cNvPr>
          <p:cNvSpPr>
            <a:spLocks noGrp="1"/>
          </p:cNvSpPr>
          <p:nvPr>
            <p:ph type="ftr" sz="quarter" idx="11"/>
          </p:nvPr>
        </p:nvSpPr>
        <p:spPr/>
        <p:txBody>
          <a:bodyPr/>
          <a:lstStyle/>
          <a:p>
            <a:endParaRPr lang="en-ZW"/>
          </a:p>
        </p:txBody>
      </p:sp>
      <p:sp>
        <p:nvSpPr>
          <p:cNvPr id="4" name="Slide Number Placeholder 3">
            <a:extLst>
              <a:ext uri="{FF2B5EF4-FFF2-40B4-BE49-F238E27FC236}">
                <a16:creationId xmlns:a16="http://schemas.microsoft.com/office/drawing/2014/main" id="{EABD82FF-CCA0-77F8-FAA8-3123D60DCE7E}"/>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16959673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815AD-4F50-E8AC-9406-96628AD0F9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Content Placeholder 2">
            <a:extLst>
              <a:ext uri="{FF2B5EF4-FFF2-40B4-BE49-F238E27FC236}">
                <a16:creationId xmlns:a16="http://schemas.microsoft.com/office/drawing/2014/main" id="{8DD08788-4200-E932-3FAD-EC4A38025C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Text Placeholder 3">
            <a:extLst>
              <a:ext uri="{FF2B5EF4-FFF2-40B4-BE49-F238E27FC236}">
                <a16:creationId xmlns:a16="http://schemas.microsoft.com/office/drawing/2014/main" id="{82676DA5-B947-3672-4982-8BEFA7AD6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D6625C-3354-1448-8619-5CB53DB340C8}"/>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6" name="Footer Placeholder 5">
            <a:extLst>
              <a:ext uri="{FF2B5EF4-FFF2-40B4-BE49-F238E27FC236}">
                <a16:creationId xmlns:a16="http://schemas.microsoft.com/office/drawing/2014/main" id="{4A86C097-5AE1-879C-78FE-FF8C7F95BEFE}"/>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79E7F6EB-5EF5-A9E9-7437-B60025BB767D}"/>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828884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88A4-5D34-C281-54DA-D991ECE75B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Picture Placeholder 2">
            <a:extLst>
              <a:ext uri="{FF2B5EF4-FFF2-40B4-BE49-F238E27FC236}">
                <a16:creationId xmlns:a16="http://schemas.microsoft.com/office/drawing/2014/main" id="{63A96EB3-2412-36E2-C53A-C9219EE604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a:extLst>
              <a:ext uri="{FF2B5EF4-FFF2-40B4-BE49-F238E27FC236}">
                <a16:creationId xmlns:a16="http://schemas.microsoft.com/office/drawing/2014/main" id="{9B592384-0E18-9555-EE2E-A272776813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C2174-116E-6CBE-687F-F6FE76EA0124}"/>
              </a:ext>
            </a:extLst>
          </p:cNvPr>
          <p:cNvSpPr>
            <a:spLocks noGrp="1"/>
          </p:cNvSpPr>
          <p:nvPr>
            <p:ph type="dt" sz="half" idx="10"/>
          </p:nvPr>
        </p:nvSpPr>
        <p:spPr/>
        <p:txBody>
          <a:bodyPr/>
          <a:lstStyle/>
          <a:p>
            <a:fld id="{E4424E64-1D2D-44A7-83E1-9C9C9187AF59}" type="datetimeFigureOut">
              <a:rPr lang="en-ZW" smtClean="0"/>
              <a:t>19/8/2022</a:t>
            </a:fld>
            <a:endParaRPr lang="en-ZW"/>
          </a:p>
        </p:txBody>
      </p:sp>
      <p:sp>
        <p:nvSpPr>
          <p:cNvPr id="6" name="Footer Placeholder 5">
            <a:extLst>
              <a:ext uri="{FF2B5EF4-FFF2-40B4-BE49-F238E27FC236}">
                <a16:creationId xmlns:a16="http://schemas.microsoft.com/office/drawing/2014/main" id="{94F9088B-FC34-9947-E373-D6B25DFBF23D}"/>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FB2DD190-AFEB-2AEA-3703-C01CEFE64853}"/>
              </a:ext>
            </a:extLst>
          </p:cNvPr>
          <p:cNvSpPr>
            <a:spLocks noGrp="1"/>
          </p:cNvSpPr>
          <p:nvPr>
            <p:ph type="sldNum" sz="quarter" idx="12"/>
          </p:nvPr>
        </p:nvSpPr>
        <p:spPr/>
        <p:txBody>
          <a:bodyPr/>
          <a:lstStyle/>
          <a:p>
            <a:fld id="{63936F3F-629E-44FA-8141-F0117347A4EB}" type="slidenum">
              <a:rPr lang="en-ZW" smtClean="0"/>
              <a:t>‹#›</a:t>
            </a:fld>
            <a:endParaRPr lang="en-ZW"/>
          </a:p>
        </p:txBody>
      </p:sp>
    </p:spTree>
    <p:extLst>
      <p:ext uri="{BB962C8B-B14F-4D97-AF65-F5344CB8AC3E}">
        <p14:creationId xmlns:p14="http://schemas.microsoft.com/office/powerpoint/2010/main" val="17248627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AC77B4-E29A-14C8-3D51-5B468038D8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W"/>
          </a:p>
        </p:txBody>
      </p:sp>
      <p:sp>
        <p:nvSpPr>
          <p:cNvPr id="3" name="Text Placeholder 2">
            <a:extLst>
              <a:ext uri="{FF2B5EF4-FFF2-40B4-BE49-F238E27FC236}">
                <a16:creationId xmlns:a16="http://schemas.microsoft.com/office/drawing/2014/main" id="{3AFF83CA-1AAF-3144-2E92-397D6CD77E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4887F364-8D87-A0A3-5519-4462DDE0E2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24E64-1D2D-44A7-83E1-9C9C9187AF59}" type="datetimeFigureOut">
              <a:rPr lang="en-ZW" smtClean="0"/>
              <a:t>19/8/2022</a:t>
            </a:fld>
            <a:endParaRPr lang="en-ZW"/>
          </a:p>
        </p:txBody>
      </p:sp>
      <p:sp>
        <p:nvSpPr>
          <p:cNvPr id="5" name="Footer Placeholder 4">
            <a:extLst>
              <a:ext uri="{FF2B5EF4-FFF2-40B4-BE49-F238E27FC236}">
                <a16:creationId xmlns:a16="http://schemas.microsoft.com/office/drawing/2014/main" id="{4C523B88-9ED2-82F1-3459-78669F8030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W"/>
          </a:p>
        </p:txBody>
      </p:sp>
      <p:sp>
        <p:nvSpPr>
          <p:cNvPr id="6" name="Slide Number Placeholder 5">
            <a:extLst>
              <a:ext uri="{FF2B5EF4-FFF2-40B4-BE49-F238E27FC236}">
                <a16:creationId xmlns:a16="http://schemas.microsoft.com/office/drawing/2014/main" id="{1BB137A0-A5AE-E45A-19AB-2BB863C213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36F3F-629E-44FA-8141-F0117347A4EB}" type="slidenum">
              <a:rPr lang="en-ZW" smtClean="0"/>
              <a:t>‹#›</a:t>
            </a:fld>
            <a:endParaRPr lang="en-ZW"/>
          </a:p>
        </p:txBody>
      </p:sp>
    </p:spTree>
    <p:extLst>
      <p:ext uri="{BB962C8B-B14F-4D97-AF65-F5344CB8AC3E}">
        <p14:creationId xmlns:p14="http://schemas.microsoft.com/office/powerpoint/2010/main" val="48943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pic>
        <p:nvPicPr>
          <p:cNvPr id="2" name="Picture 2" descr="Children in Zimbabwe – Kurera Children's Trust">
            <a:extLst>
              <a:ext uri="{FF2B5EF4-FFF2-40B4-BE49-F238E27FC236}">
                <a16:creationId xmlns:a16="http://schemas.microsoft.com/office/drawing/2014/main" id="{BDC8267C-116E-B6FD-FE14-329E608707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8005" y="1655363"/>
            <a:ext cx="5835982" cy="437698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E4706A6-3173-440C-A3BF-47F8A13D9B0D}"/>
              </a:ext>
            </a:extLst>
          </p:cNvPr>
          <p:cNvSpPr txBox="1"/>
          <p:nvPr/>
        </p:nvSpPr>
        <p:spPr>
          <a:xfrm>
            <a:off x="4241040" y="689182"/>
            <a:ext cx="3709920" cy="1107996"/>
          </a:xfrm>
          <a:prstGeom prst="rect">
            <a:avLst/>
          </a:prstGeom>
          <a:noFill/>
        </p:spPr>
        <p:txBody>
          <a:bodyPr wrap="square" rtlCol="0">
            <a:spAutoFit/>
          </a:bodyPr>
          <a:lstStyle/>
          <a:p>
            <a:pPr algn="ctr"/>
            <a:r>
              <a:rPr lang="en-GB" sz="6600" b="1" dirty="0">
                <a:ln>
                  <a:solidFill>
                    <a:srgbClr val="FFC000"/>
                  </a:solidFill>
                </a:ln>
                <a:solidFill>
                  <a:schemeClr val="accent4"/>
                </a:solidFill>
                <a:effectLst>
                  <a:glow rad="101600">
                    <a:schemeClr val="tx1">
                      <a:alpha val="60000"/>
                    </a:schemeClr>
                  </a:glow>
                </a:effectLst>
              </a:rPr>
              <a:t>SCHOOLS</a:t>
            </a:r>
            <a:endParaRPr lang="en-ZW" sz="6600" b="1" dirty="0">
              <a:ln>
                <a:solidFill>
                  <a:srgbClr val="FFC000"/>
                </a:solidFill>
              </a:ln>
              <a:solidFill>
                <a:schemeClr val="accent4"/>
              </a:solidFill>
              <a:effectLst>
                <a:glow rad="101600">
                  <a:schemeClr val="tx1">
                    <a:alpha val="60000"/>
                  </a:schemeClr>
                </a:glow>
              </a:effectLst>
            </a:endParaRPr>
          </a:p>
        </p:txBody>
      </p:sp>
      <p:sp>
        <p:nvSpPr>
          <p:cNvPr id="4" name="TextBox 3">
            <a:extLst>
              <a:ext uri="{FF2B5EF4-FFF2-40B4-BE49-F238E27FC236}">
                <a16:creationId xmlns:a16="http://schemas.microsoft.com/office/drawing/2014/main" id="{05BEDDE6-AD5A-97E7-ED1B-E3D1ADF663DD}"/>
              </a:ext>
            </a:extLst>
          </p:cNvPr>
          <p:cNvSpPr txBox="1"/>
          <p:nvPr/>
        </p:nvSpPr>
        <p:spPr>
          <a:xfrm>
            <a:off x="1" y="6087277"/>
            <a:ext cx="5145205" cy="769441"/>
          </a:xfrm>
          <a:prstGeom prst="rect">
            <a:avLst/>
          </a:prstGeom>
          <a:noFill/>
        </p:spPr>
        <p:txBody>
          <a:bodyPr wrap="square" rtlCol="0">
            <a:spAutoFit/>
          </a:bodyPr>
          <a:lstStyle/>
          <a:p>
            <a:pPr lvl="1"/>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a:t>
            </a:r>
            <a:endPar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endParaRPr>
          </a:p>
        </p:txBody>
      </p:sp>
      <p:sp>
        <p:nvSpPr>
          <p:cNvPr id="8" name="TextBox 7">
            <a:extLst>
              <a:ext uri="{FF2B5EF4-FFF2-40B4-BE49-F238E27FC236}">
                <a16:creationId xmlns:a16="http://schemas.microsoft.com/office/drawing/2014/main" id="{2F528B29-2B8C-4347-566E-34AE47A5A4B1}"/>
              </a:ext>
            </a:extLst>
          </p:cNvPr>
          <p:cNvSpPr txBox="1"/>
          <p:nvPr/>
        </p:nvSpPr>
        <p:spPr>
          <a:xfrm>
            <a:off x="4749420" y="6088559"/>
            <a:ext cx="7442571"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spTree>
    <p:extLst>
      <p:ext uri="{BB962C8B-B14F-4D97-AF65-F5344CB8AC3E}">
        <p14:creationId xmlns:p14="http://schemas.microsoft.com/office/powerpoint/2010/main" val="30534276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43029" y="3193770"/>
            <a:ext cx="4410593"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HE GAVE</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88164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BEST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GRACE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428697" y="4328606"/>
            <a:ext cx="6110878"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FORGIVEN NOT DESERVED</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2119929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43029" y="3193770"/>
            <a:ext cx="4410593"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ONLY SON</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88164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GREATEST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SALVATION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428697" y="4328606"/>
            <a:ext cx="6110878"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SERVANT NOT MASTER</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37111035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403505" y="3193770"/>
            <a:ext cx="4050117"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SO THAT</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30512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PLAN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PURPOSE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165885" y="4331581"/>
            <a:ext cx="6506663"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JOURNEY NOT DESTINATION</a:t>
            </a:r>
            <a:endParaRPr lang="en-ZW" sz="4000" b="1" dirty="0">
              <a:ln>
                <a:solidFill>
                  <a:schemeClr val="bg1"/>
                </a:solidFill>
              </a:ln>
              <a:solidFill>
                <a:schemeClr val="bg1"/>
              </a:solidFill>
              <a:effectLst>
                <a:glow rad="101600">
                  <a:schemeClr val="tx1">
                    <a:alpha val="60000"/>
                  </a:schemeClr>
                </a:glow>
              </a:effectLst>
            </a:endParaRPr>
          </a:p>
        </p:txBody>
      </p:sp>
      <p:sp>
        <p:nvSpPr>
          <p:cNvPr id="16" name="TextBox 15">
            <a:extLst>
              <a:ext uri="{FF2B5EF4-FFF2-40B4-BE49-F238E27FC236}">
                <a16:creationId xmlns:a16="http://schemas.microsoft.com/office/drawing/2014/main" id="{770A6504-EF35-D9C2-5782-F98D516B3090}"/>
              </a:ext>
            </a:extLst>
          </p:cNvPr>
          <p:cNvSpPr txBox="1"/>
          <p:nvPr/>
        </p:nvSpPr>
        <p:spPr>
          <a:xfrm>
            <a:off x="8758348" y="2692189"/>
            <a:ext cx="330512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JER. 29:11</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7913940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outVertical)">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43029" y="3193770"/>
            <a:ext cx="4410593"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WHOEVER</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88164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CHOICE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CHOSEN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428697" y="4328606"/>
            <a:ext cx="6110878"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WILLING NOT TALENTED</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9381945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43029" y="3193770"/>
            <a:ext cx="4410593"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BELIEVES</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88164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CAPABLE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SALVATION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428697" y="4328606"/>
            <a:ext cx="6110878"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FAITH NOT WORKS</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4803131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43029" y="3193770"/>
            <a:ext cx="4410593"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IN HIM</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88164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GREATEST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SON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428697" y="4328606"/>
            <a:ext cx="6110878"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SAVIOUR NOT CONQUEROR</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17996371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43029" y="3193770"/>
            <a:ext cx="4410593"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NOT PERISH</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88164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RELIEF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MERCY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428696" y="4328606"/>
            <a:ext cx="6407625"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FUTURE NOT PUNISHMENT</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30582538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900752" y="3193770"/>
            <a:ext cx="3552870"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HAVE</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88164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IN REACH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REWARD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428696" y="4328606"/>
            <a:ext cx="7362970"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AVAILABLE NOT UNOBTAINABLE</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7508676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70228" y="3288347"/>
            <a:ext cx="4924209" cy="1015663"/>
          </a:xfrm>
          <a:prstGeom prst="rect">
            <a:avLst/>
          </a:prstGeom>
          <a:noFill/>
        </p:spPr>
        <p:txBody>
          <a:bodyPr wrap="square" rtlCol="0">
            <a:spAutoFit/>
          </a:bodyPr>
          <a:lstStyle/>
          <a:p>
            <a:r>
              <a:rPr lang="en-GB" sz="6000" b="1" dirty="0">
                <a:ln>
                  <a:solidFill>
                    <a:schemeClr val="tx1"/>
                  </a:solidFill>
                </a:ln>
                <a:solidFill>
                  <a:srgbClr val="FFFF00"/>
                </a:solidFill>
                <a:effectLst>
                  <a:glow rad="101600">
                    <a:schemeClr val="tx1">
                      <a:alpha val="60000"/>
                    </a:schemeClr>
                  </a:glow>
                </a:effectLst>
              </a:rPr>
              <a:t>ETERNAL LIFE</a:t>
            </a:r>
            <a:endParaRPr lang="en-ZW" sz="60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88164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FULLNESS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EXTENT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428696" y="4328606"/>
            <a:ext cx="6407625"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NOW AND FUTURE</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5209103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9</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a:t>
            </a:r>
            <a:r>
              <a:rPr lang="en-GB" sz="2800" b="1" i="1" dirty="0">
                <a:solidFill>
                  <a:srgbClr val="FFFF00"/>
                </a:solidFill>
              </a:rPr>
              <a:t>T</a:t>
            </a:r>
            <a:r>
              <a:rPr lang="en-GB" sz="2800" b="1" i="1" dirty="0">
                <a:solidFill>
                  <a:srgbClr val="FFFF00"/>
                </a:solidFill>
                <a:effectLst/>
              </a:rPr>
              <a:t>he light has come into the world, and people loved the darkness rather than the light because their works were evil.”</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70228" y="3288347"/>
            <a:ext cx="4924209" cy="1015663"/>
          </a:xfrm>
          <a:prstGeom prst="rect">
            <a:avLst/>
          </a:prstGeom>
          <a:noFill/>
        </p:spPr>
        <p:txBody>
          <a:bodyPr wrap="square" rtlCol="0">
            <a:spAutoFit/>
          </a:bodyPr>
          <a:lstStyle/>
          <a:p>
            <a:r>
              <a:rPr lang="en-GB" sz="6000" b="1" dirty="0">
                <a:ln>
                  <a:solidFill>
                    <a:schemeClr val="tx1"/>
                  </a:solidFill>
                </a:ln>
                <a:solidFill>
                  <a:srgbClr val="FFFF00"/>
                </a:solidFill>
                <a:effectLst>
                  <a:glow rad="101600">
                    <a:schemeClr val="tx1">
                      <a:alpha val="60000"/>
                    </a:schemeClr>
                  </a:glow>
                </a:effectLst>
              </a:rPr>
              <a:t>LIGHT</a:t>
            </a:r>
            <a:endParaRPr lang="en-ZW" sz="60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88164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GOOD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LIGHT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428696" y="4328606"/>
            <a:ext cx="6407625"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SHINE AND BLAZE</a:t>
            </a:r>
            <a:endParaRPr lang="en-ZW" sz="4000" b="1" dirty="0">
              <a:ln>
                <a:solidFill>
                  <a:schemeClr val="bg1"/>
                </a:solidFill>
              </a:ln>
              <a:solidFill>
                <a:schemeClr val="bg1"/>
              </a:solidFill>
              <a:effectLst>
                <a:glow rad="101600">
                  <a:schemeClr val="tx1">
                    <a:alpha val="60000"/>
                  </a:schemeClr>
                </a:glow>
              </a:effectLst>
            </a:endParaRPr>
          </a:p>
        </p:txBody>
      </p:sp>
      <p:sp>
        <p:nvSpPr>
          <p:cNvPr id="22" name="TextBox 21">
            <a:extLst>
              <a:ext uri="{FF2B5EF4-FFF2-40B4-BE49-F238E27FC236}">
                <a16:creationId xmlns:a16="http://schemas.microsoft.com/office/drawing/2014/main" id="{5BF052A9-75C8-B8A7-6697-B6FEA6347408}"/>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Tree>
    <p:extLst>
      <p:ext uri="{BB962C8B-B14F-4D97-AF65-F5344CB8AC3E}">
        <p14:creationId xmlns:p14="http://schemas.microsoft.com/office/powerpoint/2010/main" val="16156031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anim calcmode="lin" valueType="num">
                                      <p:cBhvr>
                                        <p:cTn id="20" dur="1000" fill="hold"/>
                                        <p:tgtEl>
                                          <p:spTgt spid="27"/>
                                        </p:tgtEl>
                                        <p:attrNameLst>
                                          <p:attrName>ppt_x</p:attrName>
                                        </p:attrNameLst>
                                      </p:cBhvr>
                                      <p:tavLst>
                                        <p:tav tm="0">
                                          <p:val>
                                            <p:strVal val="#ppt_x"/>
                                          </p:val>
                                        </p:tav>
                                        <p:tav tm="100000">
                                          <p:val>
                                            <p:strVal val="#ppt_x"/>
                                          </p:val>
                                        </p:tav>
                                      </p:tavLst>
                                    </p:anim>
                                    <p:anim calcmode="lin" valueType="num">
                                      <p:cBhvr>
                                        <p:cTn id="2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arn(outVertical)">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barn(outVertical)">
                                      <p:cBhvr>
                                        <p:cTn id="3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P spid="21"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8" name="TextBox 7">
            <a:extLst>
              <a:ext uri="{FF2B5EF4-FFF2-40B4-BE49-F238E27FC236}">
                <a16:creationId xmlns:a16="http://schemas.microsoft.com/office/drawing/2014/main" id="{8CE75E51-0137-B515-D4F8-EF0AE8528A49}"/>
              </a:ext>
            </a:extLst>
          </p:cNvPr>
          <p:cNvSpPr txBox="1"/>
          <p:nvPr/>
        </p:nvSpPr>
        <p:spPr>
          <a:xfrm>
            <a:off x="-127720" y="2035594"/>
            <a:ext cx="7697337" cy="707886"/>
          </a:xfrm>
          <a:prstGeom prst="rect">
            <a:avLst/>
          </a:prstGeom>
          <a:noFill/>
        </p:spPr>
        <p:txBody>
          <a:bodyPr wrap="square" rtlCol="0">
            <a:spAutoFit/>
          </a:bodyPr>
          <a:lstStyle/>
          <a:p>
            <a:r>
              <a:rPr lang="en-GB" sz="4000" b="1" i="1" dirty="0">
                <a:solidFill>
                  <a:schemeClr val="bg1"/>
                </a:solidFill>
                <a:effectLst>
                  <a:glow rad="101600">
                    <a:schemeClr val="tx1">
                      <a:alpha val="60000"/>
                    </a:schemeClr>
                  </a:glow>
                </a:effectLst>
              </a:rPr>
              <a:t>“Whom the gods wish to destroy</a:t>
            </a:r>
            <a:endParaRPr lang="en-ZW" sz="4000" b="1" i="1" dirty="0">
              <a:solidFill>
                <a:schemeClr val="bg1"/>
              </a:solidFill>
              <a:effectLst>
                <a:glow rad="101600">
                  <a:schemeClr val="tx1">
                    <a:alpha val="60000"/>
                  </a:schemeClr>
                </a:glow>
              </a:effectLst>
            </a:endParaRPr>
          </a:p>
        </p:txBody>
      </p:sp>
      <p:sp>
        <p:nvSpPr>
          <p:cNvPr id="9" name="TextBox 8">
            <a:extLst>
              <a:ext uri="{FF2B5EF4-FFF2-40B4-BE49-F238E27FC236}">
                <a16:creationId xmlns:a16="http://schemas.microsoft.com/office/drawing/2014/main" id="{FD4E4CDB-8272-3A5C-D21F-35F7FCE19BEA}"/>
              </a:ext>
            </a:extLst>
          </p:cNvPr>
          <p:cNvSpPr txBox="1"/>
          <p:nvPr/>
        </p:nvSpPr>
        <p:spPr>
          <a:xfrm>
            <a:off x="6728185" y="2063575"/>
            <a:ext cx="5477296" cy="707886"/>
          </a:xfrm>
          <a:prstGeom prst="rect">
            <a:avLst/>
          </a:prstGeom>
          <a:noFill/>
        </p:spPr>
        <p:txBody>
          <a:bodyPr wrap="square" rtlCol="0">
            <a:spAutoFit/>
          </a:bodyPr>
          <a:lstStyle/>
          <a:p>
            <a:pPr algn="r"/>
            <a:r>
              <a:rPr lang="en-GB" sz="4000" b="1" i="1" dirty="0">
                <a:solidFill>
                  <a:schemeClr val="bg1"/>
                </a:solidFill>
                <a:effectLst>
                  <a:glow rad="101600">
                    <a:schemeClr val="tx1">
                      <a:alpha val="60000"/>
                    </a:schemeClr>
                  </a:glow>
                </a:effectLst>
              </a:rPr>
              <a:t>they first call promising”</a:t>
            </a:r>
            <a:endParaRPr lang="en-ZW" sz="4000" b="1" i="1" dirty="0">
              <a:solidFill>
                <a:schemeClr val="bg1"/>
              </a:solidFill>
              <a:effectLst>
                <a:glow rad="101600">
                  <a:schemeClr val="tx1">
                    <a:alpha val="60000"/>
                  </a:schemeClr>
                </a:glow>
              </a:effectLst>
            </a:endParaRPr>
          </a:p>
        </p:txBody>
      </p:sp>
      <p:sp>
        <p:nvSpPr>
          <p:cNvPr id="10" name="TextBox 9">
            <a:extLst>
              <a:ext uri="{FF2B5EF4-FFF2-40B4-BE49-F238E27FC236}">
                <a16:creationId xmlns:a16="http://schemas.microsoft.com/office/drawing/2014/main" id="{D07F9948-753D-4021-6B09-24D9E85180FD}"/>
              </a:ext>
            </a:extLst>
          </p:cNvPr>
          <p:cNvSpPr txBox="1"/>
          <p:nvPr/>
        </p:nvSpPr>
        <p:spPr>
          <a:xfrm>
            <a:off x="-7" y="5410168"/>
            <a:ext cx="5964072" cy="707886"/>
          </a:xfrm>
          <a:prstGeom prst="rect">
            <a:avLst/>
          </a:prstGeom>
          <a:noFill/>
        </p:spPr>
        <p:txBody>
          <a:bodyPr wrap="square" rtlCol="0">
            <a:spAutoFit/>
          </a:bodyPr>
          <a:lstStyle/>
          <a:p>
            <a:r>
              <a:rPr lang="en-GB" sz="4000" b="1" i="1" dirty="0">
                <a:solidFill>
                  <a:schemeClr val="bg1"/>
                </a:solidFill>
                <a:effectLst>
                  <a:glow rad="101600">
                    <a:schemeClr val="tx1">
                      <a:alpha val="60000"/>
                    </a:schemeClr>
                  </a:glow>
                </a:effectLst>
              </a:rPr>
              <a:t>“Promises are like babies…</a:t>
            </a:r>
            <a:endParaRPr lang="en-ZW" sz="4000" b="1" i="1" dirty="0">
              <a:solidFill>
                <a:schemeClr val="bg1"/>
              </a:solidFill>
              <a:effectLst>
                <a:glow rad="101600">
                  <a:schemeClr val="tx1">
                    <a:alpha val="60000"/>
                  </a:schemeClr>
                </a:glow>
              </a:effectLst>
            </a:endParaRPr>
          </a:p>
        </p:txBody>
      </p:sp>
      <p:sp>
        <p:nvSpPr>
          <p:cNvPr id="11" name="TextBox 10">
            <a:extLst>
              <a:ext uri="{FF2B5EF4-FFF2-40B4-BE49-F238E27FC236}">
                <a16:creationId xmlns:a16="http://schemas.microsoft.com/office/drawing/2014/main" id="{D18ED6D0-0824-A2E3-4227-461185669187}"/>
              </a:ext>
            </a:extLst>
          </p:cNvPr>
          <p:cNvSpPr txBox="1"/>
          <p:nvPr/>
        </p:nvSpPr>
        <p:spPr>
          <a:xfrm>
            <a:off x="4913534" y="5379391"/>
            <a:ext cx="7278461" cy="707886"/>
          </a:xfrm>
          <a:prstGeom prst="rect">
            <a:avLst/>
          </a:prstGeom>
          <a:noFill/>
        </p:spPr>
        <p:txBody>
          <a:bodyPr wrap="square" rtlCol="0">
            <a:spAutoFit/>
          </a:bodyPr>
          <a:lstStyle/>
          <a:p>
            <a:pPr algn="r"/>
            <a:r>
              <a:rPr lang="en-GB" sz="4000" b="1" i="1" dirty="0">
                <a:solidFill>
                  <a:schemeClr val="bg1"/>
                </a:solidFill>
                <a:effectLst>
                  <a:glow rad="101600">
                    <a:schemeClr val="tx1">
                      <a:alpha val="60000"/>
                    </a:schemeClr>
                  </a:glow>
                </a:effectLst>
              </a:rPr>
              <a:t>easy to make, hard to deliver”</a:t>
            </a:r>
            <a:endParaRPr lang="en-ZW" sz="4000" b="1" i="1" dirty="0">
              <a:solidFill>
                <a:schemeClr val="bg1"/>
              </a:solidFill>
              <a:effectLst>
                <a:glow rad="101600">
                  <a:schemeClr val="tx1">
                    <a:alpha val="60000"/>
                  </a:schemeClr>
                </a:glow>
              </a:effectLst>
            </a:endParaRPr>
          </a:p>
        </p:txBody>
      </p:sp>
      <p:sp>
        <p:nvSpPr>
          <p:cNvPr id="12" name="TextBox 11">
            <a:extLst>
              <a:ext uri="{FF2B5EF4-FFF2-40B4-BE49-F238E27FC236}">
                <a16:creationId xmlns:a16="http://schemas.microsoft.com/office/drawing/2014/main" id="{FE077536-3702-79F8-DDA9-FE37C7B24A6F}"/>
              </a:ext>
            </a:extLst>
          </p:cNvPr>
          <p:cNvSpPr txBox="1"/>
          <p:nvPr/>
        </p:nvSpPr>
        <p:spPr>
          <a:xfrm>
            <a:off x="300077" y="2686746"/>
            <a:ext cx="6569469" cy="707886"/>
          </a:xfrm>
          <a:prstGeom prst="rect">
            <a:avLst/>
          </a:prstGeom>
          <a:noFill/>
        </p:spPr>
        <p:txBody>
          <a:bodyPr wrap="square" rtlCol="0">
            <a:spAutoFit/>
          </a:bodyPr>
          <a:lstStyle/>
          <a:p>
            <a:r>
              <a:rPr lang="en-GB" sz="4000" b="1" i="1" dirty="0">
                <a:solidFill>
                  <a:schemeClr val="bg1"/>
                </a:solidFill>
                <a:effectLst>
                  <a:glow rad="101600">
                    <a:schemeClr val="tx1">
                      <a:alpha val="60000"/>
                    </a:schemeClr>
                  </a:glow>
                </a:effectLst>
              </a:rPr>
              <a:t>“The promises of yesterday  …</a:t>
            </a:r>
            <a:endParaRPr lang="en-ZW" sz="4000" b="1" i="1" dirty="0">
              <a:solidFill>
                <a:schemeClr val="bg1"/>
              </a:solidFill>
              <a:effectLst>
                <a:glow rad="101600">
                  <a:schemeClr val="tx1">
                    <a:alpha val="60000"/>
                  </a:schemeClr>
                </a:glow>
              </a:effectLst>
            </a:endParaRPr>
          </a:p>
        </p:txBody>
      </p:sp>
      <p:sp>
        <p:nvSpPr>
          <p:cNvPr id="13" name="TextBox 12">
            <a:extLst>
              <a:ext uri="{FF2B5EF4-FFF2-40B4-BE49-F238E27FC236}">
                <a16:creationId xmlns:a16="http://schemas.microsoft.com/office/drawing/2014/main" id="{9AB781C1-C10B-1EAD-6421-BF118711553D}"/>
              </a:ext>
            </a:extLst>
          </p:cNvPr>
          <p:cNvSpPr txBox="1"/>
          <p:nvPr/>
        </p:nvSpPr>
        <p:spPr>
          <a:xfrm>
            <a:off x="6869546" y="2687403"/>
            <a:ext cx="5322454" cy="707886"/>
          </a:xfrm>
          <a:prstGeom prst="rect">
            <a:avLst/>
          </a:prstGeom>
          <a:noFill/>
        </p:spPr>
        <p:txBody>
          <a:bodyPr wrap="square" rtlCol="0">
            <a:spAutoFit/>
          </a:bodyPr>
          <a:lstStyle/>
          <a:p>
            <a:r>
              <a:rPr lang="en-GB" sz="4000" b="1" i="1" dirty="0">
                <a:solidFill>
                  <a:schemeClr val="bg1"/>
                </a:solidFill>
                <a:effectLst>
                  <a:glow rad="101600">
                    <a:schemeClr val="tx1">
                      <a:alpha val="60000"/>
                    </a:schemeClr>
                  </a:glow>
                </a:effectLst>
              </a:rPr>
              <a:t>are the taxes of today”</a:t>
            </a:r>
            <a:endParaRPr lang="en-ZW" sz="4000" b="1" i="1" dirty="0">
              <a:solidFill>
                <a:schemeClr val="bg1"/>
              </a:solidFill>
              <a:effectLst>
                <a:glow rad="101600">
                  <a:schemeClr val="tx1">
                    <a:alpha val="60000"/>
                  </a:schemeClr>
                </a:glow>
              </a:effectLst>
            </a:endParaRPr>
          </a:p>
        </p:txBody>
      </p:sp>
      <p:sp>
        <p:nvSpPr>
          <p:cNvPr id="15" name="TextBox 14">
            <a:extLst>
              <a:ext uri="{FF2B5EF4-FFF2-40B4-BE49-F238E27FC236}">
                <a16:creationId xmlns:a16="http://schemas.microsoft.com/office/drawing/2014/main" id="{FA404BC0-EAB8-8681-D39F-16A438D86FD6}"/>
              </a:ext>
            </a:extLst>
          </p:cNvPr>
          <p:cNvSpPr txBox="1"/>
          <p:nvPr/>
        </p:nvSpPr>
        <p:spPr>
          <a:xfrm>
            <a:off x="-127726" y="3948230"/>
            <a:ext cx="12191995" cy="1323439"/>
          </a:xfrm>
          <a:prstGeom prst="rect">
            <a:avLst/>
          </a:prstGeom>
          <a:noFill/>
        </p:spPr>
        <p:txBody>
          <a:bodyPr wrap="square" rtlCol="0">
            <a:spAutoFit/>
          </a:bodyPr>
          <a:lstStyle/>
          <a:p>
            <a:pPr algn="ctr"/>
            <a:r>
              <a:rPr lang="en-GB" sz="4000" b="1" i="1" dirty="0">
                <a:solidFill>
                  <a:schemeClr val="bg1"/>
                </a:solidFill>
                <a:effectLst>
                  <a:glow rad="101600">
                    <a:schemeClr val="tx1">
                      <a:alpha val="60000"/>
                    </a:schemeClr>
                  </a:glow>
                </a:effectLst>
              </a:rPr>
              <a:t>“Hope in reality is the worst of all evils as it prolongs the torments of men”</a:t>
            </a:r>
            <a:endParaRPr lang="en-ZW" sz="4000" b="1" i="1" dirty="0">
              <a:solidFill>
                <a:schemeClr val="bg1"/>
              </a:solidFill>
              <a:effectLst>
                <a:glow rad="101600">
                  <a:schemeClr val="tx1">
                    <a:alpha val="60000"/>
                  </a:schemeClr>
                </a:glow>
              </a:effectLst>
            </a:endParaRPr>
          </a:p>
        </p:txBody>
      </p:sp>
      <p:pic>
        <p:nvPicPr>
          <p:cNvPr id="16" name="Picture 2" descr="Children in Zimbabwe – Kurera Children's Trust">
            <a:extLst>
              <a:ext uri="{FF2B5EF4-FFF2-40B4-BE49-F238E27FC236}">
                <a16:creationId xmlns:a16="http://schemas.microsoft.com/office/drawing/2014/main" id="{81DA7841-AB42-B8AA-5717-FAFDD092E2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9837" y="906387"/>
            <a:ext cx="1642818" cy="1232114"/>
          </a:xfrm>
          <a:prstGeom prst="ellipse">
            <a:avLst/>
          </a:prstGeom>
          <a:ln w="12700" cap="rnd">
            <a:solidFill>
              <a:schemeClr val="bg1"/>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BDBE622E-51EB-FB9C-85DA-18B9E67E2C2E}"/>
              </a:ext>
            </a:extLst>
          </p:cNvPr>
          <p:cNvSpPr txBox="1"/>
          <p:nvPr/>
        </p:nvSpPr>
        <p:spPr>
          <a:xfrm>
            <a:off x="837063" y="854214"/>
            <a:ext cx="2743200" cy="1107996"/>
          </a:xfrm>
          <a:prstGeom prst="rect">
            <a:avLst/>
          </a:prstGeom>
          <a:noFill/>
        </p:spPr>
        <p:txBody>
          <a:bodyPr wrap="square" rtlCol="0">
            <a:spAutoFit/>
          </a:bodyPr>
          <a:lstStyle/>
          <a:p>
            <a:r>
              <a:rPr lang="en-ZW" sz="66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a:t>
            </a:r>
            <a:endParaRPr lang="en-ZW" sz="6600" dirty="0"/>
          </a:p>
        </p:txBody>
      </p:sp>
      <p:sp>
        <p:nvSpPr>
          <p:cNvPr id="18" name="TextBox 17">
            <a:extLst>
              <a:ext uri="{FF2B5EF4-FFF2-40B4-BE49-F238E27FC236}">
                <a16:creationId xmlns:a16="http://schemas.microsoft.com/office/drawing/2014/main" id="{B74D477E-59BF-E84A-9C29-E72745C2E65A}"/>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Tree>
    <p:extLst>
      <p:ext uri="{BB962C8B-B14F-4D97-AF65-F5344CB8AC3E}">
        <p14:creationId xmlns:p14="http://schemas.microsoft.com/office/powerpoint/2010/main" val="26599675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1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“To them God chose to make known how great among the Gentiles are the riches of the glory of this mystery, which is Christ in you, the hope of glory..”</a:t>
            </a:r>
            <a:endParaRPr lang="en-ZW" sz="2800" b="1" i="1" dirty="0">
              <a:solidFill>
                <a:srgbClr val="FFFF00"/>
              </a:solidFill>
            </a:endParaRPr>
          </a:p>
        </p:txBody>
      </p:sp>
      <p:sp>
        <p:nvSpPr>
          <p:cNvPr id="27" name="TextBox 26">
            <a:extLst>
              <a:ext uri="{FF2B5EF4-FFF2-40B4-BE49-F238E27FC236}">
                <a16:creationId xmlns:a16="http://schemas.microsoft.com/office/drawing/2014/main" id="{24B6EB9D-DE8B-210B-923D-C6946F716C1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8" name="TextBox 17">
            <a:extLst>
              <a:ext uri="{FF2B5EF4-FFF2-40B4-BE49-F238E27FC236}">
                <a16:creationId xmlns:a16="http://schemas.microsoft.com/office/drawing/2014/main" id="{B5CD1549-C02E-6382-BCCD-E13452A2471B}"/>
              </a:ext>
            </a:extLst>
          </p:cNvPr>
          <p:cNvSpPr txBox="1"/>
          <p:nvPr/>
        </p:nvSpPr>
        <p:spPr>
          <a:xfrm rot="21414166">
            <a:off x="1883590" y="3357640"/>
            <a:ext cx="4876455" cy="923330"/>
          </a:xfrm>
          <a:prstGeom prst="rect">
            <a:avLst/>
          </a:prstGeom>
          <a:noFill/>
        </p:spPr>
        <p:txBody>
          <a:bodyPr wrap="square" rtlCol="0">
            <a:spAutoFit/>
          </a:bodyPr>
          <a:lstStyle/>
          <a:p>
            <a:pPr algn="r"/>
            <a:r>
              <a:rPr lang="en-GB" sz="5400" b="1" dirty="0">
                <a:ln>
                  <a:solidFill>
                    <a:srgbClr val="FF0000"/>
                  </a:solidFill>
                </a:ln>
                <a:solidFill>
                  <a:schemeClr val="accent1"/>
                </a:solidFill>
                <a:effectLst>
                  <a:glow rad="101600">
                    <a:srgbClr val="FFFF00">
                      <a:alpha val="60000"/>
                    </a:srgbClr>
                  </a:glow>
                </a:effectLst>
              </a:rPr>
              <a:t>C</a:t>
            </a:r>
            <a:r>
              <a:rPr lang="en-GB" sz="4400" b="1" dirty="0">
                <a:ln>
                  <a:solidFill>
                    <a:srgbClr val="FF0000"/>
                  </a:solidFill>
                </a:ln>
                <a:solidFill>
                  <a:schemeClr val="accent1"/>
                </a:solidFill>
                <a:effectLst>
                  <a:glow rad="101600">
                    <a:srgbClr val="FFFF00">
                      <a:alpha val="60000"/>
                    </a:srgbClr>
                  </a:glow>
                </a:effectLst>
              </a:rPr>
              <a:t>O</a:t>
            </a:r>
            <a:r>
              <a:rPr lang="en-GB" sz="4000" b="1" dirty="0">
                <a:ln>
                  <a:solidFill>
                    <a:srgbClr val="FF0000"/>
                  </a:solidFill>
                </a:ln>
                <a:solidFill>
                  <a:schemeClr val="accent1"/>
                </a:solidFill>
                <a:effectLst>
                  <a:glow rad="101600">
                    <a:srgbClr val="FFFF00">
                      <a:alpha val="60000"/>
                    </a:srgbClr>
                  </a:glow>
                </a:effectLst>
              </a:rPr>
              <a:t>L</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2</a:t>
            </a:r>
            <a:r>
              <a:rPr lang="en-GB" sz="2800" b="1" dirty="0">
                <a:ln>
                  <a:solidFill>
                    <a:srgbClr val="FF0000"/>
                  </a:solidFill>
                </a:ln>
                <a:solidFill>
                  <a:schemeClr val="accent1"/>
                </a:solidFill>
                <a:effectLst>
                  <a:glow rad="101600">
                    <a:srgbClr val="FFFF00">
                      <a:alpha val="60000"/>
                    </a:srgbClr>
                  </a:glow>
                </a:effectLst>
              </a:rPr>
              <a:t>7</a:t>
            </a:r>
            <a:endParaRPr lang="en-ZW" sz="2800" b="1" dirty="0">
              <a:ln>
                <a:solidFill>
                  <a:srgbClr val="FF0000"/>
                </a:solidFill>
              </a:ln>
              <a:solidFill>
                <a:schemeClr val="accent1"/>
              </a:solidFill>
              <a:effectLst>
                <a:glow rad="101600">
                  <a:srgbClr val="FFFF00">
                    <a:alpha val="60000"/>
                  </a:srgbClr>
                </a:glow>
              </a:effectLst>
            </a:endParaRPr>
          </a:p>
        </p:txBody>
      </p:sp>
      <p:sp>
        <p:nvSpPr>
          <p:cNvPr id="19" name="Star: 7 Points 18">
            <a:extLst>
              <a:ext uri="{FF2B5EF4-FFF2-40B4-BE49-F238E27FC236}">
                <a16:creationId xmlns:a16="http://schemas.microsoft.com/office/drawing/2014/main" id="{96229999-7B92-42EF-7D91-D75A5FEC405F}"/>
              </a:ext>
            </a:extLst>
          </p:cNvPr>
          <p:cNvSpPr/>
          <p:nvPr/>
        </p:nvSpPr>
        <p:spPr>
          <a:xfrm>
            <a:off x="6933457" y="2442323"/>
            <a:ext cx="2456202" cy="2301188"/>
          </a:xfrm>
          <a:prstGeom prst="star7">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20" name="TextBox 19">
            <a:extLst>
              <a:ext uri="{FF2B5EF4-FFF2-40B4-BE49-F238E27FC236}">
                <a16:creationId xmlns:a16="http://schemas.microsoft.com/office/drawing/2014/main" id="{AB2D934A-AD1C-4A0E-B92B-7D28B5559648}"/>
              </a:ext>
            </a:extLst>
          </p:cNvPr>
          <p:cNvSpPr txBox="1"/>
          <p:nvPr/>
        </p:nvSpPr>
        <p:spPr>
          <a:xfrm rot="21414166">
            <a:off x="7109145" y="3116563"/>
            <a:ext cx="2036985" cy="1015663"/>
          </a:xfrm>
          <a:prstGeom prst="rect">
            <a:avLst/>
          </a:prstGeom>
          <a:noFill/>
        </p:spPr>
        <p:txBody>
          <a:bodyPr wrap="square" rtlCol="0">
            <a:spAutoFit/>
          </a:bodyPr>
          <a:lstStyle/>
          <a:p>
            <a:pPr algn="ctr"/>
            <a:r>
              <a:rPr lang="en-GB" sz="6000" b="1" dirty="0">
                <a:ln>
                  <a:solidFill>
                    <a:schemeClr val="bg1"/>
                  </a:solidFill>
                </a:ln>
                <a:solidFill>
                  <a:schemeClr val="accent1"/>
                </a:solidFill>
                <a:effectLst>
                  <a:glow rad="101600">
                    <a:schemeClr val="bg1">
                      <a:alpha val="60000"/>
                    </a:schemeClr>
                  </a:glow>
                </a:effectLst>
              </a:rPr>
              <a:t>G</a:t>
            </a:r>
            <a:r>
              <a:rPr lang="en-GB" sz="5400" b="1" dirty="0">
                <a:ln>
                  <a:solidFill>
                    <a:schemeClr val="bg1"/>
                  </a:solidFill>
                </a:ln>
                <a:solidFill>
                  <a:schemeClr val="accent1"/>
                </a:solidFill>
                <a:effectLst>
                  <a:glow rad="101600">
                    <a:schemeClr val="bg1">
                      <a:alpha val="60000"/>
                    </a:schemeClr>
                  </a:glow>
                </a:effectLst>
              </a:rPr>
              <a:t>L</a:t>
            </a:r>
            <a:r>
              <a:rPr lang="en-GB" sz="4400" b="1" dirty="0">
                <a:ln>
                  <a:solidFill>
                    <a:schemeClr val="bg1"/>
                  </a:solidFill>
                </a:ln>
                <a:solidFill>
                  <a:schemeClr val="accent1"/>
                </a:solidFill>
                <a:effectLst>
                  <a:glow rad="101600">
                    <a:schemeClr val="bg1">
                      <a:alpha val="60000"/>
                    </a:schemeClr>
                  </a:glow>
                </a:effectLst>
              </a:rPr>
              <a:t>O</a:t>
            </a:r>
            <a:r>
              <a:rPr lang="en-GB" sz="4000" b="1" dirty="0">
                <a:ln>
                  <a:solidFill>
                    <a:schemeClr val="bg1"/>
                  </a:solidFill>
                </a:ln>
                <a:solidFill>
                  <a:schemeClr val="accent1"/>
                </a:solidFill>
                <a:effectLst>
                  <a:glow rad="101600">
                    <a:schemeClr val="bg1">
                      <a:alpha val="60000"/>
                    </a:schemeClr>
                  </a:glow>
                </a:effectLst>
              </a:rPr>
              <a:t>R</a:t>
            </a:r>
            <a:r>
              <a:rPr lang="en-GB" sz="3600" b="1" dirty="0">
                <a:ln>
                  <a:solidFill>
                    <a:schemeClr val="bg1"/>
                  </a:solidFill>
                </a:ln>
                <a:solidFill>
                  <a:schemeClr val="accent1"/>
                </a:solidFill>
                <a:effectLst>
                  <a:glow rad="101600">
                    <a:schemeClr val="bg1">
                      <a:alpha val="60000"/>
                    </a:schemeClr>
                  </a:glow>
                </a:effectLst>
              </a:rPr>
              <a:t>Y</a:t>
            </a:r>
            <a:endParaRPr lang="en-ZW" sz="2800" b="1" dirty="0">
              <a:ln>
                <a:solidFill>
                  <a:schemeClr val="bg1"/>
                </a:solidFill>
              </a:ln>
              <a:solidFill>
                <a:schemeClr val="accent1"/>
              </a:solidFill>
              <a:effectLst>
                <a:glow rad="101600">
                  <a:schemeClr val="bg1">
                    <a:alpha val="60000"/>
                  </a:schemeClr>
                </a:glow>
              </a:effectLst>
            </a:endParaRPr>
          </a:p>
        </p:txBody>
      </p:sp>
      <p:sp>
        <p:nvSpPr>
          <p:cNvPr id="21" name="TextBox 20">
            <a:extLst>
              <a:ext uri="{FF2B5EF4-FFF2-40B4-BE49-F238E27FC236}">
                <a16:creationId xmlns:a16="http://schemas.microsoft.com/office/drawing/2014/main" id="{B54BF7B1-798C-8A4F-4675-12A6638F0EB8}"/>
              </a:ext>
            </a:extLst>
          </p:cNvPr>
          <p:cNvSpPr txBox="1"/>
          <p:nvPr/>
        </p:nvSpPr>
        <p:spPr>
          <a:xfrm>
            <a:off x="70228" y="3288347"/>
            <a:ext cx="4924209" cy="923330"/>
          </a:xfrm>
          <a:prstGeom prst="rect">
            <a:avLst/>
          </a:prstGeom>
          <a:noFill/>
        </p:spPr>
        <p:txBody>
          <a:bodyPr wrap="square" rtlCol="0">
            <a:spAutoFit/>
          </a:bodyPr>
          <a:lstStyle/>
          <a:p>
            <a:r>
              <a:rPr lang="en-GB" sz="5400" b="1" dirty="0">
                <a:ln>
                  <a:solidFill>
                    <a:schemeClr val="tx1"/>
                  </a:solidFill>
                </a:ln>
                <a:solidFill>
                  <a:srgbClr val="FFFF00"/>
                </a:solidFill>
                <a:effectLst>
                  <a:glow rad="101600">
                    <a:schemeClr val="tx1">
                      <a:alpha val="60000"/>
                    </a:schemeClr>
                  </a:glow>
                </a:effectLst>
              </a:rPr>
              <a:t>CHRIST IN YOU</a:t>
            </a:r>
            <a:endParaRPr lang="en-ZW" sz="5400" b="1" dirty="0">
              <a:ln>
                <a:solidFill>
                  <a:schemeClr val="tx1"/>
                </a:solidFill>
              </a:ln>
              <a:solidFill>
                <a:srgbClr val="FFFF00"/>
              </a:solidFill>
              <a:effectLst>
                <a:glow rad="101600">
                  <a:schemeClr val="tx1">
                    <a:alpha val="60000"/>
                  </a:schemeClr>
                </a:glow>
              </a:effectLst>
            </a:endParaRPr>
          </a:p>
        </p:txBody>
      </p:sp>
    </p:spTree>
    <p:extLst>
      <p:ext uri="{BB962C8B-B14F-4D97-AF65-F5344CB8AC3E}">
        <p14:creationId xmlns:p14="http://schemas.microsoft.com/office/powerpoint/2010/main" val="24424675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2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hildren in Zimbabwe – Kurera Children's Trust">
            <a:extLst>
              <a:ext uri="{FF2B5EF4-FFF2-40B4-BE49-F238E27FC236}">
                <a16:creationId xmlns:a16="http://schemas.microsoft.com/office/drawing/2014/main" id="{B74342FF-BBF9-B60F-2986-A61494A9C4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8005" y="1655363"/>
            <a:ext cx="5835982" cy="437698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11" name="TextBox 10">
            <a:extLst>
              <a:ext uri="{FF2B5EF4-FFF2-40B4-BE49-F238E27FC236}">
                <a16:creationId xmlns:a16="http://schemas.microsoft.com/office/drawing/2014/main" id="{B54B989A-016B-BB21-E604-5ECC35F44128}"/>
              </a:ext>
            </a:extLst>
          </p:cNvPr>
          <p:cNvSpPr txBox="1"/>
          <p:nvPr/>
        </p:nvSpPr>
        <p:spPr>
          <a:xfrm>
            <a:off x="53095" y="3053640"/>
            <a:ext cx="3071814" cy="2062103"/>
          </a:xfrm>
          <a:prstGeom prst="rect">
            <a:avLst/>
          </a:prstGeom>
          <a:noFill/>
        </p:spPr>
        <p:txBody>
          <a:bodyPr wrap="square">
            <a:spAutoFit/>
          </a:bodyPr>
          <a:lstStyle/>
          <a:p>
            <a:pPr algn="ctr"/>
            <a:r>
              <a:rPr lang="en-GB" sz="3200" b="1" i="1" dirty="0">
                <a:ln>
                  <a:solidFill>
                    <a:schemeClr val="tx1"/>
                  </a:solidFill>
                </a:ln>
                <a:effectLst>
                  <a:glow rad="101600">
                    <a:srgbClr val="FFFF00">
                      <a:alpha val="60000"/>
                    </a:srgbClr>
                  </a:glow>
                </a:effectLst>
              </a:rPr>
              <a:t>“Remember your creator in the days of your youth.”</a:t>
            </a:r>
            <a:endParaRPr lang="en-ZW" sz="3200" b="1" i="1" dirty="0">
              <a:ln>
                <a:solidFill>
                  <a:schemeClr val="tx1"/>
                </a:solidFill>
              </a:ln>
              <a:effectLst>
                <a:glow rad="101600">
                  <a:srgbClr val="FFFF00">
                    <a:alpha val="60000"/>
                  </a:srgbClr>
                </a:glow>
              </a:effectLst>
            </a:endParaRPr>
          </a:p>
        </p:txBody>
      </p:sp>
      <p:sp>
        <p:nvSpPr>
          <p:cNvPr id="27" name="TextBox 26">
            <a:extLst>
              <a:ext uri="{FF2B5EF4-FFF2-40B4-BE49-F238E27FC236}">
                <a16:creationId xmlns:a16="http://schemas.microsoft.com/office/drawing/2014/main" id="{24B6EB9D-DE8B-210B-923D-C6946F716C1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2" name="TextBox 1">
            <a:extLst>
              <a:ext uri="{FF2B5EF4-FFF2-40B4-BE49-F238E27FC236}">
                <a16:creationId xmlns:a16="http://schemas.microsoft.com/office/drawing/2014/main" id="{CFCD6035-01D9-9CDF-8B93-778A17E518E5}"/>
              </a:ext>
            </a:extLst>
          </p:cNvPr>
          <p:cNvSpPr txBox="1"/>
          <p:nvPr/>
        </p:nvSpPr>
        <p:spPr>
          <a:xfrm>
            <a:off x="8858602" y="1802530"/>
            <a:ext cx="3071814" cy="2369880"/>
          </a:xfrm>
          <a:prstGeom prst="rect">
            <a:avLst/>
          </a:prstGeom>
          <a:noFill/>
        </p:spPr>
        <p:txBody>
          <a:bodyPr wrap="square">
            <a:spAutoFit/>
          </a:bodyPr>
          <a:lstStyle/>
          <a:p>
            <a:pPr algn="ctr"/>
            <a:r>
              <a:rPr lang="en-GB" sz="3200" b="1" i="1" dirty="0">
                <a:ln>
                  <a:solidFill>
                    <a:schemeClr val="tx1"/>
                  </a:solidFill>
                </a:ln>
                <a:effectLst>
                  <a:glow rad="101600">
                    <a:srgbClr val="FFFF00">
                      <a:alpha val="60000"/>
                    </a:srgbClr>
                  </a:glow>
                </a:effectLst>
              </a:rPr>
              <a:t>“Everything was written... so that… we might have hope” </a:t>
            </a:r>
          </a:p>
          <a:p>
            <a:pPr algn="r"/>
            <a:r>
              <a:rPr lang="en-GB" sz="2000" b="1" i="1" dirty="0">
                <a:ln>
                  <a:solidFill>
                    <a:schemeClr val="tx1"/>
                  </a:solidFill>
                </a:ln>
                <a:effectLst>
                  <a:glow rad="101600">
                    <a:srgbClr val="FFFF00">
                      <a:alpha val="60000"/>
                    </a:srgbClr>
                  </a:glow>
                </a:effectLst>
              </a:rPr>
              <a:t>Rom 15:4</a:t>
            </a:r>
            <a:endParaRPr lang="en-ZW" sz="3200" b="1" i="1" dirty="0">
              <a:ln>
                <a:solidFill>
                  <a:schemeClr val="tx1"/>
                </a:solidFill>
              </a:ln>
              <a:effectLst>
                <a:glow rad="101600">
                  <a:srgbClr val="FFFF00">
                    <a:alpha val="60000"/>
                  </a:srgbClr>
                </a:glow>
              </a:effectLst>
            </a:endParaRPr>
          </a:p>
        </p:txBody>
      </p:sp>
    </p:spTree>
    <p:extLst>
      <p:ext uri="{BB962C8B-B14F-4D97-AF65-F5344CB8AC3E}">
        <p14:creationId xmlns:p14="http://schemas.microsoft.com/office/powerpoint/2010/main" val="3033208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Children in Zimbabwe – Kurera Children's Trust">
            <a:extLst>
              <a:ext uri="{FF2B5EF4-FFF2-40B4-BE49-F238E27FC236}">
                <a16:creationId xmlns:a16="http://schemas.microsoft.com/office/drawing/2014/main" id="{32133816-EEBC-30E5-49AC-F501F55418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8005" y="1655363"/>
            <a:ext cx="5835982" cy="437698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2" name="TextBox 1">
            <a:extLst>
              <a:ext uri="{FF2B5EF4-FFF2-40B4-BE49-F238E27FC236}">
                <a16:creationId xmlns:a16="http://schemas.microsoft.com/office/drawing/2014/main" id="{B4831801-DD30-8BFC-4051-B4D330F9A130}"/>
              </a:ext>
            </a:extLst>
          </p:cNvPr>
          <p:cNvSpPr txBox="1"/>
          <p:nvPr/>
        </p:nvSpPr>
        <p:spPr>
          <a:xfrm>
            <a:off x="837063" y="854214"/>
            <a:ext cx="2743200" cy="1107996"/>
          </a:xfrm>
          <a:prstGeom prst="rect">
            <a:avLst/>
          </a:prstGeom>
          <a:noFill/>
        </p:spPr>
        <p:txBody>
          <a:bodyPr wrap="square" rtlCol="0">
            <a:spAutoFit/>
          </a:bodyPr>
          <a:lstStyle/>
          <a:p>
            <a:r>
              <a:rPr lang="en-ZW" sz="66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a:t>
            </a:r>
            <a:endParaRPr lang="en-ZW" sz="6600" dirty="0"/>
          </a:p>
        </p:txBody>
      </p:sp>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pic>
        <p:nvPicPr>
          <p:cNvPr id="1028" name="Picture 4" descr="Barcelona stars pay tribute to Messi as he bids farewell to club | Football  News | Al Jazeera">
            <a:extLst>
              <a:ext uri="{FF2B5EF4-FFF2-40B4-BE49-F238E27FC236}">
                <a16:creationId xmlns:a16="http://schemas.microsoft.com/office/drawing/2014/main" id="{90769A54-3DCE-B61F-818D-6427A82473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943" y="1899032"/>
            <a:ext cx="5392888" cy="358872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032" name="Picture 8" descr="Sri Lankan pastor forced close church threats Buddhists, police | World News">
            <a:extLst>
              <a:ext uri="{FF2B5EF4-FFF2-40B4-BE49-F238E27FC236}">
                <a16:creationId xmlns:a16="http://schemas.microsoft.com/office/drawing/2014/main" id="{DFA31EC0-A323-9A53-D4FC-136E917491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6317" y="1962210"/>
            <a:ext cx="5653740" cy="358872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9" name="Star: 7 Points 8">
            <a:extLst>
              <a:ext uri="{FF2B5EF4-FFF2-40B4-BE49-F238E27FC236}">
                <a16:creationId xmlns:a16="http://schemas.microsoft.com/office/drawing/2014/main" id="{24E799A3-807C-AEC0-10AF-1A5767786D51}"/>
              </a:ext>
            </a:extLst>
          </p:cNvPr>
          <p:cNvSpPr/>
          <p:nvPr/>
        </p:nvSpPr>
        <p:spPr>
          <a:xfrm>
            <a:off x="4545099" y="2587042"/>
            <a:ext cx="2456202" cy="2301188"/>
          </a:xfrm>
          <a:prstGeom prst="star7">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11" name="TextBox 10">
            <a:extLst>
              <a:ext uri="{FF2B5EF4-FFF2-40B4-BE49-F238E27FC236}">
                <a16:creationId xmlns:a16="http://schemas.microsoft.com/office/drawing/2014/main" id="{DC0A0A1A-4C1F-547B-FDA2-4A5869231BFE}"/>
              </a:ext>
            </a:extLst>
          </p:cNvPr>
          <p:cNvSpPr txBox="1"/>
          <p:nvPr/>
        </p:nvSpPr>
        <p:spPr>
          <a:xfrm rot="21414166">
            <a:off x="4720787" y="3261282"/>
            <a:ext cx="2036985" cy="1015663"/>
          </a:xfrm>
          <a:prstGeom prst="rect">
            <a:avLst/>
          </a:prstGeom>
          <a:noFill/>
        </p:spPr>
        <p:txBody>
          <a:bodyPr wrap="square" rtlCol="0">
            <a:spAutoFit/>
          </a:bodyPr>
          <a:lstStyle/>
          <a:p>
            <a:pPr algn="ctr"/>
            <a:r>
              <a:rPr lang="en-GB" sz="6000" b="1" dirty="0">
                <a:ln>
                  <a:solidFill>
                    <a:schemeClr val="bg1"/>
                  </a:solidFill>
                </a:ln>
                <a:solidFill>
                  <a:schemeClr val="accent1"/>
                </a:solidFill>
                <a:effectLst>
                  <a:glow rad="101600">
                    <a:schemeClr val="bg1">
                      <a:alpha val="60000"/>
                    </a:schemeClr>
                  </a:glow>
                </a:effectLst>
              </a:rPr>
              <a:t>G</a:t>
            </a:r>
            <a:r>
              <a:rPr lang="en-GB" sz="5400" b="1" dirty="0">
                <a:ln>
                  <a:solidFill>
                    <a:schemeClr val="bg1"/>
                  </a:solidFill>
                </a:ln>
                <a:solidFill>
                  <a:schemeClr val="accent1"/>
                </a:solidFill>
                <a:effectLst>
                  <a:glow rad="101600">
                    <a:schemeClr val="bg1">
                      <a:alpha val="60000"/>
                    </a:schemeClr>
                  </a:glow>
                </a:effectLst>
              </a:rPr>
              <a:t>L</a:t>
            </a:r>
            <a:r>
              <a:rPr lang="en-GB" sz="4400" b="1" dirty="0">
                <a:ln>
                  <a:solidFill>
                    <a:schemeClr val="bg1"/>
                  </a:solidFill>
                </a:ln>
                <a:solidFill>
                  <a:schemeClr val="accent1"/>
                </a:solidFill>
                <a:effectLst>
                  <a:glow rad="101600">
                    <a:schemeClr val="bg1">
                      <a:alpha val="60000"/>
                    </a:schemeClr>
                  </a:glow>
                </a:effectLst>
              </a:rPr>
              <a:t>O</a:t>
            </a:r>
            <a:r>
              <a:rPr lang="en-GB" sz="4000" b="1" dirty="0">
                <a:ln>
                  <a:solidFill>
                    <a:schemeClr val="bg1"/>
                  </a:solidFill>
                </a:ln>
                <a:solidFill>
                  <a:schemeClr val="accent1"/>
                </a:solidFill>
                <a:effectLst>
                  <a:glow rad="101600">
                    <a:schemeClr val="bg1">
                      <a:alpha val="60000"/>
                    </a:schemeClr>
                  </a:glow>
                </a:effectLst>
              </a:rPr>
              <a:t>R</a:t>
            </a:r>
            <a:r>
              <a:rPr lang="en-GB" sz="3600" b="1" dirty="0">
                <a:ln>
                  <a:solidFill>
                    <a:schemeClr val="bg1"/>
                  </a:solidFill>
                </a:ln>
                <a:solidFill>
                  <a:schemeClr val="accent1"/>
                </a:solidFill>
                <a:effectLst>
                  <a:glow rad="101600">
                    <a:schemeClr val="bg1">
                      <a:alpha val="60000"/>
                    </a:schemeClr>
                  </a:glow>
                </a:effectLst>
              </a:rPr>
              <a:t>Y</a:t>
            </a:r>
            <a:endParaRPr lang="en-ZW" sz="2800" b="1" dirty="0">
              <a:ln>
                <a:solidFill>
                  <a:schemeClr val="bg1"/>
                </a:solidFill>
              </a:ln>
              <a:solidFill>
                <a:schemeClr val="accent1"/>
              </a:solidFill>
              <a:effectLst>
                <a:glow rad="101600">
                  <a:schemeClr val="bg1">
                    <a:alpha val="60000"/>
                  </a:schemeClr>
                </a:glow>
              </a:effectLst>
            </a:endParaRPr>
          </a:p>
        </p:txBody>
      </p:sp>
      <p:sp>
        <p:nvSpPr>
          <p:cNvPr id="4" name="TextBox 3">
            <a:extLst>
              <a:ext uri="{FF2B5EF4-FFF2-40B4-BE49-F238E27FC236}">
                <a16:creationId xmlns:a16="http://schemas.microsoft.com/office/drawing/2014/main" id="{E1C7DFE3-0C78-871A-5D57-112D2FCAF065}"/>
              </a:ext>
            </a:extLst>
          </p:cNvPr>
          <p:cNvSpPr txBox="1"/>
          <p:nvPr/>
        </p:nvSpPr>
        <p:spPr>
          <a:xfrm>
            <a:off x="8753144" y="2967335"/>
            <a:ext cx="3206916" cy="923330"/>
          </a:xfrm>
          <a:prstGeom prst="rect">
            <a:avLst/>
          </a:prstGeom>
          <a:noFill/>
        </p:spPr>
        <p:txBody>
          <a:bodyPr wrap="square" rtlCol="0">
            <a:spAutoFit/>
          </a:bodyPr>
          <a:lstStyle/>
          <a:p>
            <a:r>
              <a:rPr lang="en-GB" sz="5400" b="1" dirty="0">
                <a:ln>
                  <a:solidFill>
                    <a:srgbClr val="FFFF00"/>
                  </a:solidFill>
                </a:ln>
                <a:effectLst>
                  <a:glow rad="101600">
                    <a:srgbClr val="FFFF00">
                      <a:alpha val="60000"/>
                    </a:srgbClr>
                  </a:glow>
                </a:effectLst>
              </a:rPr>
              <a:t>MESSI-AH</a:t>
            </a:r>
            <a:endParaRPr lang="en-ZW" sz="5400" b="1" dirty="0">
              <a:ln>
                <a:solidFill>
                  <a:srgbClr val="FFFF00"/>
                </a:solidFill>
              </a:ln>
              <a:effectLst>
                <a:glow rad="101600">
                  <a:srgbClr val="FFFF00">
                    <a:alpha val="60000"/>
                  </a:srgbClr>
                </a:glow>
              </a:effectLst>
            </a:endParaRPr>
          </a:p>
        </p:txBody>
      </p:sp>
    </p:spTree>
    <p:extLst>
      <p:ext uri="{BB962C8B-B14F-4D97-AF65-F5344CB8AC3E}">
        <p14:creationId xmlns:p14="http://schemas.microsoft.com/office/powerpoint/2010/main" val="36674176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Effect transition="in" filter="wipe(down)">
                                      <p:cBhvr>
                                        <p:cTn id="19" dur="580">
                                          <p:stCondLst>
                                            <p:cond delay="0"/>
                                          </p:stCondLst>
                                        </p:cTn>
                                        <p:tgtEl>
                                          <p:spTgt spid="1028"/>
                                        </p:tgtEl>
                                      </p:cBhvr>
                                    </p:animEffect>
                                    <p:anim calcmode="lin" valueType="num">
                                      <p:cBhvr>
                                        <p:cTn id="20"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25" dur="26">
                                          <p:stCondLst>
                                            <p:cond delay="650"/>
                                          </p:stCondLst>
                                        </p:cTn>
                                        <p:tgtEl>
                                          <p:spTgt spid="1028"/>
                                        </p:tgtEl>
                                      </p:cBhvr>
                                      <p:to x="100000" y="60000"/>
                                    </p:animScale>
                                    <p:animScale>
                                      <p:cBhvr>
                                        <p:cTn id="26" dur="166" decel="50000">
                                          <p:stCondLst>
                                            <p:cond delay="676"/>
                                          </p:stCondLst>
                                        </p:cTn>
                                        <p:tgtEl>
                                          <p:spTgt spid="1028"/>
                                        </p:tgtEl>
                                      </p:cBhvr>
                                      <p:to x="100000" y="100000"/>
                                    </p:animScale>
                                    <p:animScale>
                                      <p:cBhvr>
                                        <p:cTn id="27" dur="26">
                                          <p:stCondLst>
                                            <p:cond delay="1312"/>
                                          </p:stCondLst>
                                        </p:cTn>
                                        <p:tgtEl>
                                          <p:spTgt spid="1028"/>
                                        </p:tgtEl>
                                      </p:cBhvr>
                                      <p:to x="100000" y="80000"/>
                                    </p:animScale>
                                    <p:animScale>
                                      <p:cBhvr>
                                        <p:cTn id="28" dur="166" decel="50000">
                                          <p:stCondLst>
                                            <p:cond delay="1338"/>
                                          </p:stCondLst>
                                        </p:cTn>
                                        <p:tgtEl>
                                          <p:spTgt spid="1028"/>
                                        </p:tgtEl>
                                      </p:cBhvr>
                                      <p:to x="100000" y="100000"/>
                                    </p:animScale>
                                    <p:animScale>
                                      <p:cBhvr>
                                        <p:cTn id="29" dur="26">
                                          <p:stCondLst>
                                            <p:cond delay="1642"/>
                                          </p:stCondLst>
                                        </p:cTn>
                                        <p:tgtEl>
                                          <p:spTgt spid="1028"/>
                                        </p:tgtEl>
                                      </p:cBhvr>
                                      <p:to x="100000" y="90000"/>
                                    </p:animScale>
                                    <p:animScale>
                                      <p:cBhvr>
                                        <p:cTn id="30" dur="166" decel="50000">
                                          <p:stCondLst>
                                            <p:cond delay="1668"/>
                                          </p:stCondLst>
                                        </p:cTn>
                                        <p:tgtEl>
                                          <p:spTgt spid="1028"/>
                                        </p:tgtEl>
                                      </p:cBhvr>
                                      <p:to x="100000" y="100000"/>
                                    </p:animScale>
                                    <p:animScale>
                                      <p:cBhvr>
                                        <p:cTn id="31" dur="26">
                                          <p:stCondLst>
                                            <p:cond delay="1808"/>
                                          </p:stCondLst>
                                        </p:cTn>
                                        <p:tgtEl>
                                          <p:spTgt spid="1028"/>
                                        </p:tgtEl>
                                      </p:cBhvr>
                                      <p:to x="100000" y="95000"/>
                                    </p:animScale>
                                    <p:animScale>
                                      <p:cBhvr>
                                        <p:cTn id="32" dur="166" decel="50000">
                                          <p:stCondLst>
                                            <p:cond delay="1834"/>
                                          </p:stCondLst>
                                        </p:cTn>
                                        <p:tgtEl>
                                          <p:spTgt spid="1028"/>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nodeType="clickEffect">
                                  <p:stCondLst>
                                    <p:cond delay="0"/>
                                  </p:stCondLst>
                                  <p:childTnLst>
                                    <p:set>
                                      <p:cBhvr>
                                        <p:cTn id="36" dur="1" fill="hold">
                                          <p:stCondLst>
                                            <p:cond delay="0"/>
                                          </p:stCondLst>
                                        </p:cTn>
                                        <p:tgtEl>
                                          <p:spTgt spid="1032"/>
                                        </p:tgtEl>
                                        <p:attrNameLst>
                                          <p:attrName>style.visibility</p:attrName>
                                        </p:attrNameLst>
                                      </p:cBhvr>
                                      <p:to>
                                        <p:strVal val="visible"/>
                                      </p:to>
                                    </p:set>
                                    <p:animEffect transition="in" filter="circle(out)">
                                      <p:cBhvr>
                                        <p:cTn id="37" dur="2000"/>
                                        <p:tgtEl>
                                          <p:spTgt spid="1032"/>
                                        </p:tgtEl>
                                      </p:cBhvr>
                                    </p:animEffect>
                                  </p:childTnLst>
                                </p:cTn>
                              </p:par>
                              <p:par>
                                <p:cTn id="38" presetID="6" presetClass="entr" presetSubtype="32"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circle(out)">
                                      <p:cBhvr>
                                        <p:cTn id="4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Children in Zimbabwe – Kurera Children's Trust">
            <a:extLst>
              <a:ext uri="{FF2B5EF4-FFF2-40B4-BE49-F238E27FC236}">
                <a16:creationId xmlns:a16="http://schemas.microsoft.com/office/drawing/2014/main" id="{32133816-EEBC-30E5-49AC-F501F55418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8005" y="1655363"/>
            <a:ext cx="5835982" cy="437698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8" name="TextBox 7">
            <a:extLst>
              <a:ext uri="{FF2B5EF4-FFF2-40B4-BE49-F238E27FC236}">
                <a16:creationId xmlns:a16="http://schemas.microsoft.com/office/drawing/2014/main" id="{EF3620F0-D6E0-6653-AD8C-55222F421F6F}"/>
              </a:ext>
            </a:extLst>
          </p:cNvPr>
          <p:cNvSpPr txBox="1"/>
          <p:nvPr/>
        </p:nvSpPr>
        <p:spPr>
          <a:xfrm>
            <a:off x="0" y="813973"/>
            <a:ext cx="4731051" cy="1477328"/>
          </a:xfrm>
          <a:prstGeom prst="rect">
            <a:avLst/>
          </a:prstGeom>
          <a:noFill/>
        </p:spPr>
        <p:txBody>
          <a:bodyPr wrap="square" rtlCol="0">
            <a:spAutoFit/>
          </a:bodyPr>
          <a:lstStyle/>
          <a:p>
            <a:pPr algn="l"/>
            <a:r>
              <a:rPr lang="en-GB" b="1" i="1" dirty="0">
                <a:solidFill>
                  <a:srgbClr val="FFFF00"/>
                </a:solidFill>
                <a:effectLst/>
                <a:latin typeface="arial" panose="020B0604020202020204" pitchFamily="34" charset="0"/>
              </a:rPr>
              <a:t>Lord, the light of your love is shining</a:t>
            </a:r>
            <a:br>
              <a:rPr lang="en-GB" b="1" i="1" dirty="0">
                <a:solidFill>
                  <a:srgbClr val="FFFF00"/>
                </a:solidFill>
                <a:effectLst/>
                <a:latin typeface="arial" panose="020B0604020202020204" pitchFamily="34" charset="0"/>
              </a:rPr>
            </a:br>
            <a:r>
              <a:rPr lang="en-GB" b="1" i="1" dirty="0">
                <a:solidFill>
                  <a:srgbClr val="FFFF00"/>
                </a:solidFill>
                <a:effectLst/>
                <a:latin typeface="arial" panose="020B0604020202020204" pitchFamily="34" charset="0"/>
              </a:rPr>
              <a:t>In the midst of the darkness, shining</a:t>
            </a:r>
            <a:br>
              <a:rPr lang="en-GB" b="1" i="1" dirty="0">
                <a:solidFill>
                  <a:srgbClr val="FFFF00"/>
                </a:solidFill>
                <a:effectLst/>
                <a:latin typeface="arial" panose="020B0604020202020204" pitchFamily="34" charset="0"/>
              </a:rPr>
            </a:br>
            <a:r>
              <a:rPr lang="en-GB" b="1" i="1" dirty="0">
                <a:solidFill>
                  <a:srgbClr val="FFFF00"/>
                </a:solidFill>
                <a:effectLst/>
                <a:latin typeface="arial" panose="020B0604020202020204" pitchFamily="34" charset="0"/>
              </a:rPr>
              <a:t>Jesus, Light of the world, shine upon us</a:t>
            </a:r>
            <a:br>
              <a:rPr lang="en-GB" b="1" i="1" dirty="0">
                <a:solidFill>
                  <a:srgbClr val="FFFF00"/>
                </a:solidFill>
                <a:effectLst/>
                <a:latin typeface="arial" panose="020B0604020202020204" pitchFamily="34" charset="0"/>
              </a:rPr>
            </a:br>
            <a:r>
              <a:rPr lang="en-GB" b="1" i="1" dirty="0">
                <a:solidFill>
                  <a:srgbClr val="FFFF00"/>
                </a:solidFill>
                <a:effectLst/>
                <a:latin typeface="arial" panose="020B0604020202020204" pitchFamily="34" charset="0"/>
              </a:rPr>
              <a:t>Set us free by the truth you now bring us</a:t>
            </a:r>
            <a:br>
              <a:rPr lang="en-GB" b="1" i="1" dirty="0">
                <a:solidFill>
                  <a:srgbClr val="FFFF00"/>
                </a:solidFill>
                <a:effectLst/>
                <a:latin typeface="arial" panose="020B0604020202020204" pitchFamily="34" charset="0"/>
              </a:rPr>
            </a:br>
            <a:r>
              <a:rPr lang="en-GB" b="1" i="1" dirty="0">
                <a:solidFill>
                  <a:srgbClr val="FFFF00"/>
                </a:solidFill>
                <a:effectLst/>
                <a:latin typeface="arial" panose="020B0604020202020204" pitchFamily="34" charset="0"/>
              </a:rPr>
              <a:t>Shine on me, shine on me</a:t>
            </a:r>
          </a:p>
        </p:txBody>
      </p:sp>
      <p:sp>
        <p:nvSpPr>
          <p:cNvPr id="10" name="TextBox 9">
            <a:extLst>
              <a:ext uri="{FF2B5EF4-FFF2-40B4-BE49-F238E27FC236}">
                <a16:creationId xmlns:a16="http://schemas.microsoft.com/office/drawing/2014/main" id="{329B6C80-408B-B370-718B-624CBF52F683}"/>
              </a:ext>
            </a:extLst>
          </p:cNvPr>
          <p:cNvSpPr txBox="1"/>
          <p:nvPr/>
        </p:nvSpPr>
        <p:spPr>
          <a:xfrm>
            <a:off x="5801170" y="800901"/>
            <a:ext cx="6390822" cy="1754326"/>
          </a:xfrm>
          <a:prstGeom prst="rect">
            <a:avLst/>
          </a:prstGeom>
          <a:noFill/>
        </p:spPr>
        <p:txBody>
          <a:bodyPr wrap="square" rtlCol="0">
            <a:spAutoFit/>
          </a:bodyPr>
          <a:lstStyle/>
          <a:p>
            <a:pPr algn="r"/>
            <a:r>
              <a:rPr lang="en-GB" b="1" i="1" dirty="0">
                <a:solidFill>
                  <a:srgbClr val="FFFF00"/>
                </a:solidFill>
                <a:effectLst/>
                <a:latin typeface="arial" panose="020B0604020202020204" pitchFamily="34" charset="0"/>
              </a:rPr>
              <a:t>Shine, Jesus, shine. Fill this land with the Father's glory</a:t>
            </a:r>
            <a:br>
              <a:rPr lang="en-GB" b="1" i="1" dirty="0">
                <a:solidFill>
                  <a:srgbClr val="FFFF00"/>
                </a:solidFill>
                <a:effectLst/>
                <a:latin typeface="arial" panose="020B0604020202020204" pitchFamily="34" charset="0"/>
              </a:rPr>
            </a:br>
            <a:r>
              <a:rPr lang="en-GB" b="1" i="1" dirty="0">
                <a:solidFill>
                  <a:srgbClr val="FFFF00"/>
                </a:solidFill>
                <a:effectLst/>
                <a:latin typeface="arial" panose="020B0604020202020204" pitchFamily="34" charset="0"/>
              </a:rPr>
              <a:t>Blaze, Spirit, blaze; Set our hearts on fire</a:t>
            </a:r>
            <a:br>
              <a:rPr lang="en-GB" b="1" i="1" dirty="0">
                <a:solidFill>
                  <a:srgbClr val="FFFF00"/>
                </a:solidFill>
                <a:effectLst/>
                <a:latin typeface="arial" panose="020B0604020202020204" pitchFamily="34" charset="0"/>
              </a:rPr>
            </a:br>
            <a:r>
              <a:rPr lang="en-GB" b="1" i="1" dirty="0">
                <a:solidFill>
                  <a:srgbClr val="FFFF00"/>
                </a:solidFill>
                <a:effectLst/>
                <a:latin typeface="arial" panose="020B0604020202020204" pitchFamily="34" charset="0"/>
              </a:rPr>
              <a:t>Flow, river, flow. Flood the nations with grace and mercy</a:t>
            </a:r>
            <a:br>
              <a:rPr lang="en-GB" b="1" i="1" dirty="0">
                <a:solidFill>
                  <a:srgbClr val="FFFF00"/>
                </a:solidFill>
                <a:effectLst/>
                <a:latin typeface="arial" panose="020B0604020202020204" pitchFamily="34" charset="0"/>
              </a:rPr>
            </a:br>
            <a:r>
              <a:rPr lang="en-GB" b="1" i="1" dirty="0">
                <a:solidFill>
                  <a:srgbClr val="FFFF00"/>
                </a:solidFill>
                <a:effectLst/>
                <a:latin typeface="arial" panose="020B0604020202020204" pitchFamily="34" charset="0"/>
              </a:rPr>
              <a:t>Send forth your word</a:t>
            </a:r>
            <a:br>
              <a:rPr lang="en-GB" b="1" i="1" dirty="0">
                <a:solidFill>
                  <a:srgbClr val="FFFF00"/>
                </a:solidFill>
                <a:effectLst/>
                <a:latin typeface="arial" panose="020B0604020202020204" pitchFamily="34" charset="0"/>
              </a:rPr>
            </a:br>
            <a:r>
              <a:rPr lang="en-GB" b="1" i="1" dirty="0">
                <a:solidFill>
                  <a:srgbClr val="FFFF00"/>
                </a:solidFill>
                <a:effectLst/>
                <a:latin typeface="arial" panose="020B0604020202020204" pitchFamily="34" charset="0"/>
              </a:rPr>
              <a:t>Lord, and let there be light</a:t>
            </a:r>
          </a:p>
          <a:p>
            <a:pPr algn="r"/>
            <a:endParaRPr lang="en-ZW" dirty="0"/>
          </a:p>
        </p:txBody>
      </p:sp>
      <p:sp>
        <p:nvSpPr>
          <p:cNvPr id="12" name="TextBox 11">
            <a:extLst>
              <a:ext uri="{FF2B5EF4-FFF2-40B4-BE49-F238E27FC236}">
                <a16:creationId xmlns:a16="http://schemas.microsoft.com/office/drawing/2014/main" id="{60F50509-7993-7A27-45A4-D2D83CE81F7E}"/>
              </a:ext>
            </a:extLst>
          </p:cNvPr>
          <p:cNvSpPr txBox="1"/>
          <p:nvPr/>
        </p:nvSpPr>
        <p:spPr>
          <a:xfrm>
            <a:off x="0" y="5516233"/>
            <a:ext cx="5835982" cy="369332"/>
          </a:xfrm>
          <a:prstGeom prst="rect">
            <a:avLst/>
          </a:prstGeom>
          <a:noFill/>
        </p:spPr>
        <p:txBody>
          <a:bodyPr wrap="square" rtlCol="0">
            <a:spAutoFit/>
          </a:bodyPr>
          <a:lstStyle/>
          <a:p>
            <a:r>
              <a:rPr lang="en-GB" b="1" i="1" dirty="0">
                <a:solidFill>
                  <a:srgbClr val="FFFF00"/>
                </a:solidFill>
                <a:effectLst/>
                <a:latin typeface="arial" panose="020B0604020202020204" pitchFamily="34" charset="0"/>
              </a:rPr>
              <a:t>As we gaze on your kingly brightness</a:t>
            </a:r>
            <a:endParaRPr lang="en-ZW" b="1" i="1" dirty="0">
              <a:solidFill>
                <a:srgbClr val="FFFF00"/>
              </a:solidFill>
            </a:endParaRPr>
          </a:p>
        </p:txBody>
      </p:sp>
      <p:sp>
        <p:nvSpPr>
          <p:cNvPr id="13" name="TextBox 12">
            <a:extLst>
              <a:ext uri="{FF2B5EF4-FFF2-40B4-BE49-F238E27FC236}">
                <a16:creationId xmlns:a16="http://schemas.microsoft.com/office/drawing/2014/main" id="{427482BD-6305-E42F-ED54-94200603CEF7}"/>
              </a:ext>
            </a:extLst>
          </p:cNvPr>
          <p:cNvSpPr txBox="1"/>
          <p:nvPr/>
        </p:nvSpPr>
        <p:spPr>
          <a:xfrm>
            <a:off x="6908475" y="5597317"/>
            <a:ext cx="5283517" cy="369332"/>
          </a:xfrm>
          <a:prstGeom prst="rect">
            <a:avLst/>
          </a:prstGeom>
          <a:noFill/>
        </p:spPr>
        <p:txBody>
          <a:bodyPr wrap="square" rtlCol="0">
            <a:spAutoFit/>
          </a:bodyPr>
          <a:lstStyle/>
          <a:p>
            <a:pPr algn="r"/>
            <a:r>
              <a:rPr lang="en-GB" b="1" i="1" dirty="0">
                <a:solidFill>
                  <a:srgbClr val="FFFF00"/>
                </a:solidFill>
                <a:effectLst/>
                <a:latin typeface="arial" panose="020B0604020202020204" pitchFamily="34" charset="0"/>
              </a:rPr>
              <a:t>So our faces display your likeness</a:t>
            </a:r>
            <a:endParaRPr lang="en-ZW" b="1" i="1" dirty="0">
              <a:solidFill>
                <a:srgbClr val="FFFF00"/>
              </a:solidFill>
            </a:endParaRPr>
          </a:p>
        </p:txBody>
      </p:sp>
      <p:sp>
        <p:nvSpPr>
          <p:cNvPr id="15" name="TextBox 14">
            <a:extLst>
              <a:ext uri="{FF2B5EF4-FFF2-40B4-BE49-F238E27FC236}">
                <a16:creationId xmlns:a16="http://schemas.microsoft.com/office/drawing/2014/main" id="{5CF54C50-C22E-CC30-2867-CB35764B1DBF}"/>
              </a:ext>
            </a:extLst>
          </p:cNvPr>
          <p:cNvSpPr txBox="1"/>
          <p:nvPr/>
        </p:nvSpPr>
        <p:spPr>
          <a:xfrm>
            <a:off x="0" y="5854790"/>
            <a:ext cx="5835982" cy="369332"/>
          </a:xfrm>
          <a:prstGeom prst="rect">
            <a:avLst/>
          </a:prstGeom>
          <a:noFill/>
        </p:spPr>
        <p:txBody>
          <a:bodyPr wrap="square" rtlCol="0">
            <a:spAutoFit/>
          </a:bodyPr>
          <a:lstStyle/>
          <a:p>
            <a:r>
              <a:rPr lang="en-GB" b="1" i="1" dirty="0">
                <a:solidFill>
                  <a:srgbClr val="FFFF00"/>
                </a:solidFill>
                <a:effectLst/>
                <a:latin typeface="arial" panose="020B0604020202020204" pitchFamily="34" charset="0"/>
              </a:rPr>
              <a:t>Ever changing from glory to glory</a:t>
            </a:r>
            <a:endParaRPr lang="en-ZW" b="1" i="1" dirty="0">
              <a:solidFill>
                <a:srgbClr val="FFFF00"/>
              </a:solidFill>
            </a:endParaRPr>
          </a:p>
        </p:txBody>
      </p:sp>
      <p:sp>
        <p:nvSpPr>
          <p:cNvPr id="16" name="TextBox 15">
            <a:extLst>
              <a:ext uri="{FF2B5EF4-FFF2-40B4-BE49-F238E27FC236}">
                <a16:creationId xmlns:a16="http://schemas.microsoft.com/office/drawing/2014/main" id="{F4DB5DC7-9295-13C0-2C43-FB84F49E1774}"/>
              </a:ext>
            </a:extLst>
          </p:cNvPr>
          <p:cNvSpPr txBox="1"/>
          <p:nvPr/>
        </p:nvSpPr>
        <p:spPr>
          <a:xfrm>
            <a:off x="7088179" y="5875148"/>
            <a:ext cx="5103814" cy="369332"/>
          </a:xfrm>
          <a:prstGeom prst="rect">
            <a:avLst/>
          </a:prstGeom>
          <a:noFill/>
        </p:spPr>
        <p:txBody>
          <a:bodyPr wrap="square" rtlCol="0">
            <a:spAutoFit/>
          </a:bodyPr>
          <a:lstStyle/>
          <a:p>
            <a:pPr algn="r"/>
            <a:r>
              <a:rPr lang="en-GB" b="1" i="1" dirty="0">
                <a:solidFill>
                  <a:srgbClr val="FFFF00"/>
                </a:solidFill>
                <a:effectLst/>
                <a:latin typeface="arial" panose="020B0604020202020204" pitchFamily="34" charset="0"/>
              </a:rPr>
              <a:t>Mirrored here may our lives tell your story</a:t>
            </a:r>
            <a:endParaRPr lang="en-ZW" b="1" i="1" dirty="0">
              <a:solidFill>
                <a:srgbClr val="FFFF00"/>
              </a:solidFill>
            </a:endParaRPr>
          </a:p>
        </p:txBody>
      </p:sp>
      <p:sp>
        <p:nvSpPr>
          <p:cNvPr id="18" name="TextBox 17">
            <a:extLst>
              <a:ext uri="{FF2B5EF4-FFF2-40B4-BE49-F238E27FC236}">
                <a16:creationId xmlns:a16="http://schemas.microsoft.com/office/drawing/2014/main" id="{9F1283F2-80F7-1EBE-FFFE-DC302EF71CBB}"/>
              </a:ext>
            </a:extLst>
          </p:cNvPr>
          <p:cNvSpPr txBox="1"/>
          <p:nvPr/>
        </p:nvSpPr>
        <p:spPr>
          <a:xfrm>
            <a:off x="4248124" y="1982111"/>
            <a:ext cx="3695745" cy="769441"/>
          </a:xfrm>
          <a:prstGeom prst="rect">
            <a:avLst/>
          </a:prstGeom>
          <a:noFill/>
        </p:spPr>
        <p:txBody>
          <a:bodyPr wrap="square">
            <a:spAutoFit/>
          </a:bodyPr>
          <a:lstStyle/>
          <a:p>
            <a:r>
              <a:rPr lang="en-GB" sz="4400" b="1" i="1" dirty="0">
                <a:ln>
                  <a:solidFill>
                    <a:sysClr val="windowText" lastClr="000000"/>
                  </a:solidFill>
                </a:ln>
                <a:solidFill>
                  <a:srgbClr val="FFFF00"/>
                </a:solidFill>
                <a:effectLst>
                  <a:glow rad="101600">
                    <a:schemeClr val="tx1">
                      <a:alpha val="60000"/>
                    </a:schemeClr>
                  </a:glow>
                </a:effectLst>
                <a:latin typeface="arial" panose="020B0604020202020204" pitchFamily="34" charset="0"/>
              </a:rPr>
              <a:t>Shine on me</a:t>
            </a:r>
            <a:endParaRPr lang="en-ZW" sz="4400" dirty="0">
              <a:ln>
                <a:solidFill>
                  <a:sysClr val="windowText" lastClr="000000"/>
                </a:solidFill>
              </a:ln>
              <a:effectLst>
                <a:glow rad="101600">
                  <a:schemeClr val="tx1">
                    <a:alpha val="60000"/>
                  </a:schemeClr>
                </a:glow>
              </a:effectLst>
            </a:endParaRPr>
          </a:p>
        </p:txBody>
      </p:sp>
      <p:sp>
        <p:nvSpPr>
          <p:cNvPr id="19" name="TextBox 18">
            <a:extLst>
              <a:ext uri="{FF2B5EF4-FFF2-40B4-BE49-F238E27FC236}">
                <a16:creationId xmlns:a16="http://schemas.microsoft.com/office/drawing/2014/main" id="{EE37213D-AA68-9FD0-0CAD-8423925A9AF9}"/>
              </a:ext>
            </a:extLst>
          </p:cNvPr>
          <p:cNvSpPr txBox="1"/>
          <p:nvPr/>
        </p:nvSpPr>
        <p:spPr>
          <a:xfrm>
            <a:off x="4276291" y="4919441"/>
            <a:ext cx="3695745" cy="769441"/>
          </a:xfrm>
          <a:prstGeom prst="rect">
            <a:avLst/>
          </a:prstGeom>
          <a:noFill/>
        </p:spPr>
        <p:txBody>
          <a:bodyPr wrap="square">
            <a:spAutoFit/>
          </a:bodyPr>
          <a:lstStyle/>
          <a:p>
            <a:r>
              <a:rPr lang="en-GB" sz="4400" b="1" i="1" dirty="0">
                <a:ln>
                  <a:solidFill>
                    <a:sysClr val="windowText" lastClr="000000"/>
                  </a:solidFill>
                </a:ln>
                <a:solidFill>
                  <a:srgbClr val="FFFF00"/>
                </a:solidFill>
                <a:effectLst>
                  <a:glow rad="101600">
                    <a:schemeClr val="tx1">
                      <a:alpha val="60000"/>
                    </a:schemeClr>
                  </a:glow>
                </a:effectLst>
                <a:latin typeface="arial" panose="020B0604020202020204" pitchFamily="34" charset="0"/>
              </a:rPr>
              <a:t>Shine on me</a:t>
            </a:r>
            <a:endParaRPr lang="en-ZW" sz="4400" dirty="0">
              <a:ln>
                <a:solidFill>
                  <a:sysClr val="windowText" lastClr="000000"/>
                </a:solidFill>
              </a:ln>
              <a:effectLst>
                <a:glow rad="101600">
                  <a:schemeClr val="tx1">
                    <a:alpha val="60000"/>
                  </a:schemeClr>
                </a:glow>
              </a:effectLst>
            </a:endParaRPr>
          </a:p>
        </p:txBody>
      </p:sp>
    </p:spTree>
    <p:extLst>
      <p:ext uri="{BB962C8B-B14F-4D97-AF65-F5344CB8AC3E}">
        <p14:creationId xmlns:p14="http://schemas.microsoft.com/office/powerpoint/2010/main" val="11114596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1500" fill="hold"/>
                                        <p:tgtEl>
                                          <p:spTgt spid="18"/>
                                        </p:tgtEl>
                                        <p:attrNameLst>
                                          <p:attrName>ppt_w</p:attrName>
                                        </p:attrNameLst>
                                      </p:cBhvr>
                                      <p:tavLst>
                                        <p:tav tm="0">
                                          <p:val>
                                            <p:fltVal val="0"/>
                                          </p:val>
                                        </p:tav>
                                        <p:tav tm="100000">
                                          <p:val>
                                            <p:strVal val="#ppt_w"/>
                                          </p:val>
                                        </p:tav>
                                      </p:tavLst>
                                    </p:anim>
                                    <p:anim calcmode="lin" valueType="num">
                                      <p:cBhvr>
                                        <p:cTn id="50" dur="1500" fill="hold"/>
                                        <p:tgtEl>
                                          <p:spTgt spid="18"/>
                                        </p:tgtEl>
                                        <p:attrNameLst>
                                          <p:attrName>ppt_h</p:attrName>
                                        </p:attrNameLst>
                                      </p:cBhvr>
                                      <p:tavLst>
                                        <p:tav tm="0">
                                          <p:val>
                                            <p:fltVal val="0"/>
                                          </p:val>
                                        </p:tav>
                                        <p:tav tm="100000">
                                          <p:val>
                                            <p:strVal val="#ppt_h"/>
                                          </p:val>
                                        </p:tav>
                                      </p:tavLst>
                                    </p:anim>
                                    <p:animEffect transition="in" filter="fade">
                                      <p:cBhvr>
                                        <p:cTn id="51" dur="1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500" fill="hold"/>
                                        <p:tgtEl>
                                          <p:spTgt spid="19"/>
                                        </p:tgtEl>
                                        <p:attrNameLst>
                                          <p:attrName>ppt_w</p:attrName>
                                        </p:attrNameLst>
                                      </p:cBhvr>
                                      <p:tavLst>
                                        <p:tav tm="0">
                                          <p:val>
                                            <p:fltVal val="0"/>
                                          </p:val>
                                        </p:tav>
                                        <p:tav tm="100000">
                                          <p:val>
                                            <p:strVal val="#ppt_w"/>
                                          </p:val>
                                        </p:tav>
                                      </p:tavLst>
                                    </p:anim>
                                    <p:anim calcmode="lin" valueType="num">
                                      <p:cBhvr>
                                        <p:cTn id="57" dur="1500" fill="hold"/>
                                        <p:tgtEl>
                                          <p:spTgt spid="19"/>
                                        </p:tgtEl>
                                        <p:attrNameLst>
                                          <p:attrName>ppt_h</p:attrName>
                                        </p:attrNameLst>
                                      </p:cBhvr>
                                      <p:tavLst>
                                        <p:tav tm="0">
                                          <p:val>
                                            <p:fltVal val="0"/>
                                          </p:val>
                                        </p:tav>
                                        <p:tav tm="100000">
                                          <p:val>
                                            <p:strVal val="#ppt_h"/>
                                          </p:val>
                                        </p:tav>
                                      </p:tavLst>
                                    </p:anim>
                                    <p:animEffect transition="in" filter="fade">
                                      <p:cBhvr>
                                        <p:cTn id="58" dur="1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P spid="15" grpId="0"/>
      <p:bldP spid="16"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2" name="TextBox 1">
            <a:extLst>
              <a:ext uri="{FF2B5EF4-FFF2-40B4-BE49-F238E27FC236}">
                <a16:creationId xmlns:a16="http://schemas.microsoft.com/office/drawing/2014/main" id="{B4831801-DD30-8BFC-4051-B4D330F9A130}"/>
              </a:ext>
            </a:extLst>
          </p:cNvPr>
          <p:cNvSpPr txBox="1"/>
          <p:nvPr/>
        </p:nvSpPr>
        <p:spPr>
          <a:xfrm>
            <a:off x="837063" y="854214"/>
            <a:ext cx="2743200" cy="1107996"/>
          </a:xfrm>
          <a:prstGeom prst="rect">
            <a:avLst/>
          </a:prstGeom>
          <a:noFill/>
        </p:spPr>
        <p:txBody>
          <a:bodyPr wrap="square" rtlCol="0">
            <a:spAutoFit/>
          </a:bodyPr>
          <a:lstStyle/>
          <a:p>
            <a:r>
              <a:rPr lang="en-ZW" sz="66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a:t>
            </a:r>
            <a:endParaRPr lang="en-ZW" sz="6600" dirty="0"/>
          </a:p>
        </p:txBody>
      </p:sp>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9" name="Star: 7 Points 8">
            <a:extLst>
              <a:ext uri="{FF2B5EF4-FFF2-40B4-BE49-F238E27FC236}">
                <a16:creationId xmlns:a16="http://schemas.microsoft.com/office/drawing/2014/main" id="{24E799A3-807C-AEC0-10AF-1A5767786D51}"/>
              </a:ext>
            </a:extLst>
          </p:cNvPr>
          <p:cNvSpPr/>
          <p:nvPr/>
        </p:nvSpPr>
        <p:spPr>
          <a:xfrm>
            <a:off x="4545099" y="2587042"/>
            <a:ext cx="2456202" cy="2301188"/>
          </a:xfrm>
          <a:prstGeom prst="star7">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11" name="TextBox 10">
            <a:extLst>
              <a:ext uri="{FF2B5EF4-FFF2-40B4-BE49-F238E27FC236}">
                <a16:creationId xmlns:a16="http://schemas.microsoft.com/office/drawing/2014/main" id="{DC0A0A1A-4C1F-547B-FDA2-4A5869231BFE}"/>
              </a:ext>
            </a:extLst>
          </p:cNvPr>
          <p:cNvSpPr txBox="1"/>
          <p:nvPr/>
        </p:nvSpPr>
        <p:spPr>
          <a:xfrm rot="21414166">
            <a:off x="4720787" y="3261282"/>
            <a:ext cx="2036985" cy="1015663"/>
          </a:xfrm>
          <a:prstGeom prst="rect">
            <a:avLst/>
          </a:prstGeom>
          <a:noFill/>
        </p:spPr>
        <p:txBody>
          <a:bodyPr wrap="square" rtlCol="0">
            <a:spAutoFit/>
          </a:bodyPr>
          <a:lstStyle/>
          <a:p>
            <a:pPr algn="ctr"/>
            <a:r>
              <a:rPr lang="en-GB" sz="6000" b="1" dirty="0">
                <a:ln>
                  <a:solidFill>
                    <a:schemeClr val="bg1"/>
                  </a:solidFill>
                </a:ln>
                <a:solidFill>
                  <a:schemeClr val="accent1"/>
                </a:solidFill>
                <a:effectLst>
                  <a:glow rad="101600">
                    <a:schemeClr val="bg1">
                      <a:alpha val="60000"/>
                    </a:schemeClr>
                  </a:glow>
                </a:effectLst>
              </a:rPr>
              <a:t>G</a:t>
            </a:r>
            <a:r>
              <a:rPr lang="en-GB" sz="5400" b="1" dirty="0">
                <a:ln>
                  <a:solidFill>
                    <a:schemeClr val="bg1"/>
                  </a:solidFill>
                </a:ln>
                <a:solidFill>
                  <a:schemeClr val="accent1"/>
                </a:solidFill>
                <a:effectLst>
                  <a:glow rad="101600">
                    <a:schemeClr val="bg1">
                      <a:alpha val="60000"/>
                    </a:schemeClr>
                  </a:glow>
                </a:effectLst>
              </a:rPr>
              <a:t>L</a:t>
            </a:r>
            <a:r>
              <a:rPr lang="en-GB" sz="4400" b="1" dirty="0">
                <a:ln>
                  <a:solidFill>
                    <a:schemeClr val="bg1"/>
                  </a:solidFill>
                </a:ln>
                <a:solidFill>
                  <a:schemeClr val="accent1"/>
                </a:solidFill>
                <a:effectLst>
                  <a:glow rad="101600">
                    <a:schemeClr val="bg1">
                      <a:alpha val="60000"/>
                    </a:schemeClr>
                  </a:glow>
                </a:effectLst>
              </a:rPr>
              <a:t>O</a:t>
            </a:r>
            <a:r>
              <a:rPr lang="en-GB" sz="4000" b="1" dirty="0">
                <a:ln>
                  <a:solidFill>
                    <a:schemeClr val="bg1"/>
                  </a:solidFill>
                </a:ln>
                <a:solidFill>
                  <a:schemeClr val="accent1"/>
                </a:solidFill>
                <a:effectLst>
                  <a:glow rad="101600">
                    <a:schemeClr val="bg1">
                      <a:alpha val="60000"/>
                    </a:schemeClr>
                  </a:glow>
                </a:effectLst>
              </a:rPr>
              <a:t>R</a:t>
            </a:r>
            <a:r>
              <a:rPr lang="en-GB" sz="3600" b="1" dirty="0">
                <a:ln>
                  <a:solidFill>
                    <a:schemeClr val="bg1"/>
                  </a:solidFill>
                </a:ln>
                <a:solidFill>
                  <a:schemeClr val="accent1"/>
                </a:solidFill>
                <a:effectLst>
                  <a:glow rad="101600">
                    <a:schemeClr val="bg1">
                      <a:alpha val="60000"/>
                    </a:schemeClr>
                  </a:glow>
                </a:effectLst>
              </a:rPr>
              <a:t>Y</a:t>
            </a:r>
            <a:endParaRPr lang="en-ZW" sz="2800" b="1" dirty="0">
              <a:ln>
                <a:solidFill>
                  <a:schemeClr val="bg1"/>
                </a:solidFill>
              </a:ln>
              <a:solidFill>
                <a:schemeClr val="accent1"/>
              </a:solidFill>
              <a:effectLst>
                <a:glow rad="101600">
                  <a:schemeClr val="bg1">
                    <a:alpha val="60000"/>
                  </a:schemeClr>
                </a:glow>
              </a:effectLst>
            </a:endParaRPr>
          </a:p>
        </p:txBody>
      </p:sp>
      <p:sp>
        <p:nvSpPr>
          <p:cNvPr id="10" name="TextBox 9">
            <a:extLst>
              <a:ext uri="{FF2B5EF4-FFF2-40B4-BE49-F238E27FC236}">
                <a16:creationId xmlns:a16="http://schemas.microsoft.com/office/drawing/2014/main" id="{93890ECD-0AF8-0D82-E67E-715F987886FD}"/>
              </a:ext>
            </a:extLst>
          </p:cNvPr>
          <p:cNvSpPr txBox="1"/>
          <p:nvPr/>
        </p:nvSpPr>
        <p:spPr>
          <a:xfrm>
            <a:off x="2586839" y="3407437"/>
            <a:ext cx="1883391" cy="707886"/>
          </a:xfrm>
          <a:prstGeom prst="rect">
            <a:avLst/>
          </a:prstGeom>
          <a:noFill/>
        </p:spPr>
        <p:txBody>
          <a:bodyPr wrap="square" rtlCol="0">
            <a:spAutoFit/>
          </a:bodyPr>
          <a:lstStyle/>
          <a:p>
            <a:r>
              <a:rPr lang="en-GB" sz="4000" b="1" dirty="0"/>
              <a:t>MAN’S</a:t>
            </a:r>
            <a:endParaRPr lang="en-ZW" sz="4000" b="1" dirty="0"/>
          </a:p>
        </p:txBody>
      </p:sp>
      <p:sp>
        <p:nvSpPr>
          <p:cNvPr id="15" name="TextBox 14">
            <a:extLst>
              <a:ext uri="{FF2B5EF4-FFF2-40B4-BE49-F238E27FC236}">
                <a16:creationId xmlns:a16="http://schemas.microsoft.com/office/drawing/2014/main" id="{5BCE3AEA-E2DF-EABF-D73B-210D7A632BE5}"/>
              </a:ext>
            </a:extLst>
          </p:cNvPr>
          <p:cNvSpPr txBox="1"/>
          <p:nvPr/>
        </p:nvSpPr>
        <p:spPr>
          <a:xfrm>
            <a:off x="7643140" y="3415170"/>
            <a:ext cx="1883391" cy="707886"/>
          </a:xfrm>
          <a:prstGeom prst="rect">
            <a:avLst/>
          </a:prstGeom>
          <a:noFill/>
        </p:spPr>
        <p:txBody>
          <a:bodyPr wrap="square" rtlCol="0">
            <a:spAutoFit/>
          </a:bodyPr>
          <a:lstStyle/>
          <a:p>
            <a:r>
              <a:rPr lang="en-GB" sz="4000" b="1" dirty="0">
                <a:ln>
                  <a:solidFill>
                    <a:srgbClr val="7030A0"/>
                  </a:solidFill>
                </a:ln>
                <a:solidFill>
                  <a:schemeClr val="bg1"/>
                </a:solidFill>
                <a:effectLst>
                  <a:glow rad="101600">
                    <a:srgbClr val="FFFF00">
                      <a:alpha val="60000"/>
                    </a:srgbClr>
                  </a:glow>
                </a:effectLst>
              </a:rPr>
              <a:t>GOD’S</a:t>
            </a:r>
            <a:endParaRPr lang="en-ZW" sz="4000" b="1" dirty="0">
              <a:ln>
                <a:solidFill>
                  <a:srgbClr val="7030A0"/>
                </a:solidFill>
              </a:ln>
              <a:solidFill>
                <a:schemeClr val="bg1"/>
              </a:solidFill>
              <a:effectLst>
                <a:glow rad="101600">
                  <a:srgbClr val="FFFF00">
                    <a:alpha val="60000"/>
                  </a:srgbClr>
                </a:glow>
              </a:effectLst>
            </a:endParaRPr>
          </a:p>
        </p:txBody>
      </p:sp>
      <p:sp>
        <p:nvSpPr>
          <p:cNvPr id="16" name="TextBox 15">
            <a:extLst>
              <a:ext uri="{FF2B5EF4-FFF2-40B4-BE49-F238E27FC236}">
                <a16:creationId xmlns:a16="http://schemas.microsoft.com/office/drawing/2014/main" id="{687F8E7F-2018-5D7E-507C-991A4CC64AD3}"/>
              </a:ext>
            </a:extLst>
          </p:cNvPr>
          <p:cNvSpPr txBox="1"/>
          <p:nvPr/>
        </p:nvSpPr>
        <p:spPr>
          <a:xfrm>
            <a:off x="136478" y="1755589"/>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NOISE</a:t>
            </a:r>
            <a:endParaRPr lang="en-ZW" sz="4000" b="1" dirty="0">
              <a:ln>
                <a:solidFill>
                  <a:srgbClr val="FFC000"/>
                </a:solidFill>
              </a:ln>
              <a:solidFill>
                <a:schemeClr val="accent4"/>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6561FE83-05AF-1538-EDE9-F839CD27D8B1}"/>
              </a:ext>
            </a:extLst>
          </p:cNvPr>
          <p:cNvSpPr txBox="1"/>
          <p:nvPr/>
        </p:nvSpPr>
        <p:spPr>
          <a:xfrm>
            <a:off x="136478" y="2307913"/>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REPUTATION</a:t>
            </a:r>
            <a:endParaRPr lang="en-ZW" sz="4000" b="1" dirty="0">
              <a:ln>
                <a:solidFill>
                  <a:srgbClr val="FFC000"/>
                </a:solidFill>
              </a:ln>
              <a:solidFill>
                <a:schemeClr val="accent4"/>
              </a:solidFill>
              <a:effectLst>
                <a:glow rad="101600">
                  <a:schemeClr val="tx1">
                    <a:alpha val="60000"/>
                  </a:schemeClr>
                </a:glow>
              </a:effectLst>
            </a:endParaRPr>
          </a:p>
        </p:txBody>
      </p:sp>
      <p:sp>
        <p:nvSpPr>
          <p:cNvPr id="18" name="TextBox 17">
            <a:extLst>
              <a:ext uri="{FF2B5EF4-FFF2-40B4-BE49-F238E27FC236}">
                <a16:creationId xmlns:a16="http://schemas.microsoft.com/office/drawing/2014/main" id="{A9AA3404-8FBD-1A7A-4A14-C7BFCD7ADE6F}"/>
              </a:ext>
            </a:extLst>
          </p:cNvPr>
          <p:cNvSpPr txBox="1"/>
          <p:nvPr/>
        </p:nvSpPr>
        <p:spPr>
          <a:xfrm>
            <a:off x="143002" y="2874182"/>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SELF</a:t>
            </a:r>
            <a:endParaRPr lang="en-ZW" sz="40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C3CA5ED5-B5BA-BB5E-8A81-56BCFC80BBFA}"/>
              </a:ext>
            </a:extLst>
          </p:cNvPr>
          <p:cNvSpPr txBox="1"/>
          <p:nvPr/>
        </p:nvSpPr>
        <p:spPr>
          <a:xfrm>
            <a:off x="136478" y="3519706"/>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FEW</a:t>
            </a:r>
            <a:endParaRPr lang="en-ZW" sz="4000" b="1" dirty="0">
              <a:ln>
                <a:solidFill>
                  <a:srgbClr val="FFC000"/>
                </a:solidFill>
              </a:ln>
              <a:solidFill>
                <a:schemeClr val="accent4"/>
              </a:solidFill>
              <a:effectLst>
                <a:glow rad="101600">
                  <a:schemeClr val="tx1">
                    <a:alpha val="60000"/>
                  </a:schemeClr>
                </a:glow>
              </a:effectLst>
            </a:endParaRPr>
          </a:p>
        </p:txBody>
      </p:sp>
      <p:sp>
        <p:nvSpPr>
          <p:cNvPr id="20" name="TextBox 19">
            <a:extLst>
              <a:ext uri="{FF2B5EF4-FFF2-40B4-BE49-F238E27FC236}">
                <a16:creationId xmlns:a16="http://schemas.microsoft.com/office/drawing/2014/main" id="{65F8F08B-ED12-C9F2-E61F-A79A4764C134}"/>
              </a:ext>
            </a:extLst>
          </p:cNvPr>
          <p:cNvSpPr txBox="1"/>
          <p:nvPr/>
        </p:nvSpPr>
        <p:spPr>
          <a:xfrm>
            <a:off x="136478" y="4153892"/>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PRESENT</a:t>
            </a:r>
            <a:endParaRPr lang="en-ZW" sz="4000" b="1" dirty="0">
              <a:ln>
                <a:solidFill>
                  <a:srgbClr val="FFC000"/>
                </a:solidFill>
              </a:ln>
              <a:solidFill>
                <a:schemeClr val="accent4"/>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5B8EF771-ED72-9DB9-E7A8-8FAF8A583865}"/>
              </a:ext>
            </a:extLst>
          </p:cNvPr>
          <p:cNvSpPr txBox="1"/>
          <p:nvPr/>
        </p:nvSpPr>
        <p:spPr>
          <a:xfrm>
            <a:off x="136478" y="4769602"/>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VICTORIES</a:t>
            </a:r>
            <a:endParaRPr lang="en-ZW" sz="4000" b="1" dirty="0">
              <a:ln>
                <a:solidFill>
                  <a:srgbClr val="FFC000"/>
                </a:solidFill>
              </a:ln>
              <a:solidFill>
                <a:schemeClr val="accent4"/>
              </a:solidFill>
              <a:effectLst>
                <a:glow rad="101600">
                  <a:schemeClr val="tx1">
                    <a:alpha val="60000"/>
                  </a:schemeClr>
                </a:glow>
              </a:effectLst>
            </a:endParaRPr>
          </a:p>
        </p:txBody>
      </p:sp>
      <p:sp>
        <p:nvSpPr>
          <p:cNvPr id="22" name="TextBox 21">
            <a:extLst>
              <a:ext uri="{FF2B5EF4-FFF2-40B4-BE49-F238E27FC236}">
                <a16:creationId xmlns:a16="http://schemas.microsoft.com/office/drawing/2014/main" id="{1272C9FD-21B7-785A-B0DD-55B2094DF1D8}"/>
              </a:ext>
            </a:extLst>
          </p:cNvPr>
          <p:cNvSpPr txBox="1"/>
          <p:nvPr/>
        </p:nvSpPr>
        <p:spPr>
          <a:xfrm>
            <a:off x="136478" y="5304001"/>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PROFIT</a:t>
            </a:r>
            <a:endParaRPr lang="en-ZW" sz="4000" b="1" dirty="0">
              <a:ln>
                <a:solidFill>
                  <a:srgbClr val="FFC000"/>
                </a:solidFill>
              </a:ln>
              <a:solidFill>
                <a:schemeClr val="accent4"/>
              </a:solidFill>
              <a:effectLst>
                <a:glow rad="101600">
                  <a:schemeClr val="tx1">
                    <a:alpha val="60000"/>
                  </a:schemeClr>
                </a:glow>
              </a:effectLst>
            </a:endParaRPr>
          </a:p>
        </p:txBody>
      </p:sp>
      <p:sp>
        <p:nvSpPr>
          <p:cNvPr id="23" name="TextBox 22">
            <a:extLst>
              <a:ext uri="{FF2B5EF4-FFF2-40B4-BE49-F238E27FC236}">
                <a16:creationId xmlns:a16="http://schemas.microsoft.com/office/drawing/2014/main" id="{C097C2DC-A85C-5356-F412-48C4DE90CB47}"/>
              </a:ext>
            </a:extLst>
          </p:cNvPr>
          <p:cNvSpPr txBox="1"/>
          <p:nvPr/>
        </p:nvSpPr>
        <p:spPr>
          <a:xfrm>
            <a:off x="8992886" y="1817951"/>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LIGHT</a:t>
            </a:r>
            <a:endParaRPr lang="en-ZW" sz="4000" b="1" dirty="0">
              <a:ln>
                <a:solidFill>
                  <a:schemeClr val="bg1"/>
                </a:solidFill>
              </a:ln>
              <a:solidFill>
                <a:schemeClr val="bg1"/>
              </a:solidFill>
              <a:effectLst>
                <a:glow rad="101600">
                  <a:schemeClr val="tx1">
                    <a:alpha val="60000"/>
                  </a:schemeClr>
                </a:glow>
              </a:effectLst>
            </a:endParaRPr>
          </a:p>
        </p:txBody>
      </p:sp>
      <p:sp>
        <p:nvSpPr>
          <p:cNvPr id="24" name="TextBox 23">
            <a:extLst>
              <a:ext uri="{FF2B5EF4-FFF2-40B4-BE49-F238E27FC236}">
                <a16:creationId xmlns:a16="http://schemas.microsoft.com/office/drawing/2014/main" id="{29D9EFE1-69AA-8202-677F-CB0D5F793EBB}"/>
              </a:ext>
            </a:extLst>
          </p:cNvPr>
          <p:cNvSpPr txBox="1"/>
          <p:nvPr/>
        </p:nvSpPr>
        <p:spPr>
          <a:xfrm>
            <a:off x="8992886" y="2370275"/>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VISION</a:t>
            </a:r>
            <a:endParaRPr lang="en-ZW" sz="4000" b="1" dirty="0">
              <a:ln>
                <a:solidFill>
                  <a:schemeClr val="bg1"/>
                </a:solidFill>
              </a:ln>
              <a:solidFill>
                <a:schemeClr val="bg1"/>
              </a:solidFill>
              <a:effectLst>
                <a:glow rad="101600">
                  <a:schemeClr val="tx1">
                    <a:alpha val="60000"/>
                  </a:schemeClr>
                </a:glow>
              </a:effectLst>
            </a:endParaRPr>
          </a:p>
        </p:txBody>
      </p:sp>
      <p:sp>
        <p:nvSpPr>
          <p:cNvPr id="25" name="TextBox 24">
            <a:extLst>
              <a:ext uri="{FF2B5EF4-FFF2-40B4-BE49-F238E27FC236}">
                <a16:creationId xmlns:a16="http://schemas.microsoft.com/office/drawing/2014/main" id="{80E5FDBA-6AFA-17C9-D251-E2192EFCCB8F}"/>
              </a:ext>
            </a:extLst>
          </p:cNvPr>
          <p:cNvSpPr txBox="1"/>
          <p:nvPr/>
        </p:nvSpPr>
        <p:spPr>
          <a:xfrm>
            <a:off x="8999410" y="2936544"/>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OTHERS</a:t>
            </a:r>
            <a:endParaRPr lang="en-ZW" sz="4000" b="1" dirty="0">
              <a:ln>
                <a:solidFill>
                  <a:schemeClr val="bg1"/>
                </a:solidFill>
              </a:ln>
              <a:solidFill>
                <a:schemeClr val="bg1"/>
              </a:solidFill>
              <a:effectLst>
                <a:glow rad="101600">
                  <a:schemeClr val="tx1">
                    <a:alpha val="60000"/>
                  </a:schemeClr>
                </a:glow>
              </a:effectLst>
            </a:endParaRPr>
          </a:p>
        </p:txBody>
      </p:sp>
      <p:sp>
        <p:nvSpPr>
          <p:cNvPr id="26" name="TextBox 25">
            <a:extLst>
              <a:ext uri="{FF2B5EF4-FFF2-40B4-BE49-F238E27FC236}">
                <a16:creationId xmlns:a16="http://schemas.microsoft.com/office/drawing/2014/main" id="{CC4EACF2-7D30-0E79-A809-74A9B4509012}"/>
              </a:ext>
            </a:extLst>
          </p:cNvPr>
          <p:cNvSpPr txBox="1"/>
          <p:nvPr/>
        </p:nvSpPr>
        <p:spPr>
          <a:xfrm>
            <a:off x="8992886" y="3582068"/>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ALL</a:t>
            </a:r>
            <a:endParaRPr lang="en-ZW" sz="4000" b="1" dirty="0">
              <a:ln>
                <a:solidFill>
                  <a:schemeClr val="bg1"/>
                </a:solidFill>
              </a:ln>
              <a:solidFill>
                <a:schemeClr val="bg1"/>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8E98914E-1417-794C-DC62-ECA185E3A6D1}"/>
              </a:ext>
            </a:extLst>
          </p:cNvPr>
          <p:cNvSpPr txBox="1"/>
          <p:nvPr/>
        </p:nvSpPr>
        <p:spPr>
          <a:xfrm>
            <a:off x="8992886" y="4216254"/>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FUTURE</a:t>
            </a:r>
            <a:endParaRPr lang="en-ZW" sz="4000" b="1" dirty="0">
              <a:ln>
                <a:solidFill>
                  <a:schemeClr val="bg1"/>
                </a:solidFill>
              </a:ln>
              <a:solidFill>
                <a:schemeClr val="bg1"/>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28E3CCDD-5B7F-5CF5-6527-8F35B152271A}"/>
              </a:ext>
            </a:extLst>
          </p:cNvPr>
          <p:cNvSpPr txBox="1"/>
          <p:nvPr/>
        </p:nvSpPr>
        <p:spPr>
          <a:xfrm>
            <a:off x="8992886" y="4831964"/>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VALUES</a:t>
            </a:r>
            <a:endParaRPr lang="en-ZW" sz="4000" b="1" dirty="0">
              <a:ln>
                <a:solidFill>
                  <a:schemeClr val="bg1"/>
                </a:solidFill>
              </a:ln>
              <a:solidFill>
                <a:schemeClr val="bg1"/>
              </a:solidFill>
              <a:effectLst>
                <a:glow rad="101600">
                  <a:schemeClr val="tx1">
                    <a:alpha val="60000"/>
                  </a:schemeClr>
                </a:glow>
              </a:effectLst>
            </a:endParaRPr>
          </a:p>
        </p:txBody>
      </p:sp>
      <p:sp>
        <p:nvSpPr>
          <p:cNvPr id="29" name="TextBox 28">
            <a:extLst>
              <a:ext uri="{FF2B5EF4-FFF2-40B4-BE49-F238E27FC236}">
                <a16:creationId xmlns:a16="http://schemas.microsoft.com/office/drawing/2014/main" id="{5734BFAD-A071-6706-0DF5-9B047F41B9AB}"/>
              </a:ext>
            </a:extLst>
          </p:cNvPr>
          <p:cNvSpPr txBox="1"/>
          <p:nvPr/>
        </p:nvSpPr>
        <p:spPr>
          <a:xfrm>
            <a:off x="8992886" y="5366363"/>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PROPHECY</a:t>
            </a:r>
            <a:endParaRPr lang="en-ZW" sz="4000" b="1" dirty="0">
              <a:ln>
                <a:solidFill>
                  <a:schemeClr val="bg1"/>
                </a:solidFill>
              </a:ln>
              <a:solidFill>
                <a:schemeClr val="bg1"/>
              </a:solidFill>
              <a:effectLst>
                <a:glow rad="101600">
                  <a:schemeClr val="tx1">
                    <a:alpha val="60000"/>
                  </a:schemeClr>
                </a:glow>
              </a:effectLst>
            </a:endParaRPr>
          </a:p>
        </p:txBody>
      </p:sp>
      <p:pic>
        <p:nvPicPr>
          <p:cNvPr id="30" name="Picture 2" descr="Children in Zimbabwe – Kurera Children's Trust">
            <a:extLst>
              <a:ext uri="{FF2B5EF4-FFF2-40B4-BE49-F238E27FC236}">
                <a16:creationId xmlns:a16="http://schemas.microsoft.com/office/drawing/2014/main" id="{CBB2A3A8-8164-3C99-4A56-923A1D7181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9837" y="906387"/>
            <a:ext cx="1642818" cy="1232114"/>
          </a:xfrm>
          <a:prstGeom prst="ellipse">
            <a:avLst/>
          </a:prstGeom>
          <a:ln w="12700" cap="rnd">
            <a:solidFill>
              <a:schemeClr val="bg1"/>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465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 calcmode="lin" valueType="num">
                                      <p:cBhvr additive="base">
                                        <p:cTn id="3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additive="base">
                                        <p:cTn id="61" dur="500" fill="hold"/>
                                        <p:tgtEl>
                                          <p:spTgt spid="26"/>
                                        </p:tgtEl>
                                        <p:attrNameLst>
                                          <p:attrName>ppt_x</p:attrName>
                                        </p:attrNameLst>
                                      </p:cBhvr>
                                      <p:tavLst>
                                        <p:tav tm="0">
                                          <p:val>
                                            <p:strVal val="#ppt_x"/>
                                          </p:val>
                                        </p:tav>
                                        <p:tav tm="100000">
                                          <p:val>
                                            <p:strVal val="#ppt_x"/>
                                          </p:val>
                                        </p:tav>
                                      </p:tavLst>
                                    </p:anim>
                                    <p:anim calcmode="lin" valueType="num">
                                      <p:cBhvr additive="base">
                                        <p:cTn id="62"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additive="base">
                                        <p:cTn id="73" dur="500" fill="hold"/>
                                        <p:tgtEl>
                                          <p:spTgt spid="27"/>
                                        </p:tgtEl>
                                        <p:attrNameLst>
                                          <p:attrName>ppt_x</p:attrName>
                                        </p:attrNameLst>
                                      </p:cBhvr>
                                      <p:tavLst>
                                        <p:tav tm="0">
                                          <p:val>
                                            <p:strVal val="#ppt_x"/>
                                          </p:val>
                                        </p:tav>
                                        <p:tav tm="100000">
                                          <p:val>
                                            <p:strVal val="#ppt_x"/>
                                          </p:val>
                                        </p:tav>
                                      </p:tavLst>
                                    </p:anim>
                                    <p:anim calcmode="lin" valueType="num">
                                      <p:cBhvr additive="base">
                                        <p:cTn id="74"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500" fill="hold"/>
                                        <p:tgtEl>
                                          <p:spTgt spid="28"/>
                                        </p:tgtEl>
                                        <p:attrNameLst>
                                          <p:attrName>ppt_x</p:attrName>
                                        </p:attrNameLst>
                                      </p:cBhvr>
                                      <p:tavLst>
                                        <p:tav tm="0">
                                          <p:val>
                                            <p:strVal val="#ppt_x"/>
                                          </p:val>
                                        </p:tav>
                                        <p:tav tm="100000">
                                          <p:val>
                                            <p:strVal val="#ppt_x"/>
                                          </p:val>
                                        </p:tav>
                                      </p:tavLst>
                                    </p:anim>
                                    <p:anim calcmode="lin" valueType="num">
                                      <p:cBhvr additive="base">
                                        <p:cTn id="86"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additive="base">
                                        <p:cTn id="97" dur="500" fill="hold"/>
                                        <p:tgtEl>
                                          <p:spTgt spid="29"/>
                                        </p:tgtEl>
                                        <p:attrNameLst>
                                          <p:attrName>ppt_x</p:attrName>
                                        </p:attrNameLst>
                                      </p:cBhvr>
                                      <p:tavLst>
                                        <p:tav tm="0">
                                          <p:val>
                                            <p:strVal val="#ppt_x"/>
                                          </p:val>
                                        </p:tav>
                                        <p:tav tm="100000">
                                          <p:val>
                                            <p:strVal val="#ppt_x"/>
                                          </p:val>
                                        </p:tav>
                                      </p:tavLst>
                                    </p:anim>
                                    <p:anim calcmode="lin" valueType="num">
                                      <p:cBhvr additive="base">
                                        <p:cTn id="98"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6" grpId="0"/>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2" name="TextBox 1">
            <a:extLst>
              <a:ext uri="{FF2B5EF4-FFF2-40B4-BE49-F238E27FC236}">
                <a16:creationId xmlns:a16="http://schemas.microsoft.com/office/drawing/2014/main" id="{B4831801-DD30-8BFC-4051-B4D330F9A130}"/>
              </a:ext>
            </a:extLst>
          </p:cNvPr>
          <p:cNvSpPr txBox="1"/>
          <p:nvPr/>
        </p:nvSpPr>
        <p:spPr>
          <a:xfrm>
            <a:off x="837063" y="854214"/>
            <a:ext cx="2743200" cy="1107996"/>
          </a:xfrm>
          <a:prstGeom prst="rect">
            <a:avLst/>
          </a:prstGeom>
          <a:noFill/>
        </p:spPr>
        <p:txBody>
          <a:bodyPr wrap="square" rtlCol="0">
            <a:spAutoFit/>
          </a:bodyPr>
          <a:lstStyle/>
          <a:p>
            <a:r>
              <a:rPr lang="en-ZW" sz="66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a:t>
            </a:r>
            <a:endParaRPr lang="en-ZW" sz="6600" dirty="0"/>
          </a:p>
        </p:txBody>
      </p:sp>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9" name="Star: 7 Points 8">
            <a:extLst>
              <a:ext uri="{FF2B5EF4-FFF2-40B4-BE49-F238E27FC236}">
                <a16:creationId xmlns:a16="http://schemas.microsoft.com/office/drawing/2014/main" id="{24E799A3-807C-AEC0-10AF-1A5767786D51}"/>
              </a:ext>
            </a:extLst>
          </p:cNvPr>
          <p:cNvSpPr/>
          <p:nvPr/>
        </p:nvSpPr>
        <p:spPr>
          <a:xfrm>
            <a:off x="4545099" y="2587042"/>
            <a:ext cx="2456202" cy="2301188"/>
          </a:xfrm>
          <a:prstGeom prst="star7">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11" name="TextBox 10">
            <a:extLst>
              <a:ext uri="{FF2B5EF4-FFF2-40B4-BE49-F238E27FC236}">
                <a16:creationId xmlns:a16="http://schemas.microsoft.com/office/drawing/2014/main" id="{DC0A0A1A-4C1F-547B-FDA2-4A5869231BFE}"/>
              </a:ext>
            </a:extLst>
          </p:cNvPr>
          <p:cNvSpPr txBox="1"/>
          <p:nvPr/>
        </p:nvSpPr>
        <p:spPr>
          <a:xfrm rot="21414166">
            <a:off x="4720787" y="3261282"/>
            <a:ext cx="2036985" cy="1015663"/>
          </a:xfrm>
          <a:prstGeom prst="rect">
            <a:avLst/>
          </a:prstGeom>
          <a:noFill/>
        </p:spPr>
        <p:txBody>
          <a:bodyPr wrap="square" rtlCol="0">
            <a:spAutoFit/>
          </a:bodyPr>
          <a:lstStyle/>
          <a:p>
            <a:pPr algn="ctr"/>
            <a:r>
              <a:rPr lang="en-GB" sz="6000" b="1" dirty="0">
                <a:ln>
                  <a:solidFill>
                    <a:schemeClr val="bg1"/>
                  </a:solidFill>
                </a:ln>
                <a:solidFill>
                  <a:schemeClr val="accent1"/>
                </a:solidFill>
                <a:effectLst>
                  <a:glow rad="101600">
                    <a:schemeClr val="bg1">
                      <a:alpha val="60000"/>
                    </a:schemeClr>
                  </a:glow>
                </a:effectLst>
              </a:rPr>
              <a:t>G</a:t>
            </a:r>
            <a:r>
              <a:rPr lang="en-GB" sz="5400" b="1" dirty="0">
                <a:ln>
                  <a:solidFill>
                    <a:schemeClr val="bg1"/>
                  </a:solidFill>
                </a:ln>
                <a:solidFill>
                  <a:schemeClr val="accent1"/>
                </a:solidFill>
                <a:effectLst>
                  <a:glow rad="101600">
                    <a:schemeClr val="bg1">
                      <a:alpha val="60000"/>
                    </a:schemeClr>
                  </a:glow>
                </a:effectLst>
              </a:rPr>
              <a:t>L</a:t>
            </a:r>
            <a:r>
              <a:rPr lang="en-GB" sz="4400" b="1" dirty="0">
                <a:ln>
                  <a:solidFill>
                    <a:schemeClr val="bg1"/>
                  </a:solidFill>
                </a:ln>
                <a:solidFill>
                  <a:schemeClr val="accent1"/>
                </a:solidFill>
                <a:effectLst>
                  <a:glow rad="101600">
                    <a:schemeClr val="bg1">
                      <a:alpha val="60000"/>
                    </a:schemeClr>
                  </a:glow>
                </a:effectLst>
              </a:rPr>
              <a:t>O</a:t>
            </a:r>
            <a:r>
              <a:rPr lang="en-GB" sz="4000" b="1" dirty="0">
                <a:ln>
                  <a:solidFill>
                    <a:schemeClr val="bg1"/>
                  </a:solidFill>
                </a:ln>
                <a:solidFill>
                  <a:schemeClr val="accent1"/>
                </a:solidFill>
                <a:effectLst>
                  <a:glow rad="101600">
                    <a:schemeClr val="bg1">
                      <a:alpha val="60000"/>
                    </a:schemeClr>
                  </a:glow>
                </a:effectLst>
              </a:rPr>
              <a:t>R</a:t>
            </a:r>
            <a:r>
              <a:rPr lang="en-GB" sz="3600" b="1" dirty="0">
                <a:ln>
                  <a:solidFill>
                    <a:schemeClr val="bg1"/>
                  </a:solidFill>
                </a:ln>
                <a:solidFill>
                  <a:schemeClr val="accent1"/>
                </a:solidFill>
                <a:effectLst>
                  <a:glow rad="101600">
                    <a:schemeClr val="bg1">
                      <a:alpha val="60000"/>
                    </a:schemeClr>
                  </a:glow>
                </a:effectLst>
              </a:rPr>
              <a:t>Y</a:t>
            </a:r>
            <a:endParaRPr lang="en-ZW" sz="2800" b="1" dirty="0">
              <a:ln>
                <a:solidFill>
                  <a:schemeClr val="bg1"/>
                </a:solidFill>
              </a:ln>
              <a:solidFill>
                <a:schemeClr val="accent1"/>
              </a:solidFill>
              <a:effectLst>
                <a:glow rad="101600">
                  <a:schemeClr val="bg1">
                    <a:alpha val="60000"/>
                  </a:schemeClr>
                </a:glow>
              </a:effectLst>
            </a:endParaRPr>
          </a:p>
        </p:txBody>
      </p:sp>
      <p:sp>
        <p:nvSpPr>
          <p:cNvPr id="10" name="TextBox 9">
            <a:extLst>
              <a:ext uri="{FF2B5EF4-FFF2-40B4-BE49-F238E27FC236}">
                <a16:creationId xmlns:a16="http://schemas.microsoft.com/office/drawing/2014/main" id="{93890ECD-0AF8-0D82-E67E-715F987886FD}"/>
              </a:ext>
            </a:extLst>
          </p:cNvPr>
          <p:cNvSpPr txBox="1"/>
          <p:nvPr/>
        </p:nvSpPr>
        <p:spPr>
          <a:xfrm>
            <a:off x="2586839" y="3407437"/>
            <a:ext cx="1883391" cy="707886"/>
          </a:xfrm>
          <a:prstGeom prst="rect">
            <a:avLst/>
          </a:prstGeom>
          <a:noFill/>
        </p:spPr>
        <p:txBody>
          <a:bodyPr wrap="square" rtlCol="0">
            <a:spAutoFit/>
          </a:bodyPr>
          <a:lstStyle/>
          <a:p>
            <a:r>
              <a:rPr lang="en-GB" sz="4000" b="1" dirty="0"/>
              <a:t>MAN’S</a:t>
            </a:r>
            <a:endParaRPr lang="en-ZW" sz="4000" b="1" dirty="0"/>
          </a:p>
        </p:txBody>
      </p:sp>
      <p:sp>
        <p:nvSpPr>
          <p:cNvPr id="15" name="TextBox 14">
            <a:extLst>
              <a:ext uri="{FF2B5EF4-FFF2-40B4-BE49-F238E27FC236}">
                <a16:creationId xmlns:a16="http://schemas.microsoft.com/office/drawing/2014/main" id="{5BCE3AEA-E2DF-EABF-D73B-210D7A632BE5}"/>
              </a:ext>
            </a:extLst>
          </p:cNvPr>
          <p:cNvSpPr txBox="1"/>
          <p:nvPr/>
        </p:nvSpPr>
        <p:spPr>
          <a:xfrm>
            <a:off x="7643140" y="3415170"/>
            <a:ext cx="1883391" cy="707886"/>
          </a:xfrm>
          <a:prstGeom prst="rect">
            <a:avLst/>
          </a:prstGeom>
          <a:noFill/>
        </p:spPr>
        <p:txBody>
          <a:bodyPr wrap="square" rtlCol="0">
            <a:spAutoFit/>
          </a:bodyPr>
          <a:lstStyle/>
          <a:p>
            <a:r>
              <a:rPr lang="en-GB" sz="4000" b="1" dirty="0">
                <a:ln>
                  <a:solidFill>
                    <a:srgbClr val="7030A0"/>
                  </a:solidFill>
                </a:ln>
                <a:solidFill>
                  <a:schemeClr val="bg1"/>
                </a:solidFill>
                <a:effectLst>
                  <a:glow rad="101600">
                    <a:srgbClr val="FFFF00">
                      <a:alpha val="60000"/>
                    </a:srgbClr>
                  </a:glow>
                </a:effectLst>
              </a:rPr>
              <a:t>GOD’S</a:t>
            </a:r>
            <a:endParaRPr lang="en-ZW" sz="4000" b="1" dirty="0">
              <a:ln>
                <a:solidFill>
                  <a:srgbClr val="7030A0"/>
                </a:solidFill>
              </a:ln>
              <a:solidFill>
                <a:schemeClr val="bg1"/>
              </a:solidFill>
              <a:effectLst>
                <a:glow rad="101600">
                  <a:srgbClr val="FFFF00">
                    <a:alpha val="60000"/>
                  </a:srgbClr>
                </a:glow>
              </a:effectLst>
            </a:endParaRPr>
          </a:p>
        </p:txBody>
      </p:sp>
      <p:sp>
        <p:nvSpPr>
          <p:cNvPr id="16" name="TextBox 15">
            <a:extLst>
              <a:ext uri="{FF2B5EF4-FFF2-40B4-BE49-F238E27FC236}">
                <a16:creationId xmlns:a16="http://schemas.microsoft.com/office/drawing/2014/main" id="{687F8E7F-2018-5D7E-507C-991A4CC64AD3}"/>
              </a:ext>
            </a:extLst>
          </p:cNvPr>
          <p:cNvSpPr txBox="1"/>
          <p:nvPr/>
        </p:nvSpPr>
        <p:spPr>
          <a:xfrm>
            <a:off x="136478" y="1755589"/>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SUCCESS</a:t>
            </a:r>
            <a:endParaRPr lang="en-ZW" sz="4000" b="1" dirty="0">
              <a:ln>
                <a:solidFill>
                  <a:srgbClr val="FFC000"/>
                </a:solidFill>
              </a:ln>
              <a:solidFill>
                <a:schemeClr val="accent4"/>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6561FE83-05AF-1538-EDE9-F839CD27D8B1}"/>
              </a:ext>
            </a:extLst>
          </p:cNvPr>
          <p:cNvSpPr txBox="1"/>
          <p:nvPr/>
        </p:nvSpPr>
        <p:spPr>
          <a:xfrm>
            <a:off x="136477" y="2307913"/>
            <a:ext cx="3576107"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INDEPENDENCE</a:t>
            </a:r>
            <a:endParaRPr lang="en-ZW" sz="4000" b="1" dirty="0">
              <a:ln>
                <a:solidFill>
                  <a:srgbClr val="FFC000"/>
                </a:solidFill>
              </a:ln>
              <a:solidFill>
                <a:schemeClr val="accent4"/>
              </a:solidFill>
              <a:effectLst>
                <a:glow rad="101600">
                  <a:schemeClr val="tx1">
                    <a:alpha val="60000"/>
                  </a:schemeClr>
                </a:glow>
              </a:effectLst>
            </a:endParaRPr>
          </a:p>
        </p:txBody>
      </p:sp>
      <p:sp>
        <p:nvSpPr>
          <p:cNvPr id="18" name="TextBox 17">
            <a:extLst>
              <a:ext uri="{FF2B5EF4-FFF2-40B4-BE49-F238E27FC236}">
                <a16:creationId xmlns:a16="http://schemas.microsoft.com/office/drawing/2014/main" id="{A9AA3404-8FBD-1A7A-4A14-C7BFCD7ADE6F}"/>
              </a:ext>
            </a:extLst>
          </p:cNvPr>
          <p:cNvSpPr txBox="1"/>
          <p:nvPr/>
        </p:nvSpPr>
        <p:spPr>
          <a:xfrm>
            <a:off x="143002" y="2874182"/>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SENIORITY</a:t>
            </a:r>
            <a:endParaRPr lang="en-ZW" sz="4000" b="1" dirty="0">
              <a:ln>
                <a:solidFill>
                  <a:srgbClr val="FFC000"/>
                </a:solidFill>
              </a:ln>
              <a:solidFill>
                <a:schemeClr val="accent4"/>
              </a:solidFill>
              <a:effectLst>
                <a:glow rad="101600">
                  <a:schemeClr val="tx1">
                    <a:alpha val="60000"/>
                  </a:schemeClr>
                </a:glow>
              </a:effectLst>
            </a:endParaRPr>
          </a:p>
        </p:txBody>
      </p:sp>
      <p:sp>
        <p:nvSpPr>
          <p:cNvPr id="20" name="TextBox 19">
            <a:extLst>
              <a:ext uri="{FF2B5EF4-FFF2-40B4-BE49-F238E27FC236}">
                <a16:creationId xmlns:a16="http://schemas.microsoft.com/office/drawing/2014/main" id="{65F8F08B-ED12-C9F2-E61F-A79A4764C134}"/>
              </a:ext>
            </a:extLst>
          </p:cNvPr>
          <p:cNvSpPr txBox="1"/>
          <p:nvPr/>
        </p:nvSpPr>
        <p:spPr>
          <a:xfrm>
            <a:off x="136478" y="4153892"/>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POSITION</a:t>
            </a:r>
            <a:endParaRPr lang="en-ZW" sz="4000" b="1" dirty="0">
              <a:ln>
                <a:solidFill>
                  <a:srgbClr val="FFC000"/>
                </a:solidFill>
              </a:ln>
              <a:solidFill>
                <a:schemeClr val="accent4"/>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5B8EF771-ED72-9DB9-E7A8-8FAF8A583865}"/>
              </a:ext>
            </a:extLst>
          </p:cNvPr>
          <p:cNvSpPr txBox="1"/>
          <p:nvPr/>
        </p:nvSpPr>
        <p:spPr>
          <a:xfrm>
            <a:off x="136478" y="4769602"/>
            <a:ext cx="3576106"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SCHOOL SPIRIT</a:t>
            </a:r>
            <a:endParaRPr lang="en-ZW" sz="4000" b="1" dirty="0">
              <a:ln>
                <a:solidFill>
                  <a:srgbClr val="FFC000"/>
                </a:solidFill>
              </a:ln>
              <a:solidFill>
                <a:schemeClr val="accent4"/>
              </a:solidFill>
              <a:effectLst>
                <a:glow rad="101600">
                  <a:schemeClr val="tx1">
                    <a:alpha val="60000"/>
                  </a:schemeClr>
                </a:glow>
              </a:effectLst>
            </a:endParaRPr>
          </a:p>
        </p:txBody>
      </p:sp>
      <p:sp>
        <p:nvSpPr>
          <p:cNvPr id="22" name="TextBox 21">
            <a:extLst>
              <a:ext uri="{FF2B5EF4-FFF2-40B4-BE49-F238E27FC236}">
                <a16:creationId xmlns:a16="http://schemas.microsoft.com/office/drawing/2014/main" id="{1272C9FD-21B7-785A-B0DD-55B2094DF1D8}"/>
              </a:ext>
            </a:extLst>
          </p:cNvPr>
          <p:cNvSpPr txBox="1"/>
          <p:nvPr/>
        </p:nvSpPr>
        <p:spPr>
          <a:xfrm>
            <a:off x="136478" y="5304001"/>
            <a:ext cx="2934268" cy="707886"/>
          </a:xfrm>
          <a:prstGeom prst="rect">
            <a:avLst/>
          </a:prstGeom>
          <a:noFill/>
        </p:spPr>
        <p:txBody>
          <a:bodyPr wrap="square" rtlCol="0">
            <a:spAutoFit/>
          </a:bodyPr>
          <a:lstStyle/>
          <a:p>
            <a:r>
              <a:rPr lang="en-GB" sz="4000" b="1" dirty="0">
                <a:ln>
                  <a:solidFill>
                    <a:srgbClr val="FFC000"/>
                  </a:solidFill>
                </a:ln>
                <a:solidFill>
                  <a:schemeClr val="accent4"/>
                </a:solidFill>
                <a:effectLst>
                  <a:glow rad="101600">
                    <a:schemeClr val="tx1">
                      <a:alpha val="60000"/>
                    </a:schemeClr>
                  </a:glow>
                </a:effectLst>
              </a:rPr>
              <a:t>RULES</a:t>
            </a:r>
            <a:endParaRPr lang="en-ZW" sz="4000" b="1" dirty="0">
              <a:ln>
                <a:solidFill>
                  <a:srgbClr val="FFC000"/>
                </a:solidFill>
              </a:ln>
              <a:solidFill>
                <a:schemeClr val="accent4"/>
              </a:solidFill>
              <a:effectLst>
                <a:glow rad="101600">
                  <a:schemeClr val="tx1">
                    <a:alpha val="60000"/>
                  </a:schemeClr>
                </a:glow>
              </a:effectLst>
            </a:endParaRPr>
          </a:p>
        </p:txBody>
      </p:sp>
      <p:sp>
        <p:nvSpPr>
          <p:cNvPr id="23" name="TextBox 22">
            <a:extLst>
              <a:ext uri="{FF2B5EF4-FFF2-40B4-BE49-F238E27FC236}">
                <a16:creationId xmlns:a16="http://schemas.microsoft.com/office/drawing/2014/main" id="{C097C2DC-A85C-5356-F412-48C4DE90CB47}"/>
              </a:ext>
            </a:extLst>
          </p:cNvPr>
          <p:cNvSpPr txBox="1"/>
          <p:nvPr/>
        </p:nvSpPr>
        <p:spPr>
          <a:xfrm>
            <a:off x="8992886" y="1817951"/>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SUFFERING</a:t>
            </a:r>
            <a:endParaRPr lang="en-ZW" sz="4000" b="1" dirty="0">
              <a:ln>
                <a:solidFill>
                  <a:schemeClr val="bg1"/>
                </a:solidFill>
              </a:ln>
              <a:solidFill>
                <a:schemeClr val="bg1"/>
              </a:solidFill>
              <a:effectLst>
                <a:glow rad="101600">
                  <a:schemeClr val="tx1">
                    <a:alpha val="60000"/>
                  </a:schemeClr>
                </a:glow>
              </a:effectLst>
            </a:endParaRPr>
          </a:p>
        </p:txBody>
      </p:sp>
      <p:sp>
        <p:nvSpPr>
          <p:cNvPr id="24" name="TextBox 23">
            <a:extLst>
              <a:ext uri="{FF2B5EF4-FFF2-40B4-BE49-F238E27FC236}">
                <a16:creationId xmlns:a16="http://schemas.microsoft.com/office/drawing/2014/main" id="{29D9EFE1-69AA-8202-677F-CB0D5F793EBB}"/>
              </a:ext>
            </a:extLst>
          </p:cNvPr>
          <p:cNvSpPr txBox="1"/>
          <p:nvPr/>
        </p:nvSpPr>
        <p:spPr>
          <a:xfrm>
            <a:off x="7622371" y="2370275"/>
            <a:ext cx="4304783"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INTERDEPENDENCE</a:t>
            </a:r>
            <a:endParaRPr lang="en-ZW" sz="4000" b="1" dirty="0">
              <a:ln>
                <a:solidFill>
                  <a:schemeClr val="bg1"/>
                </a:solidFill>
              </a:ln>
              <a:solidFill>
                <a:schemeClr val="bg1"/>
              </a:solidFill>
              <a:effectLst>
                <a:glow rad="101600">
                  <a:schemeClr val="tx1">
                    <a:alpha val="60000"/>
                  </a:schemeClr>
                </a:glow>
              </a:effectLst>
            </a:endParaRPr>
          </a:p>
        </p:txBody>
      </p:sp>
      <p:sp>
        <p:nvSpPr>
          <p:cNvPr id="25" name="TextBox 24">
            <a:extLst>
              <a:ext uri="{FF2B5EF4-FFF2-40B4-BE49-F238E27FC236}">
                <a16:creationId xmlns:a16="http://schemas.microsoft.com/office/drawing/2014/main" id="{80E5FDBA-6AFA-17C9-D251-E2192EFCCB8F}"/>
              </a:ext>
            </a:extLst>
          </p:cNvPr>
          <p:cNvSpPr txBox="1"/>
          <p:nvPr/>
        </p:nvSpPr>
        <p:spPr>
          <a:xfrm>
            <a:off x="8999410" y="2936544"/>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SERVICE</a:t>
            </a:r>
            <a:endParaRPr lang="en-ZW" sz="4000" b="1" dirty="0">
              <a:ln>
                <a:solidFill>
                  <a:schemeClr val="bg1"/>
                </a:solidFill>
              </a:ln>
              <a:solidFill>
                <a:schemeClr val="bg1"/>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8E98914E-1417-794C-DC62-ECA185E3A6D1}"/>
              </a:ext>
            </a:extLst>
          </p:cNvPr>
          <p:cNvSpPr txBox="1"/>
          <p:nvPr/>
        </p:nvSpPr>
        <p:spPr>
          <a:xfrm>
            <a:off x="8992886" y="4216254"/>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POTENTIAL</a:t>
            </a:r>
            <a:endParaRPr lang="en-ZW" sz="4000" b="1" dirty="0">
              <a:ln>
                <a:solidFill>
                  <a:schemeClr val="bg1"/>
                </a:solidFill>
              </a:ln>
              <a:solidFill>
                <a:schemeClr val="bg1"/>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28E3CCDD-5B7F-5CF5-6527-8F35B152271A}"/>
              </a:ext>
            </a:extLst>
          </p:cNvPr>
          <p:cNvSpPr txBox="1"/>
          <p:nvPr/>
        </p:nvSpPr>
        <p:spPr>
          <a:xfrm>
            <a:off x="8052179" y="4831964"/>
            <a:ext cx="3874975"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CHILD’S SPIRIT</a:t>
            </a:r>
            <a:endParaRPr lang="en-ZW" sz="4000" b="1" dirty="0">
              <a:ln>
                <a:solidFill>
                  <a:schemeClr val="bg1"/>
                </a:solidFill>
              </a:ln>
              <a:solidFill>
                <a:schemeClr val="bg1"/>
              </a:solidFill>
              <a:effectLst>
                <a:glow rad="101600">
                  <a:schemeClr val="tx1">
                    <a:alpha val="60000"/>
                  </a:schemeClr>
                </a:glow>
              </a:effectLst>
            </a:endParaRPr>
          </a:p>
        </p:txBody>
      </p:sp>
      <p:sp>
        <p:nvSpPr>
          <p:cNvPr id="29" name="TextBox 28">
            <a:extLst>
              <a:ext uri="{FF2B5EF4-FFF2-40B4-BE49-F238E27FC236}">
                <a16:creationId xmlns:a16="http://schemas.microsoft.com/office/drawing/2014/main" id="{5734BFAD-A071-6706-0DF5-9B047F41B9AB}"/>
              </a:ext>
            </a:extLst>
          </p:cNvPr>
          <p:cNvSpPr txBox="1"/>
          <p:nvPr/>
        </p:nvSpPr>
        <p:spPr>
          <a:xfrm>
            <a:off x="8992886" y="5366363"/>
            <a:ext cx="2934268"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SPIRIT</a:t>
            </a:r>
            <a:endParaRPr lang="en-ZW" sz="4000" b="1" dirty="0">
              <a:ln>
                <a:solidFill>
                  <a:schemeClr val="bg1"/>
                </a:solidFill>
              </a:ln>
              <a:solidFill>
                <a:schemeClr val="bg1"/>
              </a:solidFill>
              <a:effectLst>
                <a:glow rad="101600">
                  <a:schemeClr val="tx1">
                    <a:alpha val="60000"/>
                  </a:schemeClr>
                </a:glow>
              </a:effectLst>
            </a:endParaRPr>
          </a:p>
        </p:txBody>
      </p:sp>
      <p:pic>
        <p:nvPicPr>
          <p:cNvPr id="30" name="Picture 2" descr="Children in Zimbabwe – Kurera Children's Trust">
            <a:extLst>
              <a:ext uri="{FF2B5EF4-FFF2-40B4-BE49-F238E27FC236}">
                <a16:creationId xmlns:a16="http://schemas.microsoft.com/office/drawing/2014/main" id="{9E722FAE-2519-88CF-14AC-52EAF31E4F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9837" y="906387"/>
            <a:ext cx="1642818" cy="1232114"/>
          </a:xfrm>
          <a:prstGeom prst="ellipse">
            <a:avLst/>
          </a:prstGeom>
          <a:ln w="12700" cap="rnd">
            <a:solidFill>
              <a:schemeClr val="bg1"/>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7378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stCondLst>
                                    <p:cond delay="0"/>
                                  </p:stCondLst>
                                  <p:childTnLst>
                                    <p:set>
                                      <p:cBhvr>
                                        <p:cTn id="48" dur="1" fill="hold">
                                          <p:stCondLst>
                                            <p:cond delay="0"/>
                                          </p:stCondLst>
                                        </p:cTn>
                                        <p:tgtEl>
                                          <p:spTgt spid="27">
                                            <p:txEl>
                                              <p:pRg st="0" end="0"/>
                                            </p:txEl>
                                          </p:spTgt>
                                        </p:tgtEl>
                                        <p:attrNameLst>
                                          <p:attrName>style.visibility</p:attrName>
                                        </p:attrNameLst>
                                      </p:cBhvr>
                                      <p:to>
                                        <p:strVal val="visible"/>
                                      </p:to>
                                    </p:set>
                                    <p:anim calcmode="lin" valueType="num">
                                      <p:cBhvr additive="base">
                                        <p:cTn id="49"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0" grpId="0"/>
      <p:bldP spid="21" grpId="0"/>
      <p:bldP spid="22" grpId="0"/>
      <p:bldP spid="23" grpId="0"/>
      <p:bldP spid="24" grpId="0"/>
      <p:bldP spid="25"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22" name="TextBox 21">
            <a:extLst>
              <a:ext uri="{FF2B5EF4-FFF2-40B4-BE49-F238E27FC236}">
                <a16:creationId xmlns:a16="http://schemas.microsoft.com/office/drawing/2014/main" id="{796F34DD-ADEA-4F1F-E0EF-6D3C3B7D9D12}"/>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3" name="TextBox 22">
            <a:extLst>
              <a:ext uri="{FF2B5EF4-FFF2-40B4-BE49-F238E27FC236}">
                <a16:creationId xmlns:a16="http://schemas.microsoft.com/office/drawing/2014/main" id="{F42F2552-C148-F418-4121-2C15C8593E6E}"/>
              </a:ext>
            </a:extLst>
          </p:cNvPr>
          <p:cNvSpPr txBox="1"/>
          <p:nvPr/>
        </p:nvSpPr>
        <p:spPr>
          <a:xfrm>
            <a:off x="139257" y="2766027"/>
            <a:ext cx="378837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POLICIES</a:t>
            </a:r>
            <a:endParaRPr lang="en-ZW" sz="4000" b="1" dirty="0">
              <a:ln>
                <a:solidFill>
                  <a:schemeClr val="bg1"/>
                </a:solidFill>
              </a:ln>
              <a:solidFill>
                <a:srgbClr val="FFFF00"/>
              </a:solidFill>
              <a:effectLst>
                <a:glow rad="101600">
                  <a:schemeClr val="tx1">
                    <a:alpha val="60000"/>
                  </a:schemeClr>
                </a:glow>
              </a:effectLst>
            </a:endParaRPr>
          </a:p>
        </p:txBody>
      </p:sp>
      <p:sp>
        <p:nvSpPr>
          <p:cNvPr id="25" name="TextBox 24">
            <a:extLst>
              <a:ext uri="{FF2B5EF4-FFF2-40B4-BE49-F238E27FC236}">
                <a16:creationId xmlns:a16="http://schemas.microsoft.com/office/drawing/2014/main" id="{6E03892C-083C-02EF-4573-BCFDB2DF1E72}"/>
              </a:ext>
            </a:extLst>
          </p:cNvPr>
          <p:cNvSpPr txBox="1"/>
          <p:nvPr/>
        </p:nvSpPr>
        <p:spPr>
          <a:xfrm>
            <a:off x="135053" y="4204685"/>
            <a:ext cx="293426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PRACTICES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24B6EB9D-DE8B-210B-923D-C6946F716C1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8F54B9DB-29D0-00EE-604B-210B53FABBBA}"/>
              </a:ext>
            </a:extLst>
          </p:cNvPr>
          <p:cNvSpPr txBox="1"/>
          <p:nvPr/>
        </p:nvSpPr>
        <p:spPr>
          <a:xfrm>
            <a:off x="145781" y="3488238"/>
            <a:ext cx="378837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PROCEDURES</a:t>
            </a:r>
            <a:endParaRPr lang="en-ZW" sz="4000" b="1" dirty="0">
              <a:ln>
                <a:solidFill>
                  <a:schemeClr val="bg1"/>
                </a:solidFill>
              </a:ln>
              <a:solidFill>
                <a:srgbClr val="FFFF00"/>
              </a:solidFill>
              <a:effectLst>
                <a:glow rad="101600">
                  <a:schemeClr val="tx1">
                    <a:alpha val="60000"/>
                  </a:schemeClr>
                </a:glow>
              </a:effectLst>
            </a:endParaRPr>
          </a:p>
        </p:txBody>
      </p:sp>
      <p:sp>
        <p:nvSpPr>
          <p:cNvPr id="29" name="TextBox 28">
            <a:extLst>
              <a:ext uri="{FF2B5EF4-FFF2-40B4-BE49-F238E27FC236}">
                <a16:creationId xmlns:a16="http://schemas.microsoft.com/office/drawing/2014/main" id="{75D69B86-E80D-FAFC-4488-02BCB281925C}"/>
              </a:ext>
            </a:extLst>
          </p:cNvPr>
          <p:cNvSpPr txBox="1"/>
          <p:nvPr/>
        </p:nvSpPr>
        <p:spPr>
          <a:xfrm>
            <a:off x="8846668" y="2034924"/>
            <a:ext cx="3345332"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SPIRITUAL</a:t>
            </a:r>
            <a:endParaRPr lang="en-ZW" sz="4000" b="1" dirty="0">
              <a:ln>
                <a:solidFill>
                  <a:schemeClr val="bg1"/>
                </a:solidFill>
              </a:ln>
              <a:solidFill>
                <a:schemeClr val="bg1"/>
              </a:solidFill>
              <a:effectLst>
                <a:glow rad="101600">
                  <a:schemeClr val="tx1">
                    <a:alpha val="60000"/>
                  </a:schemeClr>
                </a:glow>
              </a:effectLst>
            </a:endParaRPr>
          </a:p>
        </p:txBody>
      </p:sp>
      <p:sp>
        <p:nvSpPr>
          <p:cNvPr id="30" name="TextBox 29">
            <a:extLst>
              <a:ext uri="{FF2B5EF4-FFF2-40B4-BE49-F238E27FC236}">
                <a16:creationId xmlns:a16="http://schemas.microsoft.com/office/drawing/2014/main" id="{2667AA72-EA1D-687D-065C-A9455B9497F1}"/>
              </a:ext>
            </a:extLst>
          </p:cNvPr>
          <p:cNvSpPr txBox="1"/>
          <p:nvPr/>
        </p:nvSpPr>
        <p:spPr>
          <a:xfrm>
            <a:off x="8850872" y="2766027"/>
            <a:ext cx="3334599"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BIBLICAL</a:t>
            </a:r>
            <a:endParaRPr lang="en-ZW" sz="4000" b="1" dirty="0">
              <a:ln>
                <a:solidFill>
                  <a:schemeClr val="bg1"/>
                </a:solidFill>
              </a:ln>
              <a:solidFill>
                <a:schemeClr val="bg1"/>
              </a:solidFill>
              <a:effectLst>
                <a:glow rad="101600">
                  <a:schemeClr val="tx1">
                    <a:alpha val="60000"/>
                  </a:schemeClr>
                </a:glow>
              </a:effectLst>
            </a:endParaRPr>
          </a:p>
        </p:txBody>
      </p:sp>
      <p:sp>
        <p:nvSpPr>
          <p:cNvPr id="31" name="TextBox 30">
            <a:extLst>
              <a:ext uri="{FF2B5EF4-FFF2-40B4-BE49-F238E27FC236}">
                <a16:creationId xmlns:a16="http://schemas.microsoft.com/office/drawing/2014/main" id="{CDD87E92-BEAD-EE7D-988B-10D5AC188D98}"/>
              </a:ext>
            </a:extLst>
          </p:cNvPr>
          <p:cNvSpPr txBox="1"/>
          <p:nvPr/>
        </p:nvSpPr>
        <p:spPr>
          <a:xfrm>
            <a:off x="8846667" y="4204685"/>
            <a:ext cx="3334599"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ETERNAL</a:t>
            </a:r>
            <a:endParaRPr lang="en-ZW" sz="4000" b="1" dirty="0">
              <a:ln>
                <a:solidFill>
                  <a:schemeClr val="bg1"/>
                </a:solidFill>
              </a:ln>
              <a:solidFill>
                <a:schemeClr val="bg1"/>
              </a:solidFill>
              <a:effectLst>
                <a:glow rad="101600">
                  <a:schemeClr val="tx1">
                    <a:alpha val="60000"/>
                  </a:schemeClr>
                </a:glow>
              </a:effectLst>
            </a:endParaRPr>
          </a:p>
        </p:txBody>
      </p:sp>
      <p:sp>
        <p:nvSpPr>
          <p:cNvPr id="32" name="TextBox 31">
            <a:extLst>
              <a:ext uri="{FF2B5EF4-FFF2-40B4-BE49-F238E27FC236}">
                <a16:creationId xmlns:a16="http://schemas.microsoft.com/office/drawing/2014/main" id="{62D55AA9-0BBB-2AB2-D322-ECCD114AC6CD}"/>
              </a:ext>
            </a:extLst>
          </p:cNvPr>
          <p:cNvSpPr txBox="1"/>
          <p:nvPr/>
        </p:nvSpPr>
        <p:spPr>
          <a:xfrm>
            <a:off x="8857396" y="3488238"/>
            <a:ext cx="3334599" cy="707886"/>
          </a:xfrm>
          <a:prstGeom prst="rect">
            <a:avLst/>
          </a:prstGeom>
          <a:noFill/>
        </p:spPr>
        <p:txBody>
          <a:bodyPr wrap="square" rtlCol="0">
            <a:spAutoFit/>
          </a:bodyPr>
          <a:lstStyle/>
          <a:p>
            <a:pPr algn="r"/>
            <a:r>
              <a:rPr lang="en-GB" sz="4000" b="1" dirty="0">
                <a:ln>
                  <a:solidFill>
                    <a:schemeClr val="bg1"/>
                  </a:solidFill>
                </a:ln>
                <a:solidFill>
                  <a:schemeClr val="bg1"/>
                </a:solidFill>
                <a:effectLst>
                  <a:glow rad="101600">
                    <a:schemeClr val="tx1">
                      <a:alpha val="60000"/>
                    </a:schemeClr>
                  </a:glow>
                </a:effectLst>
              </a:rPr>
              <a:t>PERSONAL</a:t>
            </a:r>
            <a:endParaRPr lang="en-ZW" sz="4000" b="1" dirty="0">
              <a:ln>
                <a:solidFill>
                  <a:schemeClr val="bg1"/>
                </a:solidFill>
              </a:ln>
              <a:solidFill>
                <a:schemeClr val="bg1"/>
              </a:solidFill>
              <a:effectLst>
                <a:glow rad="101600">
                  <a:schemeClr val="tx1">
                    <a:alpha val="60000"/>
                  </a:schemeClr>
                </a:glow>
              </a:effectLst>
            </a:endParaRPr>
          </a:p>
        </p:txBody>
      </p:sp>
      <p:sp>
        <p:nvSpPr>
          <p:cNvPr id="2" name="TextBox 1">
            <a:extLst>
              <a:ext uri="{FF2B5EF4-FFF2-40B4-BE49-F238E27FC236}">
                <a16:creationId xmlns:a16="http://schemas.microsoft.com/office/drawing/2014/main" id="{241462A2-BAF4-A5C4-76CA-E544CBF9481C}"/>
              </a:ext>
            </a:extLst>
          </p:cNvPr>
          <p:cNvSpPr txBox="1"/>
          <p:nvPr/>
        </p:nvSpPr>
        <p:spPr>
          <a:xfrm>
            <a:off x="5" y="5257963"/>
            <a:ext cx="12191995" cy="892552"/>
          </a:xfrm>
          <a:prstGeom prst="rect">
            <a:avLst/>
          </a:prstGeom>
          <a:noFill/>
        </p:spPr>
        <p:txBody>
          <a:bodyPr wrap="square">
            <a:spAutoFit/>
          </a:bodyPr>
          <a:lstStyle/>
          <a:p>
            <a:pPr algn="ctr"/>
            <a:r>
              <a:rPr lang="en-GB" sz="2400" b="1" i="1" dirty="0">
                <a:solidFill>
                  <a:srgbClr val="FFFF00"/>
                </a:solidFill>
                <a:effectLst/>
              </a:rPr>
              <a:t>"For everything that was written in the past was written  to teach us so that through the endurance taught in the Scriptures and the encouragement they provide we might have hope</a:t>
            </a:r>
            <a:r>
              <a:rPr lang="en-GB" sz="2800" b="1" i="1" dirty="0">
                <a:solidFill>
                  <a:srgbClr val="FFFF00"/>
                </a:solidFill>
                <a:effectLst/>
              </a:rPr>
              <a:t>.”</a:t>
            </a:r>
            <a:endParaRPr lang="en-ZW" sz="2800" b="1" i="1" dirty="0">
              <a:solidFill>
                <a:srgbClr val="FFFF00"/>
              </a:solidFill>
            </a:endParaRPr>
          </a:p>
        </p:txBody>
      </p:sp>
    </p:spTree>
    <p:extLst>
      <p:ext uri="{BB962C8B-B14F-4D97-AF65-F5344CB8AC3E}">
        <p14:creationId xmlns:p14="http://schemas.microsoft.com/office/powerpoint/2010/main" val="33286849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ppt_x"/>
                                          </p:val>
                                        </p:tav>
                                        <p:tav tm="100000">
                                          <p:val>
                                            <p:strVal val="#ppt_x"/>
                                          </p:val>
                                        </p:tav>
                                      </p:tavLst>
                                    </p:anim>
                                    <p:anim calcmode="lin" valueType="num">
                                      <p:cBhvr additive="base">
                                        <p:cTn id="16" dur="500" fill="hold"/>
                                        <p:tgtEl>
                                          <p:spTgt spid="2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additive="base">
                                        <p:cTn id="29" dur="500" fill="hold"/>
                                        <p:tgtEl>
                                          <p:spTgt spid="30"/>
                                        </p:tgtEl>
                                        <p:attrNameLst>
                                          <p:attrName>ppt_x</p:attrName>
                                        </p:attrNameLst>
                                      </p:cBhvr>
                                      <p:tavLst>
                                        <p:tav tm="0">
                                          <p:val>
                                            <p:strVal val="#ppt_x"/>
                                          </p:val>
                                        </p:tav>
                                        <p:tav tm="100000">
                                          <p:val>
                                            <p:strVal val="#ppt_x"/>
                                          </p:val>
                                        </p:tav>
                                      </p:tavLst>
                                    </p:anim>
                                    <p:anim calcmode="lin" valueType="num">
                                      <p:cBhvr additive="base">
                                        <p:cTn id="30" dur="500" fill="hold"/>
                                        <p:tgtEl>
                                          <p:spTgt spid="30"/>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500" fill="hold"/>
                                        <p:tgtEl>
                                          <p:spTgt spid="31"/>
                                        </p:tgtEl>
                                        <p:attrNameLst>
                                          <p:attrName>ppt_x</p:attrName>
                                        </p:attrNameLst>
                                      </p:cBhvr>
                                      <p:tavLst>
                                        <p:tav tm="0">
                                          <p:val>
                                            <p:strVal val="#ppt_x"/>
                                          </p:val>
                                        </p:tav>
                                        <p:tav tm="100000">
                                          <p:val>
                                            <p:strVal val="#ppt_x"/>
                                          </p:val>
                                        </p:tav>
                                      </p:tavLst>
                                    </p:anim>
                                    <p:anim calcmode="lin" valueType="num">
                                      <p:cBhvr additive="base">
                                        <p:cTn id="34" dur="500" fill="hold"/>
                                        <p:tgtEl>
                                          <p:spTgt spid="31"/>
                                        </p:tgtEl>
                                        <p:attrNameLst>
                                          <p:attrName>ppt_y</p:attrName>
                                        </p:attrNameLst>
                                      </p:cBhvr>
                                      <p:tavLst>
                                        <p:tav tm="0">
                                          <p:val>
                                            <p:strVal val="0-#ppt_h/2"/>
                                          </p:val>
                                        </p:tav>
                                        <p:tav tm="100000">
                                          <p:val>
                                            <p:strVal val="#ppt_y"/>
                                          </p:val>
                                        </p:tav>
                                      </p:tavLst>
                                    </p:anim>
                                  </p:childTnLst>
                                </p:cTn>
                              </p:par>
                              <p:par>
                                <p:cTn id="35" presetID="2" presetClass="entr" presetSubtype="1"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0" end="0"/>
                                            </p:txEl>
                                          </p:spTgt>
                                        </p:tgtEl>
                                        <p:attrNameLst>
                                          <p:attrName>style.visibility</p:attrName>
                                        </p:attrNameLst>
                                      </p:cBhvr>
                                      <p:to>
                                        <p:strVal val="visible"/>
                                      </p:to>
                                    </p:set>
                                    <p:animEffect transition="in" filter="fade">
                                      <p:cBhvr>
                                        <p:cTn id="43" dur="1000"/>
                                        <p:tgtEl>
                                          <p:spTgt spid="2">
                                            <p:txEl>
                                              <p:pRg st="0" end="0"/>
                                            </p:txEl>
                                          </p:spTgt>
                                        </p:tgtEl>
                                      </p:cBhvr>
                                    </p:animEffect>
                                    <p:anim calcmode="lin" valueType="num">
                                      <p:cBhvr>
                                        <p:cTn id="4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p:bldP spid="28" grpId="0"/>
      <p:bldP spid="29" grpId="0"/>
      <p:bldP spid="30"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284237" y="3223585"/>
            <a:ext cx="3320884"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GOD</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2934268"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FIRST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PRESENCE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165886" y="4331581"/>
            <a:ext cx="4697100"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SPIRIT NOT LAW</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42438464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1+#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2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arn(outVertical)">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arn(outVertical)">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20" grpId="0"/>
      <p:bldP spid="21"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284237" y="3223585"/>
            <a:ext cx="3782796"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SO LOVED</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30512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HEART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LOVE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165886" y="4331581"/>
            <a:ext cx="6110878"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PEOPLE NOT REPUTATION</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8673843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43029" y="3193770"/>
            <a:ext cx="4410593"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THE WORLD</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284237" y="4327473"/>
            <a:ext cx="3305124"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CALL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PEOPLE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4165886" y="4331581"/>
            <a:ext cx="6110878"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WORLD NOT SCHOOL</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4785569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ve Tips to Design and Launch an Effective BLE Beacon Campaign -">
            <a:extLst>
              <a:ext uri="{FF2B5EF4-FFF2-40B4-BE49-F238E27FC236}">
                <a16:creationId xmlns:a16="http://schemas.microsoft.com/office/drawing/2014/main" id="{CABB66F8-194E-CDB3-2B28-92AC5717B8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2" y="14177"/>
            <a:ext cx="12191997" cy="68425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5DB98E9-D069-0887-0F7A-A1514B0DED67}"/>
              </a:ext>
            </a:extLst>
          </p:cNvPr>
          <p:cNvSpPr txBox="1"/>
          <p:nvPr/>
        </p:nvSpPr>
        <p:spPr>
          <a:xfrm>
            <a:off x="1" y="6087277"/>
            <a:ext cx="12191999" cy="769441"/>
          </a:xfrm>
          <a:prstGeom prst="rect">
            <a:avLst/>
          </a:prstGeom>
          <a:noFill/>
        </p:spPr>
        <p:txBody>
          <a:bodyPr wrap="square" rtlCol="0">
            <a:spAutoFit/>
          </a:bodyPr>
          <a:lstStyle/>
          <a:p>
            <a:pPr lvl="1" algn="ct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KLAXONS OF </a:t>
            </a:r>
            <a:r>
              <a:rPr lang="en-ZW" sz="4400" b="1" dirty="0">
                <a:ln w="19050">
                  <a:solidFill>
                    <a:srgbClr val="00B050"/>
                  </a:solidFill>
                </a:ln>
                <a:solidFill>
                  <a:srgbClr val="FFFF00"/>
                </a:solidFill>
                <a:effectLst>
                  <a:outerShdw blurRad="38100" dist="38100" dir="2700000" algn="tl">
                    <a:srgbClr val="000000">
                      <a:alpha val="43137"/>
                    </a:srgbClr>
                  </a:outerShdw>
                </a:effectLst>
                <a:latin typeface="Bauhaus 93" panose="04030905020B02020C02" pitchFamily="82" charset="0"/>
              </a:rPr>
              <a:t>HYPE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auhaus 93" panose="04030905020B02020C02" pitchFamily="82" charset="0"/>
              </a:rPr>
              <a:t> </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rPr>
              <a:t>OR</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  BEACONS OF </a:t>
            </a:r>
            <a:r>
              <a:rPr lang="en-ZW" sz="44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r>
              <a:rPr lang="en-ZW" sz="4400" b="1" dirty="0">
                <a:ln w="19050">
                  <a:solidFill>
                    <a:schemeClr val="accent3">
                      <a:lumMod val="50000"/>
                    </a:schemeClr>
                  </a:solidFill>
                </a:ln>
                <a:solidFill>
                  <a:schemeClr val="bg1"/>
                </a:solidFill>
                <a:effectLst>
                  <a:outerShdw blurRad="38100" dist="38100" dir="2700000" algn="tl">
                    <a:srgbClr val="000000">
                      <a:alpha val="43137"/>
                    </a:srgbClr>
                  </a:outerShdw>
                </a:effectLst>
                <a:latin typeface="Broadway" panose="04040905080B02020502" pitchFamily="82" charset="0"/>
              </a:rPr>
              <a:t>?</a:t>
            </a:r>
          </a:p>
        </p:txBody>
      </p:sp>
      <p:pic>
        <p:nvPicPr>
          <p:cNvPr id="5" name="Picture 2">
            <a:extLst>
              <a:ext uri="{FF2B5EF4-FFF2-40B4-BE49-F238E27FC236}">
                <a16:creationId xmlns:a16="http://schemas.microsoft.com/office/drawing/2014/main" id="{99A33C5B-0E37-A90F-FAF3-0B6F7E9EB06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040"/>
            <a:ext cx="773718" cy="84003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2A201078-330B-5496-B5A1-3C511FD666B0}"/>
              </a:ext>
            </a:extLst>
          </p:cNvPr>
          <p:cNvSpPr txBox="1"/>
          <p:nvPr/>
        </p:nvSpPr>
        <p:spPr>
          <a:xfrm>
            <a:off x="773718" y="0"/>
            <a:ext cx="10644564" cy="830997"/>
          </a:xfrm>
          <a:prstGeom prst="rect">
            <a:avLst/>
          </a:prstGeom>
          <a:solidFill>
            <a:srgbClr val="009900"/>
          </a:solidFill>
        </p:spPr>
        <p:txBody>
          <a:bodyPr wrap="square" rtlCol="0">
            <a:spAutoFit/>
          </a:bodyPr>
          <a:lstStyle/>
          <a:p>
            <a:pPr algn="ctr"/>
            <a:r>
              <a:rPr lang="en-ZW" sz="2400" b="1" i="1" dirty="0">
                <a:solidFill>
                  <a:srgbClr val="FFFF00"/>
                </a:solidFill>
                <a:effectLst>
                  <a:outerShdw blurRad="38100" dist="38100" dir="2700000" algn="tl">
                    <a:srgbClr val="000000">
                      <a:alpha val="43137"/>
                    </a:srgbClr>
                  </a:outerShdw>
                </a:effectLst>
              </a:rPr>
              <a:t>Empowering relevant, high-quality, holistic education </a:t>
            </a:r>
          </a:p>
          <a:p>
            <a:pPr algn="ctr"/>
            <a:r>
              <a:rPr lang="en-ZW" sz="2400" b="1" i="1" dirty="0">
                <a:solidFill>
                  <a:srgbClr val="FFFF00"/>
                </a:solidFill>
                <a:effectLst>
                  <a:outerShdw blurRad="38100" dist="38100" dir="2700000" algn="tl">
                    <a:srgbClr val="000000">
                      <a:alpha val="43137"/>
                    </a:srgbClr>
                  </a:outerShdw>
                </a:effectLst>
              </a:rPr>
              <a:t>in member, non-profit, independent schools</a:t>
            </a:r>
            <a:endParaRPr lang="en-ZW" sz="2400" i="1" dirty="0">
              <a:solidFill>
                <a:srgbClr val="FFFF00"/>
              </a:solidFill>
              <a:effectLst>
                <a:outerShdw blurRad="38100" dist="38100" dir="2700000" algn="tl">
                  <a:srgbClr val="000000">
                    <a:alpha val="43137"/>
                  </a:srgbClr>
                </a:outerShdw>
              </a:effectLst>
            </a:endParaRPr>
          </a:p>
        </p:txBody>
      </p:sp>
      <p:pic>
        <p:nvPicPr>
          <p:cNvPr id="7" name="Picture 2">
            <a:extLst>
              <a:ext uri="{FF2B5EF4-FFF2-40B4-BE49-F238E27FC236}">
                <a16:creationId xmlns:a16="http://schemas.microsoft.com/office/drawing/2014/main" id="{CF0C578F-4E13-1988-6620-5AAB6ED87E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418282" y="-9041"/>
            <a:ext cx="773718" cy="840037"/>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5F201314-902D-8EDB-47A2-9D166AC9B74F}"/>
              </a:ext>
            </a:extLst>
          </p:cNvPr>
          <p:cNvSpPr txBox="1"/>
          <p:nvPr/>
        </p:nvSpPr>
        <p:spPr>
          <a:xfrm>
            <a:off x="8611738" y="819876"/>
            <a:ext cx="3057098" cy="1107996"/>
          </a:xfrm>
          <a:prstGeom prst="rect">
            <a:avLst/>
          </a:prstGeom>
          <a:noFill/>
        </p:spPr>
        <p:txBody>
          <a:bodyPr wrap="square" rtlCol="0">
            <a:spAutoFit/>
          </a:bodyPr>
          <a:lstStyle/>
          <a:p>
            <a:r>
              <a:rPr lang="en-ZW" sz="6600" b="1" dirty="0">
                <a:ln w="19050">
                  <a:solidFill>
                    <a:srgbClr val="FFFF00"/>
                  </a:solidFill>
                </a:ln>
                <a:solidFill>
                  <a:srgbClr val="00B050"/>
                </a:solidFill>
                <a:effectLst>
                  <a:outerShdw blurRad="38100" dist="38100" dir="2700000" algn="tl">
                    <a:srgbClr val="000000">
                      <a:alpha val="43137"/>
                    </a:srgbClr>
                  </a:outerShdw>
                </a:effectLst>
                <a:latin typeface="Broadway" panose="04040905080B02020502" pitchFamily="82" charset="0"/>
              </a:rPr>
              <a:t>HOPE</a:t>
            </a:r>
            <a:endParaRPr lang="en-ZW" sz="6600" dirty="0"/>
          </a:p>
        </p:txBody>
      </p:sp>
      <p:sp>
        <p:nvSpPr>
          <p:cNvPr id="4" name="TextBox 3">
            <a:extLst>
              <a:ext uri="{FF2B5EF4-FFF2-40B4-BE49-F238E27FC236}">
                <a16:creationId xmlns:a16="http://schemas.microsoft.com/office/drawing/2014/main" id="{7B84E885-DA92-90DC-3A42-075F5CA5B508}"/>
              </a:ext>
            </a:extLst>
          </p:cNvPr>
          <p:cNvSpPr txBox="1"/>
          <p:nvPr/>
        </p:nvSpPr>
        <p:spPr>
          <a:xfrm rot="21414166">
            <a:off x="2142699" y="3269752"/>
            <a:ext cx="4876455" cy="1015663"/>
          </a:xfrm>
          <a:prstGeom prst="rect">
            <a:avLst/>
          </a:prstGeom>
          <a:noFill/>
        </p:spPr>
        <p:txBody>
          <a:bodyPr wrap="square" rtlCol="0">
            <a:spAutoFit/>
          </a:bodyPr>
          <a:lstStyle/>
          <a:p>
            <a:pPr algn="r"/>
            <a:r>
              <a:rPr lang="en-GB" sz="6000" b="1" dirty="0">
                <a:ln>
                  <a:solidFill>
                    <a:srgbClr val="FF0000"/>
                  </a:solidFill>
                </a:ln>
                <a:solidFill>
                  <a:schemeClr val="accent1"/>
                </a:solidFill>
                <a:effectLst>
                  <a:glow rad="101600">
                    <a:srgbClr val="FFFF00">
                      <a:alpha val="60000"/>
                    </a:srgbClr>
                  </a:glow>
                </a:effectLst>
              </a:rPr>
              <a:t>J</a:t>
            </a:r>
            <a:r>
              <a:rPr lang="en-GB" sz="5400" b="1" dirty="0">
                <a:ln>
                  <a:solidFill>
                    <a:srgbClr val="FF0000"/>
                  </a:solidFill>
                </a:ln>
                <a:solidFill>
                  <a:schemeClr val="accent1"/>
                </a:solidFill>
                <a:effectLst>
                  <a:glow rad="101600">
                    <a:srgbClr val="FFFF00">
                      <a:alpha val="60000"/>
                    </a:srgbClr>
                  </a:glow>
                </a:effectLst>
              </a:rPr>
              <a:t>O</a:t>
            </a:r>
            <a:r>
              <a:rPr lang="en-GB" sz="4400" b="1" dirty="0">
                <a:ln>
                  <a:solidFill>
                    <a:srgbClr val="FF0000"/>
                  </a:solidFill>
                </a:ln>
                <a:solidFill>
                  <a:schemeClr val="accent1"/>
                </a:solidFill>
                <a:effectLst>
                  <a:glow rad="101600">
                    <a:srgbClr val="FFFF00">
                      <a:alpha val="60000"/>
                    </a:srgbClr>
                  </a:glow>
                </a:effectLst>
              </a:rPr>
              <a:t>H</a:t>
            </a:r>
            <a:r>
              <a:rPr lang="en-GB" sz="4000" b="1" dirty="0">
                <a:ln>
                  <a:solidFill>
                    <a:srgbClr val="FF0000"/>
                  </a:solidFill>
                </a:ln>
                <a:solidFill>
                  <a:schemeClr val="accent1"/>
                </a:solidFill>
                <a:effectLst>
                  <a:glow rad="101600">
                    <a:srgbClr val="FFFF00">
                      <a:alpha val="60000"/>
                    </a:srgbClr>
                  </a:glow>
                </a:effectLst>
              </a:rPr>
              <a:t>N</a:t>
            </a:r>
            <a:r>
              <a:rPr lang="en-GB" sz="2800" b="1" dirty="0">
                <a:ln>
                  <a:solidFill>
                    <a:srgbClr val="FF0000"/>
                  </a:solidFill>
                </a:ln>
                <a:solidFill>
                  <a:schemeClr val="accent1"/>
                </a:solidFill>
                <a:effectLst>
                  <a:glow rad="101600">
                    <a:srgbClr val="FFFF00">
                      <a:alpha val="60000"/>
                    </a:srgbClr>
                  </a:glow>
                </a:effectLst>
              </a:rPr>
              <a:t> </a:t>
            </a:r>
            <a:r>
              <a:rPr lang="en-GB" sz="3600" b="1" dirty="0">
                <a:ln>
                  <a:solidFill>
                    <a:srgbClr val="FF0000"/>
                  </a:solidFill>
                </a:ln>
                <a:solidFill>
                  <a:schemeClr val="accent1"/>
                </a:solidFill>
                <a:effectLst>
                  <a:glow rad="101600">
                    <a:srgbClr val="FFFF00">
                      <a:alpha val="60000"/>
                    </a:srgbClr>
                  </a:glow>
                </a:effectLst>
              </a:rPr>
              <a:t>3</a:t>
            </a:r>
            <a:r>
              <a:rPr lang="en-GB" sz="2800" b="1" dirty="0">
                <a:ln>
                  <a:solidFill>
                    <a:srgbClr val="FF0000"/>
                  </a:solidFill>
                </a:ln>
                <a:solidFill>
                  <a:schemeClr val="accent1"/>
                </a:solidFill>
                <a:effectLst>
                  <a:glow rad="101600">
                    <a:srgbClr val="FFFF00">
                      <a:alpha val="60000"/>
                    </a:srgbClr>
                  </a:glow>
                </a:effectLst>
              </a:rPr>
              <a:t>:</a:t>
            </a:r>
            <a:r>
              <a:rPr lang="en-GB" sz="3200" b="1" dirty="0">
                <a:ln>
                  <a:solidFill>
                    <a:srgbClr val="FF0000"/>
                  </a:solidFill>
                </a:ln>
                <a:solidFill>
                  <a:schemeClr val="accent1"/>
                </a:solidFill>
                <a:effectLst>
                  <a:glow rad="101600">
                    <a:srgbClr val="FFFF00">
                      <a:alpha val="60000"/>
                    </a:srgbClr>
                  </a:glow>
                </a:effectLst>
              </a:rPr>
              <a:t>1</a:t>
            </a:r>
            <a:r>
              <a:rPr lang="en-GB" sz="2800" b="1" dirty="0">
                <a:ln>
                  <a:solidFill>
                    <a:srgbClr val="FF0000"/>
                  </a:solidFill>
                </a:ln>
                <a:solidFill>
                  <a:schemeClr val="accent1"/>
                </a:solidFill>
                <a:effectLst>
                  <a:glow rad="101600">
                    <a:srgbClr val="FFFF00">
                      <a:alpha val="60000"/>
                    </a:srgbClr>
                  </a:glow>
                </a:effectLst>
              </a:rPr>
              <a:t>6</a:t>
            </a:r>
            <a:endParaRPr lang="en-ZW" sz="2800" b="1" dirty="0">
              <a:ln>
                <a:solidFill>
                  <a:srgbClr val="FF0000"/>
                </a:solidFill>
              </a:ln>
              <a:solidFill>
                <a:schemeClr val="accent1"/>
              </a:solidFill>
              <a:effectLst>
                <a:glow rad="101600">
                  <a:srgbClr val="FFFF00">
                    <a:alpha val="60000"/>
                  </a:srgbClr>
                </a:glow>
              </a:effectLst>
            </a:endParaRPr>
          </a:p>
        </p:txBody>
      </p:sp>
      <p:sp>
        <p:nvSpPr>
          <p:cNvPr id="11" name="TextBox 10">
            <a:extLst>
              <a:ext uri="{FF2B5EF4-FFF2-40B4-BE49-F238E27FC236}">
                <a16:creationId xmlns:a16="http://schemas.microsoft.com/office/drawing/2014/main" id="{B54B989A-016B-BB21-E604-5ECC35F44128}"/>
              </a:ext>
            </a:extLst>
          </p:cNvPr>
          <p:cNvSpPr txBox="1"/>
          <p:nvPr/>
        </p:nvSpPr>
        <p:spPr>
          <a:xfrm>
            <a:off x="5" y="5257963"/>
            <a:ext cx="12191995" cy="954107"/>
          </a:xfrm>
          <a:prstGeom prst="rect">
            <a:avLst/>
          </a:prstGeom>
          <a:noFill/>
        </p:spPr>
        <p:txBody>
          <a:bodyPr wrap="square">
            <a:spAutoFit/>
          </a:bodyPr>
          <a:lstStyle/>
          <a:p>
            <a:pPr algn="ctr"/>
            <a:r>
              <a:rPr lang="en-GB" sz="2800" b="1" i="1" dirty="0">
                <a:solidFill>
                  <a:srgbClr val="FFFF00"/>
                </a:solidFill>
                <a:effectLst/>
              </a:rPr>
              <a:t>"For God so loved the world, that He gave his only Son, so that whoever believes in Him should not perish but have eternal life.”</a:t>
            </a:r>
            <a:endParaRPr lang="en-ZW" sz="2800" b="1" i="1" dirty="0">
              <a:solidFill>
                <a:srgbClr val="FFFF00"/>
              </a:solidFill>
            </a:endParaRPr>
          </a:p>
        </p:txBody>
      </p:sp>
      <p:sp>
        <p:nvSpPr>
          <p:cNvPr id="20" name="TextBox 19">
            <a:extLst>
              <a:ext uri="{FF2B5EF4-FFF2-40B4-BE49-F238E27FC236}">
                <a16:creationId xmlns:a16="http://schemas.microsoft.com/office/drawing/2014/main" id="{23CF2D97-A92F-E1AD-1352-9AD0935E9FE9}"/>
              </a:ext>
            </a:extLst>
          </p:cNvPr>
          <p:cNvSpPr txBox="1"/>
          <p:nvPr/>
        </p:nvSpPr>
        <p:spPr>
          <a:xfrm>
            <a:off x="43029" y="3193770"/>
            <a:ext cx="4410593" cy="1107996"/>
          </a:xfrm>
          <a:prstGeom prst="rect">
            <a:avLst/>
          </a:prstGeom>
          <a:noFill/>
        </p:spPr>
        <p:txBody>
          <a:bodyPr wrap="square" rtlCol="0">
            <a:spAutoFit/>
          </a:bodyPr>
          <a:lstStyle/>
          <a:p>
            <a:r>
              <a:rPr lang="en-GB" sz="6600" b="1" dirty="0">
                <a:ln>
                  <a:solidFill>
                    <a:schemeClr val="tx1"/>
                  </a:solidFill>
                </a:ln>
                <a:solidFill>
                  <a:srgbClr val="FFFF00"/>
                </a:solidFill>
                <a:effectLst>
                  <a:glow rad="101600">
                    <a:schemeClr val="tx1">
                      <a:alpha val="60000"/>
                    </a:schemeClr>
                  </a:glow>
                </a:effectLst>
              </a:rPr>
              <a:t>THAT</a:t>
            </a:r>
            <a:endParaRPr lang="en-ZW" sz="6600" b="1" dirty="0">
              <a:ln>
                <a:solidFill>
                  <a:schemeClr val="tx1"/>
                </a:solidFill>
              </a:ln>
              <a:solidFill>
                <a:srgbClr val="FFFF00"/>
              </a:solidFill>
              <a:effectLst>
                <a:glow rad="101600">
                  <a:schemeClr val="tx1">
                    <a:alpha val="60000"/>
                  </a:schemeClr>
                </a:glow>
              </a:effectLst>
            </a:endParaRPr>
          </a:p>
        </p:txBody>
      </p:sp>
      <p:sp>
        <p:nvSpPr>
          <p:cNvPr id="21" name="TextBox 20">
            <a:extLst>
              <a:ext uri="{FF2B5EF4-FFF2-40B4-BE49-F238E27FC236}">
                <a16:creationId xmlns:a16="http://schemas.microsoft.com/office/drawing/2014/main" id="{F6860C5B-39B0-97E3-E5EC-C93936A93A06}"/>
              </a:ext>
            </a:extLst>
          </p:cNvPr>
          <p:cNvSpPr txBox="1"/>
          <p:nvPr/>
        </p:nvSpPr>
        <p:spPr>
          <a:xfrm>
            <a:off x="184944" y="4327473"/>
            <a:ext cx="4942855"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CONSEQUENCE OF ALL</a:t>
            </a:r>
            <a:endParaRPr lang="en-ZW" sz="4000" b="1" dirty="0">
              <a:ln>
                <a:solidFill>
                  <a:schemeClr val="bg1"/>
                </a:solidFill>
              </a:ln>
              <a:solidFill>
                <a:schemeClr val="bg1"/>
              </a:solidFill>
              <a:effectLst>
                <a:glow rad="101600">
                  <a:schemeClr val="tx1">
                    <a:alpha val="60000"/>
                  </a:schemeClr>
                </a:glow>
              </a:effectLst>
            </a:endParaRPr>
          </a:p>
        </p:txBody>
      </p:sp>
      <p:sp>
        <p:nvSpPr>
          <p:cNvPr id="17" name="TextBox 16">
            <a:extLst>
              <a:ext uri="{FF2B5EF4-FFF2-40B4-BE49-F238E27FC236}">
                <a16:creationId xmlns:a16="http://schemas.microsoft.com/office/drawing/2014/main" id="{573C8324-E873-3BDC-778B-C25E2E2AECC1}"/>
              </a:ext>
            </a:extLst>
          </p:cNvPr>
          <p:cNvSpPr txBox="1"/>
          <p:nvPr/>
        </p:nvSpPr>
        <p:spPr>
          <a:xfrm>
            <a:off x="-1" y="1017172"/>
            <a:ext cx="8857397" cy="769441"/>
          </a:xfrm>
          <a:prstGeom prst="rect">
            <a:avLst/>
          </a:prstGeom>
          <a:noFill/>
        </p:spPr>
        <p:txBody>
          <a:bodyPr wrap="square" rtlCol="0">
            <a:spAutoFit/>
          </a:bodyPr>
          <a:lstStyle/>
          <a:p>
            <a:r>
              <a:rPr lang="en-GB" sz="4400" b="1" dirty="0">
                <a:ln>
                  <a:solidFill>
                    <a:srgbClr val="FFC000"/>
                  </a:solidFill>
                </a:ln>
                <a:solidFill>
                  <a:schemeClr val="accent4"/>
                </a:solidFill>
                <a:effectLst>
                  <a:glow rad="101600">
                    <a:schemeClr val="tx1">
                      <a:alpha val="60000"/>
                    </a:schemeClr>
                  </a:glow>
                </a:effectLst>
              </a:rPr>
              <a:t>HOW CAN SCHOOLS BE BEACONS OF</a:t>
            </a:r>
            <a:endParaRPr lang="en-ZW" sz="4400" b="1" dirty="0">
              <a:ln>
                <a:solidFill>
                  <a:srgbClr val="FFC000"/>
                </a:solidFill>
              </a:ln>
              <a:solidFill>
                <a:schemeClr val="accent4"/>
              </a:solidFill>
              <a:effectLst>
                <a:glow rad="101600">
                  <a:schemeClr val="tx1">
                    <a:alpha val="60000"/>
                  </a:schemeClr>
                </a:glow>
              </a:effectLst>
            </a:endParaRPr>
          </a:p>
        </p:txBody>
      </p:sp>
      <p:sp>
        <p:nvSpPr>
          <p:cNvPr id="19" name="TextBox 18">
            <a:extLst>
              <a:ext uri="{FF2B5EF4-FFF2-40B4-BE49-F238E27FC236}">
                <a16:creationId xmlns:a16="http://schemas.microsoft.com/office/drawing/2014/main" id="{05A7EEEC-9CC2-08A8-94D2-06F05DEDC9F7}"/>
              </a:ext>
            </a:extLst>
          </p:cNvPr>
          <p:cNvSpPr txBox="1"/>
          <p:nvPr/>
        </p:nvSpPr>
        <p:spPr>
          <a:xfrm>
            <a:off x="135053" y="2034924"/>
            <a:ext cx="3454308" cy="707886"/>
          </a:xfrm>
          <a:prstGeom prst="rect">
            <a:avLst/>
          </a:prstGeom>
          <a:noFill/>
        </p:spPr>
        <p:txBody>
          <a:bodyPr wrap="square" rtlCol="0">
            <a:spAutoFit/>
          </a:bodyPr>
          <a:lstStyle/>
          <a:p>
            <a:r>
              <a:rPr lang="en-GB" sz="4000" b="1" dirty="0">
                <a:ln>
                  <a:solidFill>
                    <a:schemeClr val="bg1"/>
                  </a:solidFill>
                </a:ln>
                <a:solidFill>
                  <a:srgbClr val="FFFF00"/>
                </a:solidFill>
                <a:effectLst>
                  <a:glow rad="101600">
                    <a:schemeClr val="tx1">
                      <a:alpha val="60000"/>
                    </a:schemeClr>
                  </a:glow>
                </a:effectLst>
              </a:rPr>
              <a:t>PRINCIPLES</a:t>
            </a:r>
            <a:endParaRPr lang="en-ZW" sz="4000" b="1" dirty="0">
              <a:ln>
                <a:solidFill>
                  <a:schemeClr val="bg1"/>
                </a:solidFill>
              </a:ln>
              <a:solidFill>
                <a:srgbClr val="FFFF00"/>
              </a:solidFill>
              <a:effectLst>
                <a:glow rad="101600">
                  <a:schemeClr val="tx1">
                    <a:alpha val="60000"/>
                  </a:schemeClr>
                </a:glow>
              </a:effectLst>
            </a:endParaRPr>
          </a:p>
        </p:txBody>
      </p:sp>
      <p:sp>
        <p:nvSpPr>
          <p:cNvPr id="27" name="TextBox 26">
            <a:extLst>
              <a:ext uri="{FF2B5EF4-FFF2-40B4-BE49-F238E27FC236}">
                <a16:creationId xmlns:a16="http://schemas.microsoft.com/office/drawing/2014/main" id="{91020045-1570-50B1-61F8-7EB53F5827DF}"/>
              </a:ext>
            </a:extLst>
          </p:cNvPr>
          <p:cNvSpPr txBox="1"/>
          <p:nvPr/>
        </p:nvSpPr>
        <p:spPr>
          <a:xfrm>
            <a:off x="6096000" y="2034924"/>
            <a:ext cx="5967471" cy="707886"/>
          </a:xfrm>
          <a:prstGeom prst="rect">
            <a:avLst/>
          </a:prstGeom>
          <a:noFill/>
        </p:spPr>
        <p:txBody>
          <a:bodyPr wrap="square" rtlCol="0">
            <a:spAutoFit/>
          </a:bodyPr>
          <a:lstStyle/>
          <a:p>
            <a:pPr algn="r"/>
            <a:r>
              <a:rPr lang="en-GB" sz="4000" b="1" dirty="0">
                <a:ln>
                  <a:solidFill>
                    <a:schemeClr val="bg1"/>
                  </a:solidFill>
                </a:ln>
                <a:solidFill>
                  <a:srgbClr val="FFFF00"/>
                </a:solidFill>
                <a:effectLst>
                  <a:glow rad="101600">
                    <a:schemeClr val="tx1">
                      <a:alpha val="60000"/>
                    </a:schemeClr>
                  </a:glow>
                </a:effectLst>
              </a:rPr>
              <a:t>DECISION OF GOD </a:t>
            </a:r>
            <a:endParaRPr lang="en-ZW" sz="4000" b="1" dirty="0">
              <a:ln>
                <a:solidFill>
                  <a:schemeClr val="bg1"/>
                </a:solidFill>
              </a:ln>
              <a:solidFill>
                <a:srgbClr val="FFFF00"/>
              </a:solidFill>
              <a:effectLst>
                <a:glow rad="101600">
                  <a:schemeClr val="tx1">
                    <a:alpha val="60000"/>
                  </a:schemeClr>
                </a:glow>
              </a:effectLst>
            </a:endParaRPr>
          </a:p>
        </p:txBody>
      </p:sp>
      <p:sp>
        <p:nvSpPr>
          <p:cNvPr id="28" name="TextBox 27">
            <a:extLst>
              <a:ext uri="{FF2B5EF4-FFF2-40B4-BE49-F238E27FC236}">
                <a16:creationId xmlns:a16="http://schemas.microsoft.com/office/drawing/2014/main" id="{12B8D16C-8AB0-DF94-533F-B627947E1D42}"/>
              </a:ext>
            </a:extLst>
          </p:cNvPr>
          <p:cNvSpPr txBox="1"/>
          <p:nvPr/>
        </p:nvSpPr>
        <p:spPr>
          <a:xfrm>
            <a:off x="5333908" y="4331581"/>
            <a:ext cx="4942855" cy="707886"/>
          </a:xfrm>
          <a:prstGeom prst="rect">
            <a:avLst/>
          </a:prstGeom>
          <a:noFill/>
        </p:spPr>
        <p:txBody>
          <a:bodyPr wrap="square" rtlCol="0">
            <a:spAutoFit/>
          </a:bodyPr>
          <a:lstStyle/>
          <a:p>
            <a:r>
              <a:rPr lang="en-GB" sz="4000" b="1" dirty="0">
                <a:ln>
                  <a:solidFill>
                    <a:schemeClr val="bg1"/>
                  </a:solidFill>
                </a:ln>
                <a:solidFill>
                  <a:schemeClr val="bg1"/>
                </a:solidFill>
                <a:effectLst>
                  <a:glow rad="101600">
                    <a:schemeClr val="tx1">
                      <a:alpha val="60000"/>
                    </a:schemeClr>
                  </a:glow>
                </a:effectLst>
              </a:rPr>
              <a:t>ACTION NOT WORD</a:t>
            </a:r>
            <a:endParaRPr lang="en-ZW" sz="4000" b="1" dirty="0">
              <a:ln>
                <a:solidFill>
                  <a:schemeClr val="bg1"/>
                </a:solidFill>
              </a:ln>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16911649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outVertical)">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P spid="2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13422</TotalTime>
  <Words>1561</Words>
  <Application>Microsoft Office PowerPoint</Application>
  <PresentationFormat>Widescreen</PresentationFormat>
  <Paragraphs>277</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vt:lpstr>
      <vt:lpstr>Bauhaus 93</vt:lpstr>
      <vt:lpstr>Broadway</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Middleton</dc:creator>
  <cp:lastModifiedBy>Tim Middleton</cp:lastModifiedBy>
  <cp:revision>29</cp:revision>
  <dcterms:created xsi:type="dcterms:W3CDTF">2022-07-08T09:30:21Z</dcterms:created>
  <dcterms:modified xsi:type="dcterms:W3CDTF">2022-08-22T12:37:10Z</dcterms:modified>
</cp:coreProperties>
</file>