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28" r:id="rId2"/>
    <p:sldId id="310" r:id="rId3"/>
    <p:sldId id="308" r:id="rId4"/>
    <p:sldId id="311" r:id="rId5"/>
    <p:sldId id="309" r:id="rId6"/>
    <p:sldId id="312" r:id="rId7"/>
    <p:sldId id="315" r:id="rId8"/>
    <p:sldId id="316" r:id="rId9"/>
    <p:sldId id="330" r:id="rId10"/>
    <p:sldId id="317" r:id="rId11"/>
    <p:sldId id="318" r:id="rId12"/>
    <p:sldId id="329" r:id="rId13"/>
    <p:sldId id="320" r:id="rId14"/>
    <p:sldId id="321" r:id="rId15"/>
    <p:sldId id="322" r:id="rId16"/>
    <p:sldId id="323" r:id="rId17"/>
    <p:sldId id="324" r:id="rId18"/>
    <p:sldId id="325" r:id="rId19"/>
    <p:sldId id="326" r:id="rId20"/>
    <p:sldId id="313" r:id="rId21"/>
    <p:sldId id="327" r:id="rId22"/>
    <p:sldId id="314" r:id="rId23"/>
    <p:sldId id="331"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0" d="100"/>
          <a:sy n="70" d="100"/>
        </p:scale>
        <p:origin x="21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BB8C0C-9DAF-9C63-8D0A-17C1D6960BE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ZW"/>
          </a:p>
        </p:txBody>
      </p:sp>
      <p:sp>
        <p:nvSpPr>
          <p:cNvPr id="3" name="Subtitle 2">
            <a:extLst>
              <a:ext uri="{FF2B5EF4-FFF2-40B4-BE49-F238E27FC236}">
                <a16:creationId xmlns:a16="http://schemas.microsoft.com/office/drawing/2014/main" id="{008D79B0-4BF6-5053-65F9-7F28316469D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ZW"/>
          </a:p>
        </p:txBody>
      </p:sp>
      <p:sp>
        <p:nvSpPr>
          <p:cNvPr id="4" name="Date Placeholder 3">
            <a:extLst>
              <a:ext uri="{FF2B5EF4-FFF2-40B4-BE49-F238E27FC236}">
                <a16:creationId xmlns:a16="http://schemas.microsoft.com/office/drawing/2014/main" id="{27E46CC4-7AA9-81D6-BAFE-0196CDC8293C}"/>
              </a:ext>
            </a:extLst>
          </p:cNvPr>
          <p:cNvSpPr>
            <a:spLocks noGrp="1"/>
          </p:cNvSpPr>
          <p:nvPr>
            <p:ph type="dt" sz="half" idx="10"/>
          </p:nvPr>
        </p:nvSpPr>
        <p:spPr/>
        <p:txBody>
          <a:bodyPr/>
          <a:lstStyle/>
          <a:p>
            <a:fld id="{E4424E64-1D2D-44A7-83E1-9C9C9187AF59}" type="datetimeFigureOut">
              <a:rPr lang="en-ZW" smtClean="0"/>
              <a:t>19/8/2022</a:t>
            </a:fld>
            <a:endParaRPr lang="en-ZW"/>
          </a:p>
        </p:txBody>
      </p:sp>
      <p:sp>
        <p:nvSpPr>
          <p:cNvPr id="5" name="Footer Placeholder 4">
            <a:extLst>
              <a:ext uri="{FF2B5EF4-FFF2-40B4-BE49-F238E27FC236}">
                <a16:creationId xmlns:a16="http://schemas.microsoft.com/office/drawing/2014/main" id="{D7CFF826-FB92-C0CE-BCF8-A485706ABB74}"/>
              </a:ext>
            </a:extLst>
          </p:cNvPr>
          <p:cNvSpPr>
            <a:spLocks noGrp="1"/>
          </p:cNvSpPr>
          <p:nvPr>
            <p:ph type="ftr" sz="quarter" idx="11"/>
          </p:nvPr>
        </p:nvSpPr>
        <p:spPr/>
        <p:txBody>
          <a:bodyPr/>
          <a:lstStyle/>
          <a:p>
            <a:endParaRPr lang="en-ZW"/>
          </a:p>
        </p:txBody>
      </p:sp>
      <p:sp>
        <p:nvSpPr>
          <p:cNvPr id="6" name="Slide Number Placeholder 5">
            <a:extLst>
              <a:ext uri="{FF2B5EF4-FFF2-40B4-BE49-F238E27FC236}">
                <a16:creationId xmlns:a16="http://schemas.microsoft.com/office/drawing/2014/main" id="{114C081F-B01C-F458-764D-87EF9AEB3369}"/>
              </a:ext>
            </a:extLst>
          </p:cNvPr>
          <p:cNvSpPr>
            <a:spLocks noGrp="1"/>
          </p:cNvSpPr>
          <p:nvPr>
            <p:ph type="sldNum" sz="quarter" idx="12"/>
          </p:nvPr>
        </p:nvSpPr>
        <p:spPr/>
        <p:txBody>
          <a:bodyPr/>
          <a:lstStyle/>
          <a:p>
            <a:fld id="{63936F3F-629E-44FA-8141-F0117347A4EB}" type="slidenum">
              <a:rPr lang="en-ZW" smtClean="0"/>
              <a:t>‹#›</a:t>
            </a:fld>
            <a:endParaRPr lang="en-ZW"/>
          </a:p>
        </p:txBody>
      </p:sp>
    </p:spTree>
    <p:extLst>
      <p:ext uri="{BB962C8B-B14F-4D97-AF65-F5344CB8AC3E}">
        <p14:creationId xmlns:p14="http://schemas.microsoft.com/office/powerpoint/2010/main" val="2093418980"/>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9854B2-9ED0-9352-ED9E-26A0E101B49A}"/>
              </a:ext>
            </a:extLst>
          </p:cNvPr>
          <p:cNvSpPr>
            <a:spLocks noGrp="1"/>
          </p:cNvSpPr>
          <p:nvPr>
            <p:ph type="title"/>
          </p:nvPr>
        </p:nvSpPr>
        <p:spPr/>
        <p:txBody>
          <a:bodyPr/>
          <a:lstStyle/>
          <a:p>
            <a:r>
              <a:rPr lang="en-US"/>
              <a:t>Click to edit Master title style</a:t>
            </a:r>
            <a:endParaRPr lang="en-ZW"/>
          </a:p>
        </p:txBody>
      </p:sp>
      <p:sp>
        <p:nvSpPr>
          <p:cNvPr id="3" name="Vertical Text Placeholder 2">
            <a:extLst>
              <a:ext uri="{FF2B5EF4-FFF2-40B4-BE49-F238E27FC236}">
                <a16:creationId xmlns:a16="http://schemas.microsoft.com/office/drawing/2014/main" id="{5B58A3D5-06BF-A60C-347E-28469866AD5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W"/>
          </a:p>
        </p:txBody>
      </p:sp>
      <p:sp>
        <p:nvSpPr>
          <p:cNvPr id="4" name="Date Placeholder 3">
            <a:extLst>
              <a:ext uri="{FF2B5EF4-FFF2-40B4-BE49-F238E27FC236}">
                <a16:creationId xmlns:a16="http://schemas.microsoft.com/office/drawing/2014/main" id="{68A26E5B-CE38-B530-C11F-A14A9A956122}"/>
              </a:ext>
            </a:extLst>
          </p:cNvPr>
          <p:cNvSpPr>
            <a:spLocks noGrp="1"/>
          </p:cNvSpPr>
          <p:nvPr>
            <p:ph type="dt" sz="half" idx="10"/>
          </p:nvPr>
        </p:nvSpPr>
        <p:spPr/>
        <p:txBody>
          <a:bodyPr/>
          <a:lstStyle/>
          <a:p>
            <a:fld id="{E4424E64-1D2D-44A7-83E1-9C9C9187AF59}" type="datetimeFigureOut">
              <a:rPr lang="en-ZW" smtClean="0"/>
              <a:t>19/8/2022</a:t>
            </a:fld>
            <a:endParaRPr lang="en-ZW"/>
          </a:p>
        </p:txBody>
      </p:sp>
      <p:sp>
        <p:nvSpPr>
          <p:cNvPr id="5" name="Footer Placeholder 4">
            <a:extLst>
              <a:ext uri="{FF2B5EF4-FFF2-40B4-BE49-F238E27FC236}">
                <a16:creationId xmlns:a16="http://schemas.microsoft.com/office/drawing/2014/main" id="{C4CDEC9B-5DE7-148B-2D5B-43DB9E6E6491}"/>
              </a:ext>
            </a:extLst>
          </p:cNvPr>
          <p:cNvSpPr>
            <a:spLocks noGrp="1"/>
          </p:cNvSpPr>
          <p:nvPr>
            <p:ph type="ftr" sz="quarter" idx="11"/>
          </p:nvPr>
        </p:nvSpPr>
        <p:spPr/>
        <p:txBody>
          <a:bodyPr/>
          <a:lstStyle/>
          <a:p>
            <a:endParaRPr lang="en-ZW"/>
          </a:p>
        </p:txBody>
      </p:sp>
      <p:sp>
        <p:nvSpPr>
          <p:cNvPr id="6" name="Slide Number Placeholder 5">
            <a:extLst>
              <a:ext uri="{FF2B5EF4-FFF2-40B4-BE49-F238E27FC236}">
                <a16:creationId xmlns:a16="http://schemas.microsoft.com/office/drawing/2014/main" id="{7AA7B89C-C3F9-3B34-9AC4-D6CBCDDFACFC}"/>
              </a:ext>
            </a:extLst>
          </p:cNvPr>
          <p:cNvSpPr>
            <a:spLocks noGrp="1"/>
          </p:cNvSpPr>
          <p:nvPr>
            <p:ph type="sldNum" sz="quarter" idx="12"/>
          </p:nvPr>
        </p:nvSpPr>
        <p:spPr/>
        <p:txBody>
          <a:bodyPr/>
          <a:lstStyle/>
          <a:p>
            <a:fld id="{63936F3F-629E-44FA-8141-F0117347A4EB}" type="slidenum">
              <a:rPr lang="en-ZW" smtClean="0"/>
              <a:t>‹#›</a:t>
            </a:fld>
            <a:endParaRPr lang="en-ZW"/>
          </a:p>
        </p:txBody>
      </p:sp>
    </p:spTree>
    <p:extLst>
      <p:ext uri="{BB962C8B-B14F-4D97-AF65-F5344CB8AC3E}">
        <p14:creationId xmlns:p14="http://schemas.microsoft.com/office/powerpoint/2010/main" val="4049491749"/>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946D294-4A42-9DEF-0909-E14C1AACBA3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ZW"/>
          </a:p>
        </p:txBody>
      </p:sp>
      <p:sp>
        <p:nvSpPr>
          <p:cNvPr id="3" name="Vertical Text Placeholder 2">
            <a:extLst>
              <a:ext uri="{FF2B5EF4-FFF2-40B4-BE49-F238E27FC236}">
                <a16:creationId xmlns:a16="http://schemas.microsoft.com/office/drawing/2014/main" id="{986255C9-F209-AC65-4741-0DB4C875800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W"/>
          </a:p>
        </p:txBody>
      </p:sp>
      <p:sp>
        <p:nvSpPr>
          <p:cNvPr id="4" name="Date Placeholder 3">
            <a:extLst>
              <a:ext uri="{FF2B5EF4-FFF2-40B4-BE49-F238E27FC236}">
                <a16:creationId xmlns:a16="http://schemas.microsoft.com/office/drawing/2014/main" id="{DB5D7DD1-DD33-AF25-35AF-47005E4F62AE}"/>
              </a:ext>
            </a:extLst>
          </p:cNvPr>
          <p:cNvSpPr>
            <a:spLocks noGrp="1"/>
          </p:cNvSpPr>
          <p:nvPr>
            <p:ph type="dt" sz="half" idx="10"/>
          </p:nvPr>
        </p:nvSpPr>
        <p:spPr/>
        <p:txBody>
          <a:bodyPr/>
          <a:lstStyle/>
          <a:p>
            <a:fld id="{E4424E64-1D2D-44A7-83E1-9C9C9187AF59}" type="datetimeFigureOut">
              <a:rPr lang="en-ZW" smtClean="0"/>
              <a:t>19/8/2022</a:t>
            </a:fld>
            <a:endParaRPr lang="en-ZW"/>
          </a:p>
        </p:txBody>
      </p:sp>
      <p:sp>
        <p:nvSpPr>
          <p:cNvPr id="5" name="Footer Placeholder 4">
            <a:extLst>
              <a:ext uri="{FF2B5EF4-FFF2-40B4-BE49-F238E27FC236}">
                <a16:creationId xmlns:a16="http://schemas.microsoft.com/office/drawing/2014/main" id="{CF6B2B7F-3FC7-B32B-E9B9-BABE64DA0E21}"/>
              </a:ext>
            </a:extLst>
          </p:cNvPr>
          <p:cNvSpPr>
            <a:spLocks noGrp="1"/>
          </p:cNvSpPr>
          <p:nvPr>
            <p:ph type="ftr" sz="quarter" idx="11"/>
          </p:nvPr>
        </p:nvSpPr>
        <p:spPr/>
        <p:txBody>
          <a:bodyPr/>
          <a:lstStyle/>
          <a:p>
            <a:endParaRPr lang="en-ZW"/>
          </a:p>
        </p:txBody>
      </p:sp>
      <p:sp>
        <p:nvSpPr>
          <p:cNvPr id="6" name="Slide Number Placeholder 5">
            <a:extLst>
              <a:ext uri="{FF2B5EF4-FFF2-40B4-BE49-F238E27FC236}">
                <a16:creationId xmlns:a16="http://schemas.microsoft.com/office/drawing/2014/main" id="{A1217522-71BD-A6E5-DDAB-FBB4877BD771}"/>
              </a:ext>
            </a:extLst>
          </p:cNvPr>
          <p:cNvSpPr>
            <a:spLocks noGrp="1"/>
          </p:cNvSpPr>
          <p:nvPr>
            <p:ph type="sldNum" sz="quarter" idx="12"/>
          </p:nvPr>
        </p:nvSpPr>
        <p:spPr/>
        <p:txBody>
          <a:bodyPr/>
          <a:lstStyle/>
          <a:p>
            <a:fld id="{63936F3F-629E-44FA-8141-F0117347A4EB}" type="slidenum">
              <a:rPr lang="en-ZW" smtClean="0"/>
              <a:t>‹#›</a:t>
            </a:fld>
            <a:endParaRPr lang="en-ZW"/>
          </a:p>
        </p:txBody>
      </p:sp>
    </p:spTree>
    <p:extLst>
      <p:ext uri="{BB962C8B-B14F-4D97-AF65-F5344CB8AC3E}">
        <p14:creationId xmlns:p14="http://schemas.microsoft.com/office/powerpoint/2010/main" val="2212891736"/>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A5C5BA-2B20-E0C3-84BA-DF9DDEEF31C6}"/>
              </a:ext>
            </a:extLst>
          </p:cNvPr>
          <p:cNvSpPr>
            <a:spLocks noGrp="1"/>
          </p:cNvSpPr>
          <p:nvPr>
            <p:ph type="title"/>
          </p:nvPr>
        </p:nvSpPr>
        <p:spPr/>
        <p:txBody>
          <a:bodyPr/>
          <a:lstStyle/>
          <a:p>
            <a:r>
              <a:rPr lang="en-US"/>
              <a:t>Click to edit Master title style</a:t>
            </a:r>
            <a:endParaRPr lang="en-ZW"/>
          </a:p>
        </p:txBody>
      </p:sp>
      <p:sp>
        <p:nvSpPr>
          <p:cNvPr id="3" name="Content Placeholder 2">
            <a:extLst>
              <a:ext uri="{FF2B5EF4-FFF2-40B4-BE49-F238E27FC236}">
                <a16:creationId xmlns:a16="http://schemas.microsoft.com/office/drawing/2014/main" id="{B2376647-7988-F2D8-18C2-D1FDCFE6D36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W"/>
          </a:p>
        </p:txBody>
      </p:sp>
      <p:sp>
        <p:nvSpPr>
          <p:cNvPr id="4" name="Date Placeholder 3">
            <a:extLst>
              <a:ext uri="{FF2B5EF4-FFF2-40B4-BE49-F238E27FC236}">
                <a16:creationId xmlns:a16="http://schemas.microsoft.com/office/drawing/2014/main" id="{D0AC1BA8-30F1-7124-1D51-AAB8898054B9}"/>
              </a:ext>
            </a:extLst>
          </p:cNvPr>
          <p:cNvSpPr>
            <a:spLocks noGrp="1"/>
          </p:cNvSpPr>
          <p:nvPr>
            <p:ph type="dt" sz="half" idx="10"/>
          </p:nvPr>
        </p:nvSpPr>
        <p:spPr/>
        <p:txBody>
          <a:bodyPr/>
          <a:lstStyle/>
          <a:p>
            <a:fld id="{E4424E64-1D2D-44A7-83E1-9C9C9187AF59}" type="datetimeFigureOut">
              <a:rPr lang="en-ZW" smtClean="0"/>
              <a:t>19/8/2022</a:t>
            </a:fld>
            <a:endParaRPr lang="en-ZW"/>
          </a:p>
        </p:txBody>
      </p:sp>
      <p:sp>
        <p:nvSpPr>
          <p:cNvPr id="5" name="Footer Placeholder 4">
            <a:extLst>
              <a:ext uri="{FF2B5EF4-FFF2-40B4-BE49-F238E27FC236}">
                <a16:creationId xmlns:a16="http://schemas.microsoft.com/office/drawing/2014/main" id="{1F06809F-41B0-A19D-A5B6-D9B8D0C811E7}"/>
              </a:ext>
            </a:extLst>
          </p:cNvPr>
          <p:cNvSpPr>
            <a:spLocks noGrp="1"/>
          </p:cNvSpPr>
          <p:nvPr>
            <p:ph type="ftr" sz="quarter" idx="11"/>
          </p:nvPr>
        </p:nvSpPr>
        <p:spPr/>
        <p:txBody>
          <a:bodyPr/>
          <a:lstStyle/>
          <a:p>
            <a:endParaRPr lang="en-ZW"/>
          </a:p>
        </p:txBody>
      </p:sp>
      <p:sp>
        <p:nvSpPr>
          <p:cNvPr id="6" name="Slide Number Placeholder 5">
            <a:extLst>
              <a:ext uri="{FF2B5EF4-FFF2-40B4-BE49-F238E27FC236}">
                <a16:creationId xmlns:a16="http://schemas.microsoft.com/office/drawing/2014/main" id="{5C4FA554-F70E-E8FC-7753-1E84207E108E}"/>
              </a:ext>
            </a:extLst>
          </p:cNvPr>
          <p:cNvSpPr>
            <a:spLocks noGrp="1"/>
          </p:cNvSpPr>
          <p:nvPr>
            <p:ph type="sldNum" sz="quarter" idx="12"/>
          </p:nvPr>
        </p:nvSpPr>
        <p:spPr/>
        <p:txBody>
          <a:bodyPr/>
          <a:lstStyle/>
          <a:p>
            <a:fld id="{63936F3F-629E-44FA-8141-F0117347A4EB}" type="slidenum">
              <a:rPr lang="en-ZW" smtClean="0"/>
              <a:t>‹#›</a:t>
            </a:fld>
            <a:endParaRPr lang="en-ZW"/>
          </a:p>
        </p:txBody>
      </p:sp>
    </p:spTree>
    <p:extLst>
      <p:ext uri="{BB962C8B-B14F-4D97-AF65-F5344CB8AC3E}">
        <p14:creationId xmlns:p14="http://schemas.microsoft.com/office/powerpoint/2010/main" val="1976917696"/>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07D3D9-EDD5-A685-9BC8-CFB0894B887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ZW"/>
          </a:p>
        </p:txBody>
      </p:sp>
      <p:sp>
        <p:nvSpPr>
          <p:cNvPr id="3" name="Text Placeholder 2">
            <a:extLst>
              <a:ext uri="{FF2B5EF4-FFF2-40B4-BE49-F238E27FC236}">
                <a16:creationId xmlns:a16="http://schemas.microsoft.com/office/drawing/2014/main" id="{0DC80A20-C5BE-CC18-A981-C6B3C7AC072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AD36C6D-8BEE-71B3-2ED5-D8B251B40235}"/>
              </a:ext>
            </a:extLst>
          </p:cNvPr>
          <p:cNvSpPr>
            <a:spLocks noGrp="1"/>
          </p:cNvSpPr>
          <p:nvPr>
            <p:ph type="dt" sz="half" idx="10"/>
          </p:nvPr>
        </p:nvSpPr>
        <p:spPr/>
        <p:txBody>
          <a:bodyPr/>
          <a:lstStyle/>
          <a:p>
            <a:fld id="{E4424E64-1D2D-44A7-83E1-9C9C9187AF59}" type="datetimeFigureOut">
              <a:rPr lang="en-ZW" smtClean="0"/>
              <a:t>19/8/2022</a:t>
            </a:fld>
            <a:endParaRPr lang="en-ZW"/>
          </a:p>
        </p:txBody>
      </p:sp>
      <p:sp>
        <p:nvSpPr>
          <p:cNvPr id="5" name="Footer Placeholder 4">
            <a:extLst>
              <a:ext uri="{FF2B5EF4-FFF2-40B4-BE49-F238E27FC236}">
                <a16:creationId xmlns:a16="http://schemas.microsoft.com/office/drawing/2014/main" id="{6ED7D818-CA0D-813F-DCE8-8CB7CDBDD7B5}"/>
              </a:ext>
            </a:extLst>
          </p:cNvPr>
          <p:cNvSpPr>
            <a:spLocks noGrp="1"/>
          </p:cNvSpPr>
          <p:nvPr>
            <p:ph type="ftr" sz="quarter" idx="11"/>
          </p:nvPr>
        </p:nvSpPr>
        <p:spPr/>
        <p:txBody>
          <a:bodyPr/>
          <a:lstStyle/>
          <a:p>
            <a:endParaRPr lang="en-ZW"/>
          </a:p>
        </p:txBody>
      </p:sp>
      <p:sp>
        <p:nvSpPr>
          <p:cNvPr id="6" name="Slide Number Placeholder 5">
            <a:extLst>
              <a:ext uri="{FF2B5EF4-FFF2-40B4-BE49-F238E27FC236}">
                <a16:creationId xmlns:a16="http://schemas.microsoft.com/office/drawing/2014/main" id="{3035A296-0D5C-8ACD-B872-493BBA256AC5}"/>
              </a:ext>
            </a:extLst>
          </p:cNvPr>
          <p:cNvSpPr>
            <a:spLocks noGrp="1"/>
          </p:cNvSpPr>
          <p:nvPr>
            <p:ph type="sldNum" sz="quarter" idx="12"/>
          </p:nvPr>
        </p:nvSpPr>
        <p:spPr/>
        <p:txBody>
          <a:bodyPr/>
          <a:lstStyle/>
          <a:p>
            <a:fld id="{63936F3F-629E-44FA-8141-F0117347A4EB}" type="slidenum">
              <a:rPr lang="en-ZW" smtClean="0"/>
              <a:t>‹#›</a:t>
            </a:fld>
            <a:endParaRPr lang="en-ZW"/>
          </a:p>
        </p:txBody>
      </p:sp>
    </p:spTree>
    <p:extLst>
      <p:ext uri="{BB962C8B-B14F-4D97-AF65-F5344CB8AC3E}">
        <p14:creationId xmlns:p14="http://schemas.microsoft.com/office/powerpoint/2010/main" val="3381548781"/>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6C538B-2CE1-1B33-83F6-56F54581EDB3}"/>
              </a:ext>
            </a:extLst>
          </p:cNvPr>
          <p:cNvSpPr>
            <a:spLocks noGrp="1"/>
          </p:cNvSpPr>
          <p:nvPr>
            <p:ph type="title"/>
          </p:nvPr>
        </p:nvSpPr>
        <p:spPr/>
        <p:txBody>
          <a:bodyPr/>
          <a:lstStyle/>
          <a:p>
            <a:r>
              <a:rPr lang="en-US"/>
              <a:t>Click to edit Master title style</a:t>
            </a:r>
            <a:endParaRPr lang="en-ZW"/>
          </a:p>
        </p:txBody>
      </p:sp>
      <p:sp>
        <p:nvSpPr>
          <p:cNvPr id="3" name="Content Placeholder 2">
            <a:extLst>
              <a:ext uri="{FF2B5EF4-FFF2-40B4-BE49-F238E27FC236}">
                <a16:creationId xmlns:a16="http://schemas.microsoft.com/office/drawing/2014/main" id="{ED8CFBBA-63D0-FF6A-46AA-4E5FB780291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W"/>
          </a:p>
        </p:txBody>
      </p:sp>
      <p:sp>
        <p:nvSpPr>
          <p:cNvPr id="4" name="Content Placeholder 3">
            <a:extLst>
              <a:ext uri="{FF2B5EF4-FFF2-40B4-BE49-F238E27FC236}">
                <a16:creationId xmlns:a16="http://schemas.microsoft.com/office/drawing/2014/main" id="{3423BA9E-5F90-F838-15D7-C3DF18B9828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W"/>
          </a:p>
        </p:txBody>
      </p:sp>
      <p:sp>
        <p:nvSpPr>
          <p:cNvPr id="5" name="Date Placeholder 4">
            <a:extLst>
              <a:ext uri="{FF2B5EF4-FFF2-40B4-BE49-F238E27FC236}">
                <a16:creationId xmlns:a16="http://schemas.microsoft.com/office/drawing/2014/main" id="{BF95D8D8-EE2E-3DF4-9DCD-7EF2C5DB85BA}"/>
              </a:ext>
            </a:extLst>
          </p:cNvPr>
          <p:cNvSpPr>
            <a:spLocks noGrp="1"/>
          </p:cNvSpPr>
          <p:nvPr>
            <p:ph type="dt" sz="half" idx="10"/>
          </p:nvPr>
        </p:nvSpPr>
        <p:spPr/>
        <p:txBody>
          <a:bodyPr/>
          <a:lstStyle/>
          <a:p>
            <a:fld id="{E4424E64-1D2D-44A7-83E1-9C9C9187AF59}" type="datetimeFigureOut">
              <a:rPr lang="en-ZW" smtClean="0"/>
              <a:t>19/8/2022</a:t>
            </a:fld>
            <a:endParaRPr lang="en-ZW"/>
          </a:p>
        </p:txBody>
      </p:sp>
      <p:sp>
        <p:nvSpPr>
          <p:cNvPr id="6" name="Footer Placeholder 5">
            <a:extLst>
              <a:ext uri="{FF2B5EF4-FFF2-40B4-BE49-F238E27FC236}">
                <a16:creationId xmlns:a16="http://schemas.microsoft.com/office/drawing/2014/main" id="{A726AA0B-48E9-019F-5E3D-647E7E2CFB7F}"/>
              </a:ext>
            </a:extLst>
          </p:cNvPr>
          <p:cNvSpPr>
            <a:spLocks noGrp="1"/>
          </p:cNvSpPr>
          <p:nvPr>
            <p:ph type="ftr" sz="quarter" idx="11"/>
          </p:nvPr>
        </p:nvSpPr>
        <p:spPr/>
        <p:txBody>
          <a:bodyPr/>
          <a:lstStyle/>
          <a:p>
            <a:endParaRPr lang="en-ZW"/>
          </a:p>
        </p:txBody>
      </p:sp>
      <p:sp>
        <p:nvSpPr>
          <p:cNvPr id="7" name="Slide Number Placeholder 6">
            <a:extLst>
              <a:ext uri="{FF2B5EF4-FFF2-40B4-BE49-F238E27FC236}">
                <a16:creationId xmlns:a16="http://schemas.microsoft.com/office/drawing/2014/main" id="{E4FF1B04-AB30-BF2A-3EAC-5D55A4A5C520}"/>
              </a:ext>
            </a:extLst>
          </p:cNvPr>
          <p:cNvSpPr>
            <a:spLocks noGrp="1"/>
          </p:cNvSpPr>
          <p:nvPr>
            <p:ph type="sldNum" sz="quarter" idx="12"/>
          </p:nvPr>
        </p:nvSpPr>
        <p:spPr/>
        <p:txBody>
          <a:bodyPr/>
          <a:lstStyle/>
          <a:p>
            <a:fld id="{63936F3F-629E-44FA-8141-F0117347A4EB}" type="slidenum">
              <a:rPr lang="en-ZW" smtClean="0"/>
              <a:t>‹#›</a:t>
            </a:fld>
            <a:endParaRPr lang="en-ZW"/>
          </a:p>
        </p:txBody>
      </p:sp>
    </p:spTree>
    <p:extLst>
      <p:ext uri="{BB962C8B-B14F-4D97-AF65-F5344CB8AC3E}">
        <p14:creationId xmlns:p14="http://schemas.microsoft.com/office/powerpoint/2010/main" val="1019171096"/>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06CF7A-DE93-A81B-64F1-850AD7C4D50B}"/>
              </a:ext>
            </a:extLst>
          </p:cNvPr>
          <p:cNvSpPr>
            <a:spLocks noGrp="1"/>
          </p:cNvSpPr>
          <p:nvPr>
            <p:ph type="title"/>
          </p:nvPr>
        </p:nvSpPr>
        <p:spPr>
          <a:xfrm>
            <a:off x="839788" y="365125"/>
            <a:ext cx="10515600" cy="1325563"/>
          </a:xfrm>
        </p:spPr>
        <p:txBody>
          <a:bodyPr/>
          <a:lstStyle/>
          <a:p>
            <a:r>
              <a:rPr lang="en-US"/>
              <a:t>Click to edit Master title style</a:t>
            </a:r>
            <a:endParaRPr lang="en-ZW"/>
          </a:p>
        </p:txBody>
      </p:sp>
      <p:sp>
        <p:nvSpPr>
          <p:cNvPr id="3" name="Text Placeholder 2">
            <a:extLst>
              <a:ext uri="{FF2B5EF4-FFF2-40B4-BE49-F238E27FC236}">
                <a16:creationId xmlns:a16="http://schemas.microsoft.com/office/drawing/2014/main" id="{F119113F-71BC-4BEE-D8BE-C4FCC38A965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97BD31D-E9DC-2E69-E27C-218D133A894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W"/>
          </a:p>
        </p:txBody>
      </p:sp>
      <p:sp>
        <p:nvSpPr>
          <p:cNvPr id="5" name="Text Placeholder 4">
            <a:extLst>
              <a:ext uri="{FF2B5EF4-FFF2-40B4-BE49-F238E27FC236}">
                <a16:creationId xmlns:a16="http://schemas.microsoft.com/office/drawing/2014/main" id="{C234A5A1-A976-72D0-3C9B-D529C52C2B0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AB12D98-3D23-399A-032C-3F36D839642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W"/>
          </a:p>
        </p:txBody>
      </p:sp>
      <p:sp>
        <p:nvSpPr>
          <p:cNvPr id="7" name="Date Placeholder 6">
            <a:extLst>
              <a:ext uri="{FF2B5EF4-FFF2-40B4-BE49-F238E27FC236}">
                <a16:creationId xmlns:a16="http://schemas.microsoft.com/office/drawing/2014/main" id="{DE52C518-E96F-C0DC-A5FB-B22BBB01DA5B}"/>
              </a:ext>
            </a:extLst>
          </p:cNvPr>
          <p:cNvSpPr>
            <a:spLocks noGrp="1"/>
          </p:cNvSpPr>
          <p:nvPr>
            <p:ph type="dt" sz="half" idx="10"/>
          </p:nvPr>
        </p:nvSpPr>
        <p:spPr/>
        <p:txBody>
          <a:bodyPr/>
          <a:lstStyle/>
          <a:p>
            <a:fld id="{E4424E64-1D2D-44A7-83E1-9C9C9187AF59}" type="datetimeFigureOut">
              <a:rPr lang="en-ZW" smtClean="0"/>
              <a:t>19/8/2022</a:t>
            </a:fld>
            <a:endParaRPr lang="en-ZW"/>
          </a:p>
        </p:txBody>
      </p:sp>
      <p:sp>
        <p:nvSpPr>
          <p:cNvPr id="8" name="Footer Placeholder 7">
            <a:extLst>
              <a:ext uri="{FF2B5EF4-FFF2-40B4-BE49-F238E27FC236}">
                <a16:creationId xmlns:a16="http://schemas.microsoft.com/office/drawing/2014/main" id="{FA6F1243-99DA-227D-574A-204156599C94}"/>
              </a:ext>
            </a:extLst>
          </p:cNvPr>
          <p:cNvSpPr>
            <a:spLocks noGrp="1"/>
          </p:cNvSpPr>
          <p:nvPr>
            <p:ph type="ftr" sz="quarter" idx="11"/>
          </p:nvPr>
        </p:nvSpPr>
        <p:spPr/>
        <p:txBody>
          <a:bodyPr/>
          <a:lstStyle/>
          <a:p>
            <a:endParaRPr lang="en-ZW"/>
          </a:p>
        </p:txBody>
      </p:sp>
      <p:sp>
        <p:nvSpPr>
          <p:cNvPr id="9" name="Slide Number Placeholder 8">
            <a:extLst>
              <a:ext uri="{FF2B5EF4-FFF2-40B4-BE49-F238E27FC236}">
                <a16:creationId xmlns:a16="http://schemas.microsoft.com/office/drawing/2014/main" id="{94C483AD-A538-BD9C-720F-AF2F1F5CBD1A}"/>
              </a:ext>
            </a:extLst>
          </p:cNvPr>
          <p:cNvSpPr>
            <a:spLocks noGrp="1"/>
          </p:cNvSpPr>
          <p:nvPr>
            <p:ph type="sldNum" sz="quarter" idx="12"/>
          </p:nvPr>
        </p:nvSpPr>
        <p:spPr/>
        <p:txBody>
          <a:bodyPr/>
          <a:lstStyle/>
          <a:p>
            <a:fld id="{63936F3F-629E-44FA-8141-F0117347A4EB}" type="slidenum">
              <a:rPr lang="en-ZW" smtClean="0"/>
              <a:t>‹#›</a:t>
            </a:fld>
            <a:endParaRPr lang="en-ZW"/>
          </a:p>
        </p:txBody>
      </p:sp>
    </p:spTree>
    <p:extLst>
      <p:ext uri="{BB962C8B-B14F-4D97-AF65-F5344CB8AC3E}">
        <p14:creationId xmlns:p14="http://schemas.microsoft.com/office/powerpoint/2010/main" val="2648890408"/>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8DE4E4-F3DC-4EF2-52FD-B71C8FB2AE4C}"/>
              </a:ext>
            </a:extLst>
          </p:cNvPr>
          <p:cNvSpPr>
            <a:spLocks noGrp="1"/>
          </p:cNvSpPr>
          <p:nvPr>
            <p:ph type="title"/>
          </p:nvPr>
        </p:nvSpPr>
        <p:spPr/>
        <p:txBody>
          <a:bodyPr/>
          <a:lstStyle/>
          <a:p>
            <a:r>
              <a:rPr lang="en-US"/>
              <a:t>Click to edit Master title style</a:t>
            </a:r>
            <a:endParaRPr lang="en-ZW"/>
          </a:p>
        </p:txBody>
      </p:sp>
      <p:sp>
        <p:nvSpPr>
          <p:cNvPr id="3" name="Date Placeholder 2">
            <a:extLst>
              <a:ext uri="{FF2B5EF4-FFF2-40B4-BE49-F238E27FC236}">
                <a16:creationId xmlns:a16="http://schemas.microsoft.com/office/drawing/2014/main" id="{9E03E065-FA2E-6A2C-4A0E-23F83418B754}"/>
              </a:ext>
            </a:extLst>
          </p:cNvPr>
          <p:cNvSpPr>
            <a:spLocks noGrp="1"/>
          </p:cNvSpPr>
          <p:nvPr>
            <p:ph type="dt" sz="half" idx="10"/>
          </p:nvPr>
        </p:nvSpPr>
        <p:spPr/>
        <p:txBody>
          <a:bodyPr/>
          <a:lstStyle/>
          <a:p>
            <a:fld id="{E4424E64-1D2D-44A7-83E1-9C9C9187AF59}" type="datetimeFigureOut">
              <a:rPr lang="en-ZW" smtClean="0"/>
              <a:t>19/8/2022</a:t>
            </a:fld>
            <a:endParaRPr lang="en-ZW"/>
          </a:p>
        </p:txBody>
      </p:sp>
      <p:sp>
        <p:nvSpPr>
          <p:cNvPr id="4" name="Footer Placeholder 3">
            <a:extLst>
              <a:ext uri="{FF2B5EF4-FFF2-40B4-BE49-F238E27FC236}">
                <a16:creationId xmlns:a16="http://schemas.microsoft.com/office/drawing/2014/main" id="{B2019EEF-2739-D98E-E4B0-91BA64891613}"/>
              </a:ext>
            </a:extLst>
          </p:cNvPr>
          <p:cNvSpPr>
            <a:spLocks noGrp="1"/>
          </p:cNvSpPr>
          <p:nvPr>
            <p:ph type="ftr" sz="quarter" idx="11"/>
          </p:nvPr>
        </p:nvSpPr>
        <p:spPr/>
        <p:txBody>
          <a:bodyPr/>
          <a:lstStyle/>
          <a:p>
            <a:endParaRPr lang="en-ZW"/>
          </a:p>
        </p:txBody>
      </p:sp>
      <p:sp>
        <p:nvSpPr>
          <p:cNvPr id="5" name="Slide Number Placeholder 4">
            <a:extLst>
              <a:ext uri="{FF2B5EF4-FFF2-40B4-BE49-F238E27FC236}">
                <a16:creationId xmlns:a16="http://schemas.microsoft.com/office/drawing/2014/main" id="{563D4E16-4ED8-5E6F-A948-814F8484DB0F}"/>
              </a:ext>
            </a:extLst>
          </p:cNvPr>
          <p:cNvSpPr>
            <a:spLocks noGrp="1"/>
          </p:cNvSpPr>
          <p:nvPr>
            <p:ph type="sldNum" sz="quarter" idx="12"/>
          </p:nvPr>
        </p:nvSpPr>
        <p:spPr/>
        <p:txBody>
          <a:bodyPr/>
          <a:lstStyle/>
          <a:p>
            <a:fld id="{63936F3F-629E-44FA-8141-F0117347A4EB}" type="slidenum">
              <a:rPr lang="en-ZW" smtClean="0"/>
              <a:t>‹#›</a:t>
            </a:fld>
            <a:endParaRPr lang="en-ZW"/>
          </a:p>
        </p:txBody>
      </p:sp>
    </p:spTree>
    <p:extLst>
      <p:ext uri="{BB962C8B-B14F-4D97-AF65-F5344CB8AC3E}">
        <p14:creationId xmlns:p14="http://schemas.microsoft.com/office/powerpoint/2010/main" val="1109728479"/>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A1EC319-E0BA-75D3-BBBE-2C79ECDEDB9F}"/>
              </a:ext>
            </a:extLst>
          </p:cNvPr>
          <p:cNvSpPr>
            <a:spLocks noGrp="1"/>
          </p:cNvSpPr>
          <p:nvPr>
            <p:ph type="dt" sz="half" idx="10"/>
          </p:nvPr>
        </p:nvSpPr>
        <p:spPr/>
        <p:txBody>
          <a:bodyPr/>
          <a:lstStyle/>
          <a:p>
            <a:fld id="{E4424E64-1D2D-44A7-83E1-9C9C9187AF59}" type="datetimeFigureOut">
              <a:rPr lang="en-ZW" smtClean="0"/>
              <a:t>19/8/2022</a:t>
            </a:fld>
            <a:endParaRPr lang="en-ZW"/>
          </a:p>
        </p:txBody>
      </p:sp>
      <p:sp>
        <p:nvSpPr>
          <p:cNvPr id="3" name="Footer Placeholder 2">
            <a:extLst>
              <a:ext uri="{FF2B5EF4-FFF2-40B4-BE49-F238E27FC236}">
                <a16:creationId xmlns:a16="http://schemas.microsoft.com/office/drawing/2014/main" id="{2A839CB7-9FE6-EE3A-C930-C44050688A9E}"/>
              </a:ext>
            </a:extLst>
          </p:cNvPr>
          <p:cNvSpPr>
            <a:spLocks noGrp="1"/>
          </p:cNvSpPr>
          <p:nvPr>
            <p:ph type="ftr" sz="quarter" idx="11"/>
          </p:nvPr>
        </p:nvSpPr>
        <p:spPr/>
        <p:txBody>
          <a:bodyPr/>
          <a:lstStyle/>
          <a:p>
            <a:endParaRPr lang="en-ZW"/>
          </a:p>
        </p:txBody>
      </p:sp>
      <p:sp>
        <p:nvSpPr>
          <p:cNvPr id="4" name="Slide Number Placeholder 3">
            <a:extLst>
              <a:ext uri="{FF2B5EF4-FFF2-40B4-BE49-F238E27FC236}">
                <a16:creationId xmlns:a16="http://schemas.microsoft.com/office/drawing/2014/main" id="{EABD82FF-CCA0-77F8-FAA8-3123D60DCE7E}"/>
              </a:ext>
            </a:extLst>
          </p:cNvPr>
          <p:cNvSpPr>
            <a:spLocks noGrp="1"/>
          </p:cNvSpPr>
          <p:nvPr>
            <p:ph type="sldNum" sz="quarter" idx="12"/>
          </p:nvPr>
        </p:nvSpPr>
        <p:spPr/>
        <p:txBody>
          <a:bodyPr/>
          <a:lstStyle/>
          <a:p>
            <a:fld id="{63936F3F-629E-44FA-8141-F0117347A4EB}" type="slidenum">
              <a:rPr lang="en-ZW" smtClean="0"/>
              <a:t>‹#›</a:t>
            </a:fld>
            <a:endParaRPr lang="en-ZW"/>
          </a:p>
        </p:txBody>
      </p:sp>
    </p:spTree>
    <p:extLst>
      <p:ext uri="{BB962C8B-B14F-4D97-AF65-F5344CB8AC3E}">
        <p14:creationId xmlns:p14="http://schemas.microsoft.com/office/powerpoint/2010/main" val="1695967343"/>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0815AD-4F50-E8AC-9406-96628AD0F9B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ZW"/>
          </a:p>
        </p:txBody>
      </p:sp>
      <p:sp>
        <p:nvSpPr>
          <p:cNvPr id="3" name="Content Placeholder 2">
            <a:extLst>
              <a:ext uri="{FF2B5EF4-FFF2-40B4-BE49-F238E27FC236}">
                <a16:creationId xmlns:a16="http://schemas.microsoft.com/office/drawing/2014/main" id="{8DD08788-4200-E932-3FAD-EC4A38025C1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W"/>
          </a:p>
        </p:txBody>
      </p:sp>
      <p:sp>
        <p:nvSpPr>
          <p:cNvPr id="4" name="Text Placeholder 3">
            <a:extLst>
              <a:ext uri="{FF2B5EF4-FFF2-40B4-BE49-F238E27FC236}">
                <a16:creationId xmlns:a16="http://schemas.microsoft.com/office/drawing/2014/main" id="{82676DA5-B947-3672-4982-8BEFA7AD65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5D6625C-3354-1448-8619-5CB53DB340C8}"/>
              </a:ext>
            </a:extLst>
          </p:cNvPr>
          <p:cNvSpPr>
            <a:spLocks noGrp="1"/>
          </p:cNvSpPr>
          <p:nvPr>
            <p:ph type="dt" sz="half" idx="10"/>
          </p:nvPr>
        </p:nvSpPr>
        <p:spPr/>
        <p:txBody>
          <a:bodyPr/>
          <a:lstStyle/>
          <a:p>
            <a:fld id="{E4424E64-1D2D-44A7-83E1-9C9C9187AF59}" type="datetimeFigureOut">
              <a:rPr lang="en-ZW" smtClean="0"/>
              <a:t>19/8/2022</a:t>
            </a:fld>
            <a:endParaRPr lang="en-ZW"/>
          </a:p>
        </p:txBody>
      </p:sp>
      <p:sp>
        <p:nvSpPr>
          <p:cNvPr id="6" name="Footer Placeholder 5">
            <a:extLst>
              <a:ext uri="{FF2B5EF4-FFF2-40B4-BE49-F238E27FC236}">
                <a16:creationId xmlns:a16="http://schemas.microsoft.com/office/drawing/2014/main" id="{4A86C097-5AE1-879C-78FE-FF8C7F95BEFE}"/>
              </a:ext>
            </a:extLst>
          </p:cNvPr>
          <p:cNvSpPr>
            <a:spLocks noGrp="1"/>
          </p:cNvSpPr>
          <p:nvPr>
            <p:ph type="ftr" sz="quarter" idx="11"/>
          </p:nvPr>
        </p:nvSpPr>
        <p:spPr/>
        <p:txBody>
          <a:bodyPr/>
          <a:lstStyle/>
          <a:p>
            <a:endParaRPr lang="en-ZW"/>
          </a:p>
        </p:txBody>
      </p:sp>
      <p:sp>
        <p:nvSpPr>
          <p:cNvPr id="7" name="Slide Number Placeholder 6">
            <a:extLst>
              <a:ext uri="{FF2B5EF4-FFF2-40B4-BE49-F238E27FC236}">
                <a16:creationId xmlns:a16="http://schemas.microsoft.com/office/drawing/2014/main" id="{79E7F6EB-5EF5-A9E9-7437-B60025BB767D}"/>
              </a:ext>
            </a:extLst>
          </p:cNvPr>
          <p:cNvSpPr>
            <a:spLocks noGrp="1"/>
          </p:cNvSpPr>
          <p:nvPr>
            <p:ph type="sldNum" sz="quarter" idx="12"/>
          </p:nvPr>
        </p:nvSpPr>
        <p:spPr/>
        <p:txBody>
          <a:bodyPr/>
          <a:lstStyle/>
          <a:p>
            <a:fld id="{63936F3F-629E-44FA-8141-F0117347A4EB}" type="slidenum">
              <a:rPr lang="en-ZW" smtClean="0"/>
              <a:t>‹#›</a:t>
            </a:fld>
            <a:endParaRPr lang="en-ZW"/>
          </a:p>
        </p:txBody>
      </p:sp>
    </p:spTree>
    <p:extLst>
      <p:ext uri="{BB962C8B-B14F-4D97-AF65-F5344CB8AC3E}">
        <p14:creationId xmlns:p14="http://schemas.microsoft.com/office/powerpoint/2010/main" val="82888402"/>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A588A4-5D34-C281-54DA-D991ECE75B9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ZW"/>
          </a:p>
        </p:txBody>
      </p:sp>
      <p:sp>
        <p:nvSpPr>
          <p:cNvPr id="3" name="Picture Placeholder 2">
            <a:extLst>
              <a:ext uri="{FF2B5EF4-FFF2-40B4-BE49-F238E27FC236}">
                <a16:creationId xmlns:a16="http://schemas.microsoft.com/office/drawing/2014/main" id="{63A96EB3-2412-36E2-C53A-C9219EE6040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W"/>
          </a:p>
        </p:txBody>
      </p:sp>
      <p:sp>
        <p:nvSpPr>
          <p:cNvPr id="4" name="Text Placeholder 3">
            <a:extLst>
              <a:ext uri="{FF2B5EF4-FFF2-40B4-BE49-F238E27FC236}">
                <a16:creationId xmlns:a16="http://schemas.microsoft.com/office/drawing/2014/main" id="{9B592384-0E18-9555-EE2E-A272776813C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6DC2174-116E-6CBE-687F-F6FE76EA0124}"/>
              </a:ext>
            </a:extLst>
          </p:cNvPr>
          <p:cNvSpPr>
            <a:spLocks noGrp="1"/>
          </p:cNvSpPr>
          <p:nvPr>
            <p:ph type="dt" sz="half" idx="10"/>
          </p:nvPr>
        </p:nvSpPr>
        <p:spPr/>
        <p:txBody>
          <a:bodyPr/>
          <a:lstStyle/>
          <a:p>
            <a:fld id="{E4424E64-1D2D-44A7-83E1-9C9C9187AF59}" type="datetimeFigureOut">
              <a:rPr lang="en-ZW" smtClean="0"/>
              <a:t>19/8/2022</a:t>
            </a:fld>
            <a:endParaRPr lang="en-ZW"/>
          </a:p>
        </p:txBody>
      </p:sp>
      <p:sp>
        <p:nvSpPr>
          <p:cNvPr id="6" name="Footer Placeholder 5">
            <a:extLst>
              <a:ext uri="{FF2B5EF4-FFF2-40B4-BE49-F238E27FC236}">
                <a16:creationId xmlns:a16="http://schemas.microsoft.com/office/drawing/2014/main" id="{94F9088B-FC34-9947-E373-D6B25DFBF23D}"/>
              </a:ext>
            </a:extLst>
          </p:cNvPr>
          <p:cNvSpPr>
            <a:spLocks noGrp="1"/>
          </p:cNvSpPr>
          <p:nvPr>
            <p:ph type="ftr" sz="quarter" idx="11"/>
          </p:nvPr>
        </p:nvSpPr>
        <p:spPr/>
        <p:txBody>
          <a:bodyPr/>
          <a:lstStyle/>
          <a:p>
            <a:endParaRPr lang="en-ZW"/>
          </a:p>
        </p:txBody>
      </p:sp>
      <p:sp>
        <p:nvSpPr>
          <p:cNvPr id="7" name="Slide Number Placeholder 6">
            <a:extLst>
              <a:ext uri="{FF2B5EF4-FFF2-40B4-BE49-F238E27FC236}">
                <a16:creationId xmlns:a16="http://schemas.microsoft.com/office/drawing/2014/main" id="{FB2DD190-AFEB-2AEA-3703-C01CEFE64853}"/>
              </a:ext>
            </a:extLst>
          </p:cNvPr>
          <p:cNvSpPr>
            <a:spLocks noGrp="1"/>
          </p:cNvSpPr>
          <p:nvPr>
            <p:ph type="sldNum" sz="quarter" idx="12"/>
          </p:nvPr>
        </p:nvSpPr>
        <p:spPr/>
        <p:txBody>
          <a:bodyPr/>
          <a:lstStyle/>
          <a:p>
            <a:fld id="{63936F3F-629E-44FA-8141-F0117347A4EB}" type="slidenum">
              <a:rPr lang="en-ZW" smtClean="0"/>
              <a:t>‹#›</a:t>
            </a:fld>
            <a:endParaRPr lang="en-ZW"/>
          </a:p>
        </p:txBody>
      </p:sp>
    </p:spTree>
    <p:extLst>
      <p:ext uri="{BB962C8B-B14F-4D97-AF65-F5344CB8AC3E}">
        <p14:creationId xmlns:p14="http://schemas.microsoft.com/office/powerpoint/2010/main" val="1724862704"/>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DAC77B4-E29A-14C8-3D51-5B468038D8C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ZW"/>
          </a:p>
        </p:txBody>
      </p:sp>
      <p:sp>
        <p:nvSpPr>
          <p:cNvPr id="3" name="Text Placeholder 2">
            <a:extLst>
              <a:ext uri="{FF2B5EF4-FFF2-40B4-BE49-F238E27FC236}">
                <a16:creationId xmlns:a16="http://schemas.microsoft.com/office/drawing/2014/main" id="{3AFF83CA-1AAF-3144-2E92-397D6CD77E4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W"/>
          </a:p>
        </p:txBody>
      </p:sp>
      <p:sp>
        <p:nvSpPr>
          <p:cNvPr id="4" name="Date Placeholder 3">
            <a:extLst>
              <a:ext uri="{FF2B5EF4-FFF2-40B4-BE49-F238E27FC236}">
                <a16:creationId xmlns:a16="http://schemas.microsoft.com/office/drawing/2014/main" id="{4887F364-8D87-A0A3-5519-4462DDE0E22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424E64-1D2D-44A7-83E1-9C9C9187AF59}" type="datetimeFigureOut">
              <a:rPr lang="en-ZW" smtClean="0"/>
              <a:t>19/8/2022</a:t>
            </a:fld>
            <a:endParaRPr lang="en-ZW"/>
          </a:p>
        </p:txBody>
      </p:sp>
      <p:sp>
        <p:nvSpPr>
          <p:cNvPr id="5" name="Footer Placeholder 4">
            <a:extLst>
              <a:ext uri="{FF2B5EF4-FFF2-40B4-BE49-F238E27FC236}">
                <a16:creationId xmlns:a16="http://schemas.microsoft.com/office/drawing/2014/main" id="{4C523B88-9ED2-82F1-3459-78669F8030C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W"/>
          </a:p>
        </p:txBody>
      </p:sp>
      <p:sp>
        <p:nvSpPr>
          <p:cNvPr id="6" name="Slide Number Placeholder 5">
            <a:extLst>
              <a:ext uri="{FF2B5EF4-FFF2-40B4-BE49-F238E27FC236}">
                <a16:creationId xmlns:a16="http://schemas.microsoft.com/office/drawing/2014/main" id="{1BB137A0-A5AE-E45A-19AB-2BB863C213A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936F3F-629E-44FA-8141-F0117347A4EB}" type="slidenum">
              <a:rPr lang="en-ZW" smtClean="0"/>
              <a:t>‹#›</a:t>
            </a:fld>
            <a:endParaRPr lang="en-ZW"/>
          </a:p>
        </p:txBody>
      </p:sp>
    </p:spTree>
    <p:extLst>
      <p:ext uri="{BB962C8B-B14F-4D97-AF65-F5344CB8AC3E}">
        <p14:creationId xmlns:p14="http://schemas.microsoft.com/office/powerpoint/2010/main" val="4894313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3.jpeg"/></Relationships>
</file>

<file path=ppt/slides/_rels/slide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Five Tips to Design and Launch an Effective BLE Beacon Campaign -">
            <a:extLst>
              <a:ext uri="{FF2B5EF4-FFF2-40B4-BE49-F238E27FC236}">
                <a16:creationId xmlns:a16="http://schemas.microsoft.com/office/drawing/2014/main" id="{CABB66F8-194E-CDB3-2B28-92AC5717B8D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2" y="14177"/>
            <a:ext cx="12191997" cy="6842541"/>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a:extLst>
              <a:ext uri="{FF2B5EF4-FFF2-40B4-BE49-F238E27FC236}">
                <a16:creationId xmlns:a16="http://schemas.microsoft.com/office/drawing/2014/main" id="{99A33C5B-0E37-A90F-FAF3-0B6F7E9EB06D}"/>
              </a:ext>
            </a:extLst>
          </p:cNvPr>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0" y="-9040"/>
            <a:ext cx="773718" cy="840037"/>
          </a:xfrm>
          <a:prstGeom prst="rect">
            <a:avLst/>
          </a:prstGeom>
          <a:noFill/>
          <a:ln w="9525">
            <a:noFill/>
            <a:miter lim="800000"/>
            <a:headEnd/>
            <a:tailEnd/>
          </a:ln>
          <a:effectLst/>
        </p:spPr>
      </p:pic>
      <p:sp>
        <p:nvSpPr>
          <p:cNvPr id="6" name="TextBox 5">
            <a:extLst>
              <a:ext uri="{FF2B5EF4-FFF2-40B4-BE49-F238E27FC236}">
                <a16:creationId xmlns:a16="http://schemas.microsoft.com/office/drawing/2014/main" id="{2A201078-330B-5496-B5A1-3C511FD666B0}"/>
              </a:ext>
            </a:extLst>
          </p:cNvPr>
          <p:cNvSpPr txBox="1"/>
          <p:nvPr/>
        </p:nvSpPr>
        <p:spPr>
          <a:xfrm>
            <a:off x="773718" y="0"/>
            <a:ext cx="10644564" cy="830997"/>
          </a:xfrm>
          <a:prstGeom prst="rect">
            <a:avLst/>
          </a:prstGeom>
          <a:solidFill>
            <a:srgbClr val="009900"/>
          </a:solidFill>
        </p:spPr>
        <p:txBody>
          <a:bodyPr wrap="square" rtlCol="0">
            <a:spAutoFit/>
          </a:bodyPr>
          <a:lstStyle/>
          <a:p>
            <a:pPr algn="ctr"/>
            <a:r>
              <a:rPr lang="en-ZW" sz="2400" b="1" i="1" dirty="0">
                <a:solidFill>
                  <a:srgbClr val="FFFF00"/>
                </a:solidFill>
                <a:effectLst>
                  <a:outerShdw blurRad="38100" dist="38100" dir="2700000" algn="tl">
                    <a:srgbClr val="000000">
                      <a:alpha val="43137"/>
                    </a:srgbClr>
                  </a:outerShdw>
                </a:effectLst>
              </a:rPr>
              <a:t>Empowering relevant, high-quality, holistic education </a:t>
            </a:r>
          </a:p>
          <a:p>
            <a:pPr algn="ctr"/>
            <a:r>
              <a:rPr lang="en-ZW" sz="2400" b="1" i="1" dirty="0">
                <a:solidFill>
                  <a:srgbClr val="FFFF00"/>
                </a:solidFill>
                <a:effectLst>
                  <a:outerShdw blurRad="38100" dist="38100" dir="2700000" algn="tl">
                    <a:srgbClr val="000000">
                      <a:alpha val="43137"/>
                    </a:srgbClr>
                  </a:outerShdw>
                </a:effectLst>
              </a:rPr>
              <a:t>in member, non-profit, independent schools</a:t>
            </a:r>
            <a:endParaRPr lang="en-ZW" sz="2400" i="1" dirty="0">
              <a:solidFill>
                <a:srgbClr val="FFFF00"/>
              </a:solidFill>
              <a:effectLst>
                <a:outerShdw blurRad="38100" dist="38100" dir="2700000" algn="tl">
                  <a:srgbClr val="000000">
                    <a:alpha val="43137"/>
                  </a:srgbClr>
                </a:outerShdw>
              </a:effectLst>
            </a:endParaRPr>
          </a:p>
        </p:txBody>
      </p:sp>
      <p:pic>
        <p:nvPicPr>
          <p:cNvPr id="7" name="Picture 2">
            <a:extLst>
              <a:ext uri="{FF2B5EF4-FFF2-40B4-BE49-F238E27FC236}">
                <a16:creationId xmlns:a16="http://schemas.microsoft.com/office/drawing/2014/main" id="{CF0C578F-4E13-1988-6620-5AAB6ED87EF1}"/>
              </a:ext>
            </a:extLst>
          </p:cNvPr>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11418282" y="-9041"/>
            <a:ext cx="773718" cy="840037"/>
          </a:xfrm>
          <a:prstGeom prst="rect">
            <a:avLst/>
          </a:prstGeom>
          <a:noFill/>
          <a:ln w="9525">
            <a:noFill/>
            <a:miter lim="800000"/>
            <a:headEnd/>
            <a:tailEnd/>
          </a:ln>
          <a:effectLst/>
        </p:spPr>
      </p:pic>
      <p:pic>
        <p:nvPicPr>
          <p:cNvPr id="2" name="Picture 2" descr="Children in Zimbabwe – Kurera Children's Trust">
            <a:extLst>
              <a:ext uri="{FF2B5EF4-FFF2-40B4-BE49-F238E27FC236}">
                <a16:creationId xmlns:a16="http://schemas.microsoft.com/office/drawing/2014/main" id="{BDC8267C-116E-B6FD-FE14-329E608707F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78005" y="1655363"/>
            <a:ext cx="5835982" cy="4376987"/>
          </a:xfrm>
          <a:prstGeom prst="ellipse">
            <a:avLst/>
          </a:prstGeom>
          <a:ln w="19050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6E4706A6-3173-440C-A3BF-47F8A13D9B0D}"/>
              </a:ext>
            </a:extLst>
          </p:cNvPr>
          <p:cNvSpPr txBox="1"/>
          <p:nvPr/>
        </p:nvSpPr>
        <p:spPr>
          <a:xfrm>
            <a:off x="4241040" y="689182"/>
            <a:ext cx="3709920" cy="1107996"/>
          </a:xfrm>
          <a:prstGeom prst="rect">
            <a:avLst/>
          </a:prstGeom>
          <a:noFill/>
        </p:spPr>
        <p:txBody>
          <a:bodyPr wrap="square" rtlCol="0">
            <a:spAutoFit/>
          </a:bodyPr>
          <a:lstStyle/>
          <a:p>
            <a:pPr algn="ctr"/>
            <a:r>
              <a:rPr lang="en-GB" sz="6600" b="1" dirty="0">
                <a:ln>
                  <a:solidFill>
                    <a:srgbClr val="FFC000"/>
                  </a:solidFill>
                </a:ln>
                <a:solidFill>
                  <a:schemeClr val="accent4"/>
                </a:solidFill>
                <a:effectLst>
                  <a:glow rad="101600">
                    <a:schemeClr val="tx1">
                      <a:alpha val="60000"/>
                    </a:schemeClr>
                  </a:glow>
                </a:effectLst>
              </a:rPr>
              <a:t>SCHOOLS</a:t>
            </a:r>
            <a:endParaRPr lang="en-ZW" sz="6600" b="1" dirty="0">
              <a:ln>
                <a:solidFill>
                  <a:srgbClr val="FFC000"/>
                </a:solidFill>
              </a:ln>
              <a:solidFill>
                <a:schemeClr val="accent4"/>
              </a:solidFill>
              <a:effectLst>
                <a:glow rad="101600">
                  <a:schemeClr val="tx1">
                    <a:alpha val="60000"/>
                  </a:schemeClr>
                </a:glow>
              </a:effectLst>
            </a:endParaRPr>
          </a:p>
        </p:txBody>
      </p:sp>
      <p:sp>
        <p:nvSpPr>
          <p:cNvPr id="4" name="TextBox 3">
            <a:extLst>
              <a:ext uri="{FF2B5EF4-FFF2-40B4-BE49-F238E27FC236}">
                <a16:creationId xmlns:a16="http://schemas.microsoft.com/office/drawing/2014/main" id="{05BEDDE6-AD5A-97E7-ED1B-E3D1ADF663DD}"/>
              </a:ext>
            </a:extLst>
          </p:cNvPr>
          <p:cNvSpPr txBox="1"/>
          <p:nvPr/>
        </p:nvSpPr>
        <p:spPr>
          <a:xfrm>
            <a:off x="1" y="6087277"/>
            <a:ext cx="5145205" cy="769441"/>
          </a:xfrm>
          <a:prstGeom prst="rect">
            <a:avLst/>
          </a:prstGeom>
          <a:noFill/>
        </p:spPr>
        <p:txBody>
          <a:bodyPr wrap="square" rtlCol="0">
            <a:spAutoFit/>
          </a:bodyPr>
          <a:lstStyle/>
          <a:p>
            <a:pPr lvl="1"/>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latin typeface="Bauhaus 93" panose="04030905020B02020C02" pitchFamily="82" charset="0"/>
              </a:rPr>
              <a:t>KLAXONS OF </a:t>
            </a:r>
            <a:r>
              <a:rPr lang="en-ZW" sz="4400" b="1" dirty="0">
                <a:ln w="19050">
                  <a:solidFill>
                    <a:srgbClr val="00B050"/>
                  </a:solidFill>
                </a:ln>
                <a:solidFill>
                  <a:srgbClr val="FFFF00"/>
                </a:solidFill>
                <a:effectLst>
                  <a:outerShdw blurRad="38100" dist="38100" dir="2700000" algn="tl">
                    <a:srgbClr val="000000">
                      <a:alpha val="43137"/>
                    </a:srgbClr>
                  </a:outerShdw>
                </a:effectLst>
                <a:latin typeface="Bauhaus 93" panose="04030905020B02020C02" pitchFamily="82" charset="0"/>
              </a:rPr>
              <a:t>HYPE</a:t>
            </a:r>
            <a:endPar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latin typeface="Broadway" panose="04040905080B02020502" pitchFamily="82" charset="0"/>
            </a:endParaRPr>
          </a:p>
        </p:txBody>
      </p:sp>
      <p:sp>
        <p:nvSpPr>
          <p:cNvPr id="8" name="TextBox 7">
            <a:extLst>
              <a:ext uri="{FF2B5EF4-FFF2-40B4-BE49-F238E27FC236}">
                <a16:creationId xmlns:a16="http://schemas.microsoft.com/office/drawing/2014/main" id="{2F528B29-2B8C-4347-566E-34AE47A5A4B1}"/>
              </a:ext>
            </a:extLst>
          </p:cNvPr>
          <p:cNvSpPr txBox="1"/>
          <p:nvPr/>
        </p:nvSpPr>
        <p:spPr>
          <a:xfrm>
            <a:off x="4749420" y="6088559"/>
            <a:ext cx="7442571" cy="769441"/>
          </a:xfrm>
          <a:prstGeom prst="rect">
            <a:avLst/>
          </a:prstGeom>
          <a:noFill/>
        </p:spPr>
        <p:txBody>
          <a:bodyPr wrap="square" rtlCol="0">
            <a:spAutoFit/>
          </a:bodyPr>
          <a:lstStyle/>
          <a:p>
            <a:pPr lvl="1" algn="ct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rPr>
              <a:t>OR</a:t>
            </a: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latin typeface="Broadway" panose="04040905080B02020502" pitchFamily="82" charset="0"/>
              </a:rPr>
              <a:t>  BEACONS OF </a:t>
            </a:r>
            <a:r>
              <a:rPr lang="en-ZW" sz="4400" b="1" dirty="0">
                <a:ln w="19050">
                  <a:solidFill>
                    <a:srgbClr val="FFFF00"/>
                  </a:solidFill>
                </a:ln>
                <a:solidFill>
                  <a:srgbClr val="00B050"/>
                </a:solidFill>
                <a:effectLst>
                  <a:outerShdw blurRad="38100" dist="38100" dir="2700000" algn="tl">
                    <a:srgbClr val="000000">
                      <a:alpha val="43137"/>
                    </a:srgbClr>
                  </a:outerShdw>
                </a:effectLst>
                <a:latin typeface="Broadway" panose="04040905080B02020502" pitchFamily="82" charset="0"/>
              </a:rPr>
              <a:t>HOPE</a:t>
            </a: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latin typeface="Broadway" panose="04040905080B02020502" pitchFamily="82" charset="0"/>
              </a:rPr>
              <a:t>?</a:t>
            </a:r>
          </a:p>
        </p:txBody>
      </p:sp>
    </p:spTree>
    <p:extLst>
      <p:ext uri="{BB962C8B-B14F-4D97-AF65-F5344CB8AC3E}">
        <p14:creationId xmlns:p14="http://schemas.microsoft.com/office/powerpoint/2010/main" val="3053427657"/>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Five Tips to Design and Launch an Effective BLE Beacon Campaign -">
            <a:extLst>
              <a:ext uri="{FF2B5EF4-FFF2-40B4-BE49-F238E27FC236}">
                <a16:creationId xmlns:a16="http://schemas.microsoft.com/office/drawing/2014/main" id="{CABB66F8-194E-CDB3-2B28-92AC5717B8D3}"/>
              </a:ext>
            </a:extLst>
          </p:cNvPr>
          <p:cNvPicPr>
            <a:picLocks noChangeAspect="1" noChangeArrowheads="1"/>
          </p:cNvPicPr>
          <p:nvPr/>
        </p:nvPicPr>
        <p:blipFill>
          <a:blip r:embed="rId2">
            <a:extLst>
              <a:ext uri="{BEBA8EAE-BF5A-486C-A8C5-ECC9F3942E4B}">
                <a14:imgProps xmlns:a14="http://schemas.microsoft.com/office/drawing/2010/main">
                  <a14:imgLayer r:embed="rId3">
                    <a14:imgEffect>
                      <a14:artisticPaintStrokes/>
                    </a14:imgEffect>
                  </a14:imgLayer>
                </a14:imgProps>
              </a:ext>
              <a:ext uri="{28A0092B-C50C-407E-A947-70E740481C1C}">
                <a14:useLocalDpi xmlns:a14="http://schemas.microsoft.com/office/drawing/2010/main" val="0"/>
              </a:ext>
            </a:extLst>
          </a:blip>
          <a:srcRect/>
          <a:stretch>
            <a:fillRect/>
          </a:stretch>
        </p:blipFill>
        <p:spPr bwMode="auto">
          <a:xfrm flipH="1">
            <a:off x="-2" y="14177"/>
            <a:ext cx="12191997" cy="6842541"/>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a:extLst>
              <a:ext uri="{FF2B5EF4-FFF2-40B4-BE49-F238E27FC236}">
                <a16:creationId xmlns:a16="http://schemas.microsoft.com/office/drawing/2014/main" id="{65DB98E9-D069-0887-0F7A-A1514B0DED67}"/>
              </a:ext>
            </a:extLst>
          </p:cNvPr>
          <p:cNvSpPr txBox="1"/>
          <p:nvPr/>
        </p:nvSpPr>
        <p:spPr>
          <a:xfrm>
            <a:off x="1" y="6087277"/>
            <a:ext cx="12191999" cy="769441"/>
          </a:xfrm>
          <a:prstGeom prst="rect">
            <a:avLst/>
          </a:prstGeom>
          <a:noFill/>
        </p:spPr>
        <p:txBody>
          <a:bodyPr wrap="square" rtlCol="0">
            <a:spAutoFit/>
          </a:bodyPr>
          <a:lstStyle/>
          <a:p>
            <a:pPr lvl="1" algn="ct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latin typeface="Bauhaus 93" panose="04030905020B02020C02" pitchFamily="82" charset="0"/>
              </a:rPr>
              <a:t>KLAXONS OF </a:t>
            </a:r>
            <a:r>
              <a:rPr lang="en-ZW" sz="4400" b="1" dirty="0">
                <a:ln w="19050">
                  <a:solidFill>
                    <a:srgbClr val="00B050"/>
                  </a:solidFill>
                </a:ln>
                <a:solidFill>
                  <a:srgbClr val="FFFF00"/>
                </a:solidFill>
                <a:effectLst>
                  <a:outerShdw blurRad="38100" dist="38100" dir="2700000" algn="tl">
                    <a:srgbClr val="000000">
                      <a:alpha val="43137"/>
                    </a:srgbClr>
                  </a:outerShdw>
                </a:effectLst>
                <a:latin typeface="Bauhaus 93" panose="04030905020B02020C02" pitchFamily="82" charset="0"/>
              </a:rPr>
              <a:t>HYPE  </a:t>
            </a: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latin typeface="Bauhaus 93" panose="04030905020B02020C02" pitchFamily="82" charset="0"/>
              </a:rPr>
              <a:t> </a:t>
            </a: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rPr>
              <a:t>OR</a:t>
            </a: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latin typeface="Broadway" panose="04040905080B02020502" pitchFamily="82" charset="0"/>
              </a:rPr>
              <a:t>  BEACONS OF </a:t>
            </a:r>
            <a:r>
              <a:rPr lang="en-ZW" sz="4400" b="1" dirty="0">
                <a:ln w="19050">
                  <a:solidFill>
                    <a:srgbClr val="FFFF00"/>
                  </a:solidFill>
                </a:ln>
                <a:solidFill>
                  <a:srgbClr val="00B050"/>
                </a:solidFill>
                <a:effectLst>
                  <a:outerShdw blurRad="38100" dist="38100" dir="2700000" algn="tl">
                    <a:srgbClr val="000000">
                      <a:alpha val="43137"/>
                    </a:srgbClr>
                  </a:outerShdw>
                </a:effectLst>
                <a:latin typeface="Broadway" panose="04040905080B02020502" pitchFamily="82" charset="0"/>
              </a:rPr>
              <a:t>HOPE</a:t>
            </a: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latin typeface="Broadway" panose="04040905080B02020502" pitchFamily="82" charset="0"/>
              </a:rPr>
              <a:t>?</a:t>
            </a:r>
          </a:p>
        </p:txBody>
      </p:sp>
      <p:pic>
        <p:nvPicPr>
          <p:cNvPr id="5" name="Picture 2">
            <a:extLst>
              <a:ext uri="{FF2B5EF4-FFF2-40B4-BE49-F238E27FC236}">
                <a16:creationId xmlns:a16="http://schemas.microsoft.com/office/drawing/2014/main" id="{99A33C5B-0E37-A90F-FAF3-0B6F7E9EB06D}"/>
              </a:ext>
            </a:extLst>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0" y="-9040"/>
            <a:ext cx="773718" cy="840037"/>
          </a:xfrm>
          <a:prstGeom prst="rect">
            <a:avLst/>
          </a:prstGeom>
          <a:noFill/>
          <a:ln w="9525">
            <a:noFill/>
            <a:miter lim="800000"/>
            <a:headEnd/>
            <a:tailEnd/>
          </a:ln>
          <a:effectLst/>
        </p:spPr>
      </p:pic>
      <p:sp>
        <p:nvSpPr>
          <p:cNvPr id="6" name="TextBox 5">
            <a:extLst>
              <a:ext uri="{FF2B5EF4-FFF2-40B4-BE49-F238E27FC236}">
                <a16:creationId xmlns:a16="http://schemas.microsoft.com/office/drawing/2014/main" id="{2A201078-330B-5496-B5A1-3C511FD666B0}"/>
              </a:ext>
            </a:extLst>
          </p:cNvPr>
          <p:cNvSpPr txBox="1"/>
          <p:nvPr/>
        </p:nvSpPr>
        <p:spPr>
          <a:xfrm>
            <a:off x="773718" y="0"/>
            <a:ext cx="10644564" cy="830997"/>
          </a:xfrm>
          <a:prstGeom prst="rect">
            <a:avLst/>
          </a:prstGeom>
          <a:solidFill>
            <a:srgbClr val="009900"/>
          </a:solidFill>
        </p:spPr>
        <p:txBody>
          <a:bodyPr wrap="square" rtlCol="0">
            <a:spAutoFit/>
          </a:bodyPr>
          <a:lstStyle/>
          <a:p>
            <a:pPr algn="ctr"/>
            <a:r>
              <a:rPr lang="en-ZW" sz="2400" b="1" i="1" dirty="0">
                <a:solidFill>
                  <a:srgbClr val="FFFF00"/>
                </a:solidFill>
                <a:effectLst>
                  <a:outerShdw blurRad="38100" dist="38100" dir="2700000" algn="tl">
                    <a:srgbClr val="000000">
                      <a:alpha val="43137"/>
                    </a:srgbClr>
                  </a:outerShdw>
                </a:effectLst>
              </a:rPr>
              <a:t>Empowering relevant, high-quality, holistic education </a:t>
            </a:r>
          </a:p>
          <a:p>
            <a:pPr algn="ctr"/>
            <a:r>
              <a:rPr lang="en-ZW" sz="2400" b="1" i="1" dirty="0">
                <a:solidFill>
                  <a:srgbClr val="FFFF00"/>
                </a:solidFill>
                <a:effectLst>
                  <a:outerShdw blurRad="38100" dist="38100" dir="2700000" algn="tl">
                    <a:srgbClr val="000000">
                      <a:alpha val="43137"/>
                    </a:srgbClr>
                  </a:outerShdw>
                </a:effectLst>
              </a:rPr>
              <a:t>in member, non-profit, independent schools</a:t>
            </a:r>
            <a:endParaRPr lang="en-ZW" sz="2400" i="1" dirty="0">
              <a:solidFill>
                <a:srgbClr val="FFFF00"/>
              </a:solidFill>
              <a:effectLst>
                <a:outerShdw blurRad="38100" dist="38100" dir="2700000" algn="tl">
                  <a:srgbClr val="000000">
                    <a:alpha val="43137"/>
                  </a:srgbClr>
                </a:outerShdw>
              </a:effectLst>
            </a:endParaRPr>
          </a:p>
        </p:txBody>
      </p:sp>
      <p:pic>
        <p:nvPicPr>
          <p:cNvPr id="7" name="Picture 2">
            <a:extLst>
              <a:ext uri="{FF2B5EF4-FFF2-40B4-BE49-F238E27FC236}">
                <a16:creationId xmlns:a16="http://schemas.microsoft.com/office/drawing/2014/main" id="{CF0C578F-4E13-1988-6620-5AAB6ED87EF1}"/>
              </a:ext>
            </a:extLst>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11418282" y="-9041"/>
            <a:ext cx="773718" cy="840037"/>
          </a:xfrm>
          <a:prstGeom prst="rect">
            <a:avLst/>
          </a:prstGeom>
          <a:noFill/>
          <a:ln w="9525">
            <a:noFill/>
            <a:miter lim="800000"/>
            <a:headEnd/>
            <a:tailEnd/>
          </a:ln>
          <a:effectLst/>
        </p:spPr>
      </p:pic>
      <p:sp>
        <p:nvSpPr>
          <p:cNvPr id="3" name="TextBox 2">
            <a:extLst>
              <a:ext uri="{FF2B5EF4-FFF2-40B4-BE49-F238E27FC236}">
                <a16:creationId xmlns:a16="http://schemas.microsoft.com/office/drawing/2014/main" id="{5F201314-902D-8EDB-47A2-9D166AC9B74F}"/>
              </a:ext>
            </a:extLst>
          </p:cNvPr>
          <p:cNvSpPr txBox="1"/>
          <p:nvPr/>
        </p:nvSpPr>
        <p:spPr>
          <a:xfrm>
            <a:off x="8611738" y="819876"/>
            <a:ext cx="3057098" cy="1107996"/>
          </a:xfrm>
          <a:prstGeom prst="rect">
            <a:avLst/>
          </a:prstGeom>
          <a:noFill/>
        </p:spPr>
        <p:txBody>
          <a:bodyPr wrap="square" rtlCol="0">
            <a:spAutoFit/>
          </a:bodyPr>
          <a:lstStyle/>
          <a:p>
            <a:r>
              <a:rPr lang="en-ZW" sz="6600" b="1" dirty="0">
                <a:ln w="19050">
                  <a:solidFill>
                    <a:srgbClr val="FFFF00"/>
                  </a:solidFill>
                </a:ln>
                <a:solidFill>
                  <a:srgbClr val="00B050"/>
                </a:solidFill>
                <a:effectLst>
                  <a:outerShdw blurRad="38100" dist="38100" dir="2700000" algn="tl">
                    <a:srgbClr val="000000">
                      <a:alpha val="43137"/>
                    </a:srgbClr>
                  </a:outerShdw>
                </a:effectLst>
                <a:latin typeface="Broadway" panose="04040905080B02020502" pitchFamily="82" charset="0"/>
              </a:rPr>
              <a:t>HOPE</a:t>
            </a:r>
            <a:endParaRPr lang="en-ZW" sz="6600" dirty="0"/>
          </a:p>
        </p:txBody>
      </p:sp>
      <p:sp>
        <p:nvSpPr>
          <p:cNvPr id="4" name="TextBox 3">
            <a:extLst>
              <a:ext uri="{FF2B5EF4-FFF2-40B4-BE49-F238E27FC236}">
                <a16:creationId xmlns:a16="http://schemas.microsoft.com/office/drawing/2014/main" id="{7B84E885-DA92-90DC-3A42-075F5CA5B508}"/>
              </a:ext>
            </a:extLst>
          </p:cNvPr>
          <p:cNvSpPr txBox="1"/>
          <p:nvPr/>
        </p:nvSpPr>
        <p:spPr>
          <a:xfrm rot="21414166">
            <a:off x="2142699" y="3269752"/>
            <a:ext cx="4876455" cy="1015663"/>
          </a:xfrm>
          <a:prstGeom prst="rect">
            <a:avLst/>
          </a:prstGeom>
          <a:noFill/>
        </p:spPr>
        <p:txBody>
          <a:bodyPr wrap="square" rtlCol="0">
            <a:spAutoFit/>
          </a:bodyPr>
          <a:lstStyle/>
          <a:p>
            <a:pPr algn="r"/>
            <a:r>
              <a:rPr lang="en-GB" sz="6000" b="1" dirty="0">
                <a:ln>
                  <a:solidFill>
                    <a:srgbClr val="FF0000"/>
                  </a:solidFill>
                </a:ln>
                <a:solidFill>
                  <a:schemeClr val="accent1"/>
                </a:solidFill>
                <a:effectLst>
                  <a:glow rad="101600">
                    <a:srgbClr val="FFFF00">
                      <a:alpha val="60000"/>
                    </a:srgbClr>
                  </a:glow>
                </a:effectLst>
              </a:rPr>
              <a:t>J</a:t>
            </a:r>
            <a:r>
              <a:rPr lang="en-GB" sz="5400" b="1" dirty="0">
                <a:ln>
                  <a:solidFill>
                    <a:srgbClr val="FF0000"/>
                  </a:solidFill>
                </a:ln>
                <a:solidFill>
                  <a:schemeClr val="accent1"/>
                </a:solidFill>
                <a:effectLst>
                  <a:glow rad="101600">
                    <a:srgbClr val="FFFF00">
                      <a:alpha val="60000"/>
                    </a:srgbClr>
                  </a:glow>
                </a:effectLst>
              </a:rPr>
              <a:t>O</a:t>
            </a:r>
            <a:r>
              <a:rPr lang="en-GB" sz="4400" b="1" dirty="0">
                <a:ln>
                  <a:solidFill>
                    <a:srgbClr val="FF0000"/>
                  </a:solidFill>
                </a:ln>
                <a:solidFill>
                  <a:schemeClr val="accent1"/>
                </a:solidFill>
                <a:effectLst>
                  <a:glow rad="101600">
                    <a:srgbClr val="FFFF00">
                      <a:alpha val="60000"/>
                    </a:srgbClr>
                  </a:glow>
                </a:effectLst>
              </a:rPr>
              <a:t>H</a:t>
            </a:r>
            <a:r>
              <a:rPr lang="en-GB" sz="4000" b="1" dirty="0">
                <a:ln>
                  <a:solidFill>
                    <a:srgbClr val="FF0000"/>
                  </a:solidFill>
                </a:ln>
                <a:solidFill>
                  <a:schemeClr val="accent1"/>
                </a:solidFill>
                <a:effectLst>
                  <a:glow rad="101600">
                    <a:srgbClr val="FFFF00">
                      <a:alpha val="60000"/>
                    </a:srgbClr>
                  </a:glow>
                </a:effectLst>
              </a:rPr>
              <a:t>N</a:t>
            </a:r>
            <a:r>
              <a:rPr lang="en-GB" sz="2800" b="1" dirty="0">
                <a:ln>
                  <a:solidFill>
                    <a:srgbClr val="FF0000"/>
                  </a:solidFill>
                </a:ln>
                <a:solidFill>
                  <a:schemeClr val="accent1"/>
                </a:solidFill>
                <a:effectLst>
                  <a:glow rad="101600">
                    <a:srgbClr val="FFFF00">
                      <a:alpha val="60000"/>
                    </a:srgbClr>
                  </a:glow>
                </a:effectLst>
              </a:rPr>
              <a:t> </a:t>
            </a:r>
            <a:r>
              <a:rPr lang="en-GB" sz="3600" b="1" dirty="0">
                <a:ln>
                  <a:solidFill>
                    <a:srgbClr val="FF0000"/>
                  </a:solidFill>
                </a:ln>
                <a:solidFill>
                  <a:schemeClr val="accent1"/>
                </a:solidFill>
                <a:effectLst>
                  <a:glow rad="101600">
                    <a:srgbClr val="FFFF00">
                      <a:alpha val="60000"/>
                    </a:srgbClr>
                  </a:glow>
                </a:effectLst>
              </a:rPr>
              <a:t>3</a:t>
            </a:r>
            <a:r>
              <a:rPr lang="en-GB" sz="2800" b="1" dirty="0">
                <a:ln>
                  <a:solidFill>
                    <a:srgbClr val="FF0000"/>
                  </a:solidFill>
                </a:ln>
                <a:solidFill>
                  <a:schemeClr val="accent1"/>
                </a:solidFill>
                <a:effectLst>
                  <a:glow rad="101600">
                    <a:srgbClr val="FFFF00">
                      <a:alpha val="60000"/>
                    </a:srgbClr>
                  </a:glow>
                </a:effectLst>
              </a:rPr>
              <a:t>:</a:t>
            </a:r>
            <a:r>
              <a:rPr lang="en-GB" sz="3200" b="1" dirty="0">
                <a:ln>
                  <a:solidFill>
                    <a:srgbClr val="FF0000"/>
                  </a:solidFill>
                </a:ln>
                <a:solidFill>
                  <a:schemeClr val="accent1"/>
                </a:solidFill>
                <a:effectLst>
                  <a:glow rad="101600">
                    <a:srgbClr val="FFFF00">
                      <a:alpha val="60000"/>
                    </a:srgbClr>
                  </a:glow>
                </a:effectLst>
              </a:rPr>
              <a:t>1</a:t>
            </a:r>
            <a:r>
              <a:rPr lang="en-GB" sz="2800" b="1" dirty="0">
                <a:ln>
                  <a:solidFill>
                    <a:srgbClr val="FF0000"/>
                  </a:solidFill>
                </a:ln>
                <a:solidFill>
                  <a:schemeClr val="accent1"/>
                </a:solidFill>
                <a:effectLst>
                  <a:glow rad="101600">
                    <a:srgbClr val="FFFF00">
                      <a:alpha val="60000"/>
                    </a:srgbClr>
                  </a:glow>
                </a:effectLst>
              </a:rPr>
              <a:t>6</a:t>
            </a:r>
            <a:endParaRPr lang="en-ZW" sz="2800" b="1" dirty="0">
              <a:ln>
                <a:solidFill>
                  <a:srgbClr val="FF0000"/>
                </a:solidFill>
              </a:ln>
              <a:solidFill>
                <a:schemeClr val="accent1"/>
              </a:solidFill>
              <a:effectLst>
                <a:glow rad="101600">
                  <a:srgbClr val="FFFF00">
                    <a:alpha val="60000"/>
                  </a:srgbClr>
                </a:glow>
              </a:effectLst>
            </a:endParaRPr>
          </a:p>
        </p:txBody>
      </p:sp>
      <p:sp>
        <p:nvSpPr>
          <p:cNvPr id="11" name="TextBox 10">
            <a:extLst>
              <a:ext uri="{FF2B5EF4-FFF2-40B4-BE49-F238E27FC236}">
                <a16:creationId xmlns:a16="http://schemas.microsoft.com/office/drawing/2014/main" id="{B54B989A-016B-BB21-E604-5ECC35F44128}"/>
              </a:ext>
            </a:extLst>
          </p:cNvPr>
          <p:cNvSpPr txBox="1"/>
          <p:nvPr/>
        </p:nvSpPr>
        <p:spPr>
          <a:xfrm>
            <a:off x="5" y="5257963"/>
            <a:ext cx="12191995" cy="954107"/>
          </a:xfrm>
          <a:prstGeom prst="rect">
            <a:avLst/>
          </a:prstGeom>
          <a:noFill/>
        </p:spPr>
        <p:txBody>
          <a:bodyPr wrap="square">
            <a:spAutoFit/>
          </a:bodyPr>
          <a:lstStyle/>
          <a:p>
            <a:pPr algn="ctr"/>
            <a:r>
              <a:rPr lang="en-GB" sz="2800" b="1" i="1" dirty="0">
                <a:solidFill>
                  <a:srgbClr val="FFFF00"/>
                </a:solidFill>
                <a:effectLst/>
              </a:rPr>
              <a:t>"For God so loved the world, that He gave his only Son, so that whoever believes in Him should not perish but have eternal life.”</a:t>
            </a:r>
            <a:endParaRPr lang="en-ZW" sz="2800" b="1" i="1" dirty="0">
              <a:solidFill>
                <a:srgbClr val="FFFF00"/>
              </a:solidFill>
            </a:endParaRPr>
          </a:p>
        </p:txBody>
      </p:sp>
      <p:sp>
        <p:nvSpPr>
          <p:cNvPr id="20" name="TextBox 19">
            <a:extLst>
              <a:ext uri="{FF2B5EF4-FFF2-40B4-BE49-F238E27FC236}">
                <a16:creationId xmlns:a16="http://schemas.microsoft.com/office/drawing/2014/main" id="{23CF2D97-A92F-E1AD-1352-9AD0935E9FE9}"/>
              </a:ext>
            </a:extLst>
          </p:cNvPr>
          <p:cNvSpPr txBox="1"/>
          <p:nvPr/>
        </p:nvSpPr>
        <p:spPr>
          <a:xfrm>
            <a:off x="43029" y="3193770"/>
            <a:ext cx="4410593" cy="1107996"/>
          </a:xfrm>
          <a:prstGeom prst="rect">
            <a:avLst/>
          </a:prstGeom>
          <a:noFill/>
        </p:spPr>
        <p:txBody>
          <a:bodyPr wrap="square" rtlCol="0">
            <a:spAutoFit/>
          </a:bodyPr>
          <a:lstStyle/>
          <a:p>
            <a:r>
              <a:rPr lang="en-GB" sz="6600" b="1" dirty="0">
                <a:ln>
                  <a:solidFill>
                    <a:schemeClr val="tx1"/>
                  </a:solidFill>
                </a:ln>
                <a:solidFill>
                  <a:srgbClr val="FFFF00"/>
                </a:solidFill>
                <a:effectLst>
                  <a:glow rad="101600">
                    <a:schemeClr val="tx1">
                      <a:alpha val="60000"/>
                    </a:schemeClr>
                  </a:glow>
                </a:effectLst>
              </a:rPr>
              <a:t>HE GAVE</a:t>
            </a:r>
            <a:endParaRPr lang="en-ZW" sz="6600" b="1" dirty="0">
              <a:ln>
                <a:solidFill>
                  <a:schemeClr val="tx1"/>
                </a:solidFill>
              </a:ln>
              <a:solidFill>
                <a:srgbClr val="FFFF00"/>
              </a:solidFill>
              <a:effectLst>
                <a:glow rad="101600">
                  <a:schemeClr val="tx1">
                    <a:alpha val="60000"/>
                  </a:schemeClr>
                </a:glow>
              </a:effectLst>
            </a:endParaRPr>
          </a:p>
        </p:txBody>
      </p:sp>
      <p:sp>
        <p:nvSpPr>
          <p:cNvPr id="21" name="TextBox 20">
            <a:extLst>
              <a:ext uri="{FF2B5EF4-FFF2-40B4-BE49-F238E27FC236}">
                <a16:creationId xmlns:a16="http://schemas.microsoft.com/office/drawing/2014/main" id="{F6860C5B-39B0-97E3-E5EC-C93936A93A06}"/>
              </a:ext>
            </a:extLst>
          </p:cNvPr>
          <p:cNvSpPr txBox="1"/>
          <p:nvPr/>
        </p:nvSpPr>
        <p:spPr>
          <a:xfrm>
            <a:off x="284237" y="4327473"/>
            <a:ext cx="3881644" cy="707886"/>
          </a:xfrm>
          <a:prstGeom prst="rect">
            <a:avLst/>
          </a:prstGeom>
          <a:noFill/>
        </p:spPr>
        <p:txBody>
          <a:bodyPr wrap="square" rtlCol="0">
            <a:spAutoFit/>
          </a:bodyPr>
          <a:lstStyle/>
          <a:p>
            <a:r>
              <a:rPr lang="en-GB" sz="4000" b="1" dirty="0">
                <a:ln>
                  <a:solidFill>
                    <a:schemeClr val="bg1"/>
                  </a:solidFill>
                </a:ln>
                <a:solidFill>
                  <a:schemeClr val="bg1"/>
                </a:solidFill>
                <a:effectLst>
                  <a:glow rad="101600">
                    <a:schemeClr val="tx1">
                      <a:alpha val="60000"/>
                    </a:schemeClr>
                  </a:glow>
                </a:effectLst>
              </a:rPr>
              <a:t>BEST OF ALL</a:t>
            </a:r>
            <a:endParaRPr lang="en-ZW" sz="4000" b="1" dirty="0">
              <a:ln>
                <a:solidFill>
                  <a:schemeClr val="bg1"/>
                </a:solidFill>
              </a:ln>
              <a:solidFill>
                <a:schemeClr val="bg1"/>
              </a:solidFill>
              <a:effectLst>
                <a:glow rad="101600">
                  <a:schemeClr val="tx1">
                    <a:alpha val="60000"/>
                  </a:schemeClr>
                </a:glow>
              </a:effectLst>
            </a:endParaRPr>
          </a:p>
        </p:txBody>
      </p:sp>
      <p:sp>
        <p:nvSpPr>
          <p:cNvPr id="17" name="TextBox 16">
            <a:extLst>
              <a:ext uri="{FF2B5EF4-FFF2-40B4-BE49-F238E27FC236}">
                <a16:creationId xmlns:a16="http://schemas.microsoft.com/office/drawing/2014/main" id="{573C8324-E873-3BDC-778B-C25E2E2AECC1}"/>
              </a:ext>
            </a:extLst>
          </p:cNvPr>
          <p:cNvSpPr txBox="1"/>
          <p:nvPr/>
        </p:nvSpPr>
        <p:spPr>
          <a:xfrm>
            <a:off x="-1" y="1017172"/>
            <a:ext cx="8857397" cy="769441"/>
          </a:xfrm>
          <a:prstGeom prst="rect">
            <a:avLst/>
          </a:prstGeom>
          <a:noFill/>
        </p:spPr>
        <p:txBody>
          <a:bodyPr wrap="square" rtlCol="0">
            <a:spAutoFit/>
          </a:bodyPr>
          <a:lstStyle/>
          <a:p>
            <a:r>
              <a:rPr lang="en-GB" sz="4400" b="1" dirty="0">
                <a:ln>
                  <a:solidFill>
                    <a:srgbClr val="FFC000"/>
                  </a:solidFill>
                </a:ln>
                <a:solidFill>
                  <a:schemeClr val="accent4"/>
                </a:solidFill>
                <a:effectLst>
                  <a:glow rad="101600">
                    <a:schemeClr val="tx1">
                      <a:alpha val="60000"/>
                    </a:schemeClr>
                  </a:glow>
                </a:effectLst>
              </a:rPr>
              <a:t>HOW CAN SCHOOLS BE BEACONS OF</a:t>
            </a:r>
            <a:endParaRPr lang="en-ZW" sz="4400" b="1" dirty="0">
              <a:ln>
                <a:solidFill>
                  <a:srgbClr val="FFC000"/>
                </a:solidFill>
              </a:ln>
              <a:solidFill>
                <a:schemeClr val="accent4"/>
              </a:solidFill>
              <a:effectLst>
                <a:glow rad="101600">
                  <a:schemeClr val="tx1">
                    <a:alpha val="60000"/>
                  </a:schemeClr>
                </a:glow>
              </a:effectLst>
            </a:endParaRPr>
          </a:p>
        </p:txBody>
      </p:sp>
      <p:sp>
        <p:nvSpPr>
          <p:cNvPr id="19" name="TextBox 18">
            <a:extLst>
              <a:ext uri="{FF2B5EF4-FFF2-40B4-BE49-F238E27FC236}">
                <a16:creationId xmlns:a16="http://schemas.microsoft.com/office/drawing/2014/main" id="{05A7EEEC-9CC2-08A8-94D2-06F05DEDC9F7}"/>
              </a:ext>
            </a:extLst>
          </p:cNvPr>
          <p:cNvSpPr txBox="1"/>
          <p:nvPr/>
        </p:nvSpPr>
        <p:spPr>
          <a:xfrm>
            <a:off x="135053" y="2034924"/>
            <a:ext cx="3454308" cy="707886"/>
          </a:xfrm>
          <a:prstGeom prst="rect">
            <a:avLst/>
          </a:prstGeom>
          <a:noFill/>
        </p:spPr>
        <p:txBody>
          <a:bodyPr wrap="square" rtlCol="0">
            <a:spAutoFit/>
          </a:bodyPr>
          <a:lstStyle/>
          <a:p>
            <a:r>
              <a:rPr lang="en-GB" sz="4000" b="1" dirty="0">
                <a:ln>
                  <a:solidFill>
                    <a:schemeClr val="bg1"/>
                  </a:solidFill>
                </a:ln>
                <a:solidFill>
                  <a:srgbClr val="FFFF00"/>
                </a:solidFill>
                <a:effectLst>
                  <a:glow rad="101600">
                    <a:schemeClr val="tx1">
                      <a:alpha val="60000"/>
                    </a:schemeClr>
                  </a:glow>
                </a:effectLst>
              </a:rPr>
              <a:t>PRINCIPLES</a:t>
            </a:r>
            <a:endParaRPr lang="en-ZW" sz="4000" b="1" dirty="0">
              <a:ln>
                <a:solidFill>
                  <a:schemeClr val="bg1"/>
                </a:solidFill>
              </a:ln>
              <a:solidFill>
                <a:srgbClr val="FFFF00"/>
              </a:solidFill>
              <a:effectLst>
                <a:glow rad="101600">
                  <a:schemeClr val="tx1">
                    <a:alpha val="60000"/>
                  </a:schemeClr>
                </a:glow>
              </a:effectLst>
            </a:endParaRPr>
          </a:p>
        </p:txBody>
      </p:sp>
      <p:sp>
        <p:nvSpPr>
          <p:cNvPr id="27" name="TextBox 26">
            <a:extLst>
              <a:ext uri="{FF2B5EF4-FFF2-40B4-BE49-F238E27FC236}">
                <a16:creationId xmlns:a16="http://schemas.microsoft.com/office/drawing/2014/main" id="{91020045-1570-50B1-61F8-7EB53F5827DF}"/>
              </a:ext>
            </a:extLst>
          </p:cNvPr>
          <p:cNvSpPr txBox="1"/>
          <p:nvPr/>
        </p:nvSpPr>
        <p:spPr>
          <a:xfrm>
            <a:off x="6096000" y="2034924"/>
            <a:ext cx="5967471" cy="707886"/>
          </a:xfrm>
          <a:prstGeom prst="rect">
            <a:avLst/>
          </a:prstGeom>
          <a:noFill/>
        </p:spPr>
        <p:txBody>
          <a:bodyPr wrap="square" rtlCol="0">
            <a:spAutoFit/>
          </a:bodyPr>
          <a:lstStyle/>
          <a:p>
            <a:pPr algn="r"/>
            <a:r>
              <a:rPr lang="en-GB" sz="4000" b="1" dirty="0">
                <a:ln>
                  <a:solidFill>
                    <a:schemeClr val="bg1"/>
                  </a:solidFill>
                </a:ln>
                <a:solidFill>
                  <a:srgbClr val="FFFF00"/>
                </a:solidFill>
                <a:effectLst>
                  <a:glow rad="101600">
                    <a:schemeClr val="tx1">
                      <a:alpha val="60000"/>
                    </a:schemeClr>
                  </a:glow>
                </a:effectLst>
              </a:rPr>
              <a:t>GRACE OF GOD </a:t>
            </a:r>
            <a:endParaRPr lang="en-ZW" sz="4000" b="1" dirty="0">
              <a:ln>
                <a:solidFill>
                  <a:schemeClr val="bg1"/>
                </a:solidFill>
              </a:ln>
              <a:solidFill>
                <a:srgbClr val="FFFF00"/>
              </a:solidFill>
              <a:effectLst>
                <a:glow rad="101600">
                  <a:schemeClr val="tx1">
                    <a:alpha val="60000"/>
                  </a:schemeClr>
                </a:glow>
              </a:effectLst>
            </a:endParaRPr>
          </a:p>
        </p:txBody>
      </p:sp>
      <p:sp>
        <p:nvSpPr>
          <p:cNvPr id="28" name="TextBox 27">
            <a:extLst>
              <a:ext uri="{FF2B5EF4-FFF2-40B4-BE49-F238E27FC236}">
                <a16:creationId xmlns:a16="http://schemas.microsoft.com/office/drawing/2014/main" id="{12B8D16C-8AB0-DF94-533F-B627947E1D42}"/>
              </a:ext>
            </a:extLst>
          </p:cNvPr>
          <p:cNvSpPr txBox="1"/>
          <p:nvPr/>
        </p:nvSpPr>
        <p:spPr>
          <a:xfrm>
            <a:off x="4428697" y="4328606"/>
            <a:ext cx="6110878" cy="707886"/>
          </a:xfrm>
          <a:prstGeom prst="rect">
            <a:avLst/>
          </a:prstGeom>
          <a:noFill/>
        </p:spPr>
        <p:txBody>
          <a:bodyPr wrap="square" rtlCol="0">
            <a:spAutoFit/>
          </a:bodyPr>
          <a:lstStyle/>
          <a:p>
            <a:r>
              <a:rPr lang="en-GB" sz="4000" b="1" dirty="0">
                <a:ln>
                  <a:solidFill>
                    <a:schemeClr val="bg1"/>
                  </a:solidFill>
                </a:ln>
                <a:solidFill>
                  <a:schemeClr val="bg1"/>
                </a:solidFill>
                <a:effectLst>
                  <a:glow rad="101600">
                    <a:schemeClr val="tx1">
                      <a:alpha val="60000"/>
                    </a:schemeClr>
                  </a:glow>
                </a:effectLst>
              </a:rPr>
              <a:t>FORGIVEN NOT DESERVED</a:t>
            </a:r>
            <a:endParaRPr lang="en-ZW" sz="4000" b="1" dirty="0">
              <a:ln>
                <a:solidFill>
                  <a:schemeClr val="bg1"/>
                </a:solidFill>
              </a:ln>
              <a:solidFill>
                <a:schemeClr val="bg1"/>
              </a:solidFill>
              <a:effectLst>
                <a:glow rad="101600">
                  <a:schemeClr val="tx1">
                    <a:alpha val="60000"/>
                  </a:schemeClr>
                </a:glow>
              </a:effectLst>
            </a:endParaRPr>
          </a:p>
        </p:txBody>
      </p:sp>
    </p:spTree>
    <p:extLst>
      <p:ext uri="{BB962C8B-B14F-4D97-AF65-F5344CB8AC3E}">
        <p14:creationId xmlns:p14="http://schemas.microsoft.com/office/powerpoint/2010/main" val="211992982"/>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p:cTn id="7" dur="500" fill="hold"/>
                                        <p:tgtEl>
                                          <p:spTgt spid="20"/>
                                        </p:tgtEl>
                                        <p:attrNameLst>
                                          <p:attrName>ppt_w</p:attrName>
                                        </p:attrNameLst>
                                      </p:cBhvr>
                                      <p:tavLst>
                                        <p:tav tm="0">
                                          <p:val>
                                            <p:fltVal val="0"/>
                                          </p:val>
                                        </p:tav>
                                        <p:tav tm="100000">
                                          <p:val>
                                            <p:strVal val="#ppt_w"/>
                                          </p:val>
                                        </p:tav>
                                      </p:tavLst>
                                    </p:anim>
                                    <p:anim calcmode="lin" valueType="num">
                                      <p:cBhvr>
                                        <p:cTn id="8" dur="500" fill="hold"/>
                                        <p:tgtEl>
                                          <p:spTgt spid="20"/>
                                        </p:tgtEl>
                                        <p:attrNameLst>
                                          <p:attrName>ppt_h</p:attrName>
                                        </p:attrNameLst>
                                      </p:cBhvr>
                                      <p:tavLst>
                                        <p:tav tm="0">
                                          <p:val>
                                            <p:fltVal val="0"/>
                                          </p:val>
                                        </p:tav>
                                        <p:tav tm="100000">
                                          <p:val>
                                            <p:strVal val="#ppt_h"/>
                                          </p:val>
                                        </p:tav>
                                      </p:tavLst>
                                    </p:anim>
                                    <p:animEffect transition="in" filter="fade">
                                      <p:cBhvr>
                                        <p:cTn id="9" dur="500"/>
                                        <p:tgtEl>
                                          <p:spTgt spid="20"/>
                                        </p:tgtEl>
                                      </p:cBhvr>
                                    </p:animEffect>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27"/>
                                        </p:tgtEl>
                                        <p:attrNameLst>
                                          <p:attrName>style.visibility</p:attrName>
                                        </p:attrNameLst>
                                      </p:cBhvr>
                                      <p:to>
                                        <p:strVal val="visible"/>
                                      </p:to>
                                    </p:set>
                                    <p:animEffect transition="in" filter="fade">
                                      <p:cBhvr>
                                        <p:cTn id="14" dur="1000"/>
                                        <p:tgtEl>
                                          <p:spTgt spid="27"/>
                                        </p:tgtEl>
                                      </p:cBhvr>
                                    </p:animEffect>
                                    <p:anim calcmode="lin" valueType="num">
                                      <p:cBhvr>
                                        <p:cTn id="15" dur="1000" fill="hold"/>
                                        <p:tgtEl>
                                          <p:spTgt spid="27"/>
                                        </p:tgtEl>
                                        <p:attrNameLst>
                                          <p:attrName>ppt_x</p:attrName>
                                        </p:attrNameLst>
                                      </p:cBhvr>
                                      <p:tavLst>
                                        <p:tav tm="0">
                                          <p:val>
                                            <p:strVal val="#ppt_x"/>
                                          </p:val>
                                        </p:tav>
                                        <p:tav tm="100000">
                                          <p:val>
                                            <p:strVal val="#ppt_x"/>
                                          </p:val>
                                        </p:tav>
                                      </p:tavLst>
                                    </p:anim>
                                    <p:anim calcmode="lin" valueType="num">
                                      <p:cBhvr>
                                        <p:cTn id="16"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6" presetClass="entr" presetSubtype="37" fill="hold" grpId="0" nodeType="clickEffect">
                                  <p:stCondLst>
                                    <p:cond delay="0"/>
                                  </p:stCondLst>
                                  <p:childTnLst>
                                    <p:set>
                                      <p:cBhvr>
                                        <p:cTn id="20" dur="1" fill="hold">
                                          <p:stCondLst>
                                            <p:cond delay="0"/>
                                          </p:stCondLst>
                                        </p:cTn>
                                        <p:tgtEl>
                                          <p:spTgt spid="21"/>
                                        </p:tgtEl>
                                        <p:attrNameLst>
                                          <p:attrName>style.visibility</p:attrName>
                                        </p:attrNameLst>
                                      </p:cBhvr>
                                      <p:to>
                                        <p:strVal val="visible"/>
                                      </p:to>
                                    </p:set>
                                    <p:animEffect transition="in" filter="barn(outVertical)">
                                      <p:cBhvr>
                                        <p:cTn id="21" dur="500"/>
                                        <p:tgtEl>
                                          <p:spTgt spid="21"/>
                                        </p:tgtEl>
                                      </p:cBhvr>
                                    </p:animEffect>
                                  </p:childTnLst>
                                </p:cTn>
                              </p:par>
                            </p:childTnLst>
                          </p:cTn>
                        </p:par>
                      </p:childTnLst>
                    </p:cTn>
                  </p:par>
                  <p:par>
                    <p:cTn id="22" fill="hold">
                      <p:stCondLst>
                        <p:cond delay="indefinite"/>
                      </p:stCondLst>
                      <p:childTnLst>
                        <p:par>
                          <p:cTn id="23" fill="hold">
                            <p:stCondLst>
                              <p:cond delay="0"/>
                            </p:stCondLst>
                            <p:childTnLst>
                              <p:par>
                                <p:cTn id="24" presetID="16" presetClass="entr" presetSubtype="37" fill="hold" grpId="0" nodeType="clickEffect">
                                  <p:stCondLst>
                                    <p:cond delay="0"/>
                                  </p:stCondLst>
                                  <p:childTnLst>
                                    <p:set>
                                      <p:cBhvr>
                                        <p:cTn id="25" dur="1" fill="hold">
                                          <p:stCondLst>
                                            <p:cond delay="0"/>
                                          </p:stCondLst>
                                        </p:cTn>
                                        <p:tgtEl>
                                          <p:spTgt spid="28"/>
                                        </p:tgtEl>
                                        <p:attrNameLst>
                                          <p:attrName>style.visibility</p:attrName>
                                        </p:attrNameLst>
                                      </p:cBhvr>
                                      <p:to>
                                        <p:strVal val="visible"/>
                                      </p:to>
                                    </p:set>
                                    <p:animEffect transition="in" filter="barn(outVertical)">
                                      <p:cBhvr>
                                        <p:cTn id="26"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p:bldP spid="27" grpId="0"/>
      <p:bldP spid="2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Five Tips to Design and Launch an Effective BLE Beacon Campaign -">
            <a:extLst>
              <a:ext uri="{FF2B5EF4-FFF2-40B4-BE49-F238E27FC236}">
                <a16:creationId xmlns:a16="http://schemas.microsoft.com/office/drawing/2014/main" id="{CABB66F8-194E-CDB3-2B28-92AC5717B8D3}"/>
              </a:ext>
            </a:extLst>
          </p:cNvPr>
          <p:cNvPicPr>
            <a:picLocks noChangeAspect="1" noChangeArrowheads="1"/>
          </p:cNvPicPr>
          <p:nvPr/>
        </p:nvPicPr>
        <p:blipFill>
          <a:blip r:embed="rId2">
            <a:extLst>
              <a:ext uri="{BEBA8EAE-BF5A-486C-A8C5-ECC9F3942E4B}">
                <a14:imgProps xmlns:a14="http://schemas.microsoft.com/office/drawing/2010/main">
                  <a14:imgLayer r:embed="rId3">
                    <a14:imgEffect>
                      <a14:artisticPaintStrokes/>
                    </a14:imgEffect>
                  </a14:imgLayer>
                </a14:imgProps>
              </a:ext>
              <a:ext uri="{28A0092B-C50C-407E-A947-70E740481C1C}">
                <a14:useLocalDpi xmlns:a14="http://schemas.microsoft.com/office/drawing/2010/main" val="0"/>
              </a:ext>
            </a:extLst>
          </a:blip>
          <a:srcRect/>
          <a:stretch>
            <a:fillRect/>
          </a:stretch>
        </p:blipFill>
        <p:spPr bwMode="auto">
          <a:xfrm flipH="1">
            <a:off x="-2" y="14177"/>
            <a:ext cx="12191997" cy="6842541"/>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a:extLst>
              <a:ext uri="{FF2B5EF4-FFF2-40B4-BE49-F238E27FC236}">
                <a16:creationId xmlns:a16="http://schemas.microsoft.com/office/drawing/2014/main" id="{65DB98E9-D069-0887-0F7A-A1514B0DED67}"/>
              </a:ext>
            </a:extLst>
          </p:cNvPr>
          <p:cNvSpPr txBox="1"/>
          <p:nvPr/>
        </p:nvSpPr>
        <p:spPr>
          <a:xfrm>
            <a:off x="1" y="6087277"/>
            <a:ext cx="12191999" cy="769441"/>
          </a:xfrm>
          <a:prstGeom prst="rect">
            <a:avLst/>
          </a:prstGeom>
          <a:noFill/>
        </p:spPr>
        <p:txBody>
          <a:bodyPr wrap="square" rtlCol="0">
            <a:spAutoFit/>
          </a:bodyPr>
          <a:lstStyle/>
          <a:p>
            <a:pPr lvl="1" algn="ct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latin typeface="Bauhaus 93" panose="04030905020B02020C02" pitchFamily="82" charset="0"/>
              </a:rPr>
              <a:t>KLAXONS OF </a:t>
            </a:r>
            <a:r>
              <a:rPr lang="en-ZW" sz="4400" b="1" dirty="0">
                <a:ln w="19050">
                  <a:solidFill>
                    <a:srgbClr val="00B050"/>
                  </a:solidFill>
                </a:ln>
                <a:solidFill>
                  <a:srgbClr val="FFFF00"/>
                </a:solidFill>
                <a:effectLst>
                  <a:outerShdw blurRad="38100" dist="38100" dir="2700000" algn="tl">
                    <a:srgbClr val="000000">
                      <a:alpha val="43137"/>
                    </a:srgbClr>
                  </a:outerShdw>
                </a:effectLst>
                <a:latin typeface="Bauhaus 93" panose="04030905020B02020C02" pitchFamily="82" charset="0"/>
              </a:rPr>
              <a:t>HYPE  </a:t>
            </a: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latin typeface="Bauhaus 93" panose="04030905020B02020C02" pitchFamily="82" charset="0"/>
              </a:rPr>
              <a:t> </a:t>
            </a: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rPr>
              <a:t>OR</a:t>
            </a: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latin typeface="Broadway" panose="04040905080B02020502" pitchFamily="82" charset="0"/>
              </a:rPr>
              <a:t>  BEACONS OF </a:t>
            </a:r>
            <a:r>
              <a:rPr lang="en-ZW" sz="4400" b="1" dirty="0">
                <a:ln w="19050">
                  <a:solidFill>
                    <a:srgbClr val="FFFF00"/>
                  </a:solidFill>
                </a:ln>
                <a:solidFill>
                  <a:srgbClr val="00B050"/>
                </a:solidFill>
                <a:effectLst>
                  <a:outerShdw blurRad="38100" dist="38100" dir="2700000" algn="tl">
                    <a:srgbClr val="000000">
                      <a:alpha val="43137"/>
                    </a:srgbClr>
                  </a:outerShdw>
                </a:effectLst>
                <a:latin typeface="Broadway" panose="04040905080B02020502" pitchFamily="82" charset="0"/>
              </a:rPr>
              <a:t>HOPE</a:t>
            </a: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latin typeface="Broadway" panose="04040905080B02020502" pitchFamily="82" charset="0"/>
              </a:rPr>
              <a:t>?</a:t>
            </a:r>
          </a:p>
        </p:txBody>
      </p:sp>
      <p:pic>
        <p:nvPicPr>
          <p:cNvPr id="5" name="Picture 2">
            <a:extLst>
              <a:ext uri="{FF2B5EF4-FFF2-40B4-BE49-F238E27FC236}">
                <a16:creationId xmlns:a16="http://schemas.microsoft.com/office/drawing/2014/main" id="{99A33C5B-0E37-A90F-FAF3-0B6F7E9EB06D}"/>
              </a:ext>
            </a:extLst>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0" y="-9040"/>
            <a:ext cx="773718" cy="840037"/>
          </a:xfrm>
          <a:prstGeom prst="rect">
            <a:avLst/>
          </a:prstGeom>
          <a:noFill/>
          <a:ln w="9525">
            <a:noFill/>
            <a:miter lim="800000"/>
            <a:headEnd/>
            <a:tailEnd/>
          </a:ln>
          <a:effectLst/>
        </p:spPr>
      </p:pic>
      <p:sp>
        <p:nvSpPr>
          <p:cNvPr id="6" name="TextBox 5">
            <a:extLst>
              <a:ext uri="{FF2B5EF4-FFF2-40B4-BE49-F238E27FC236}">
                <a16:creationId xmlns:a16="http://schemas.microsoft.com/office/drawing/2014/main" id="{2A201078-330B-5496-B5A1-3C511FD666B0}"/>
              </a:ext>
            </a:extLst>
          </p:cNvPr>
          <p:cNvSpPr txBox="1"/>
          <p:nvPr/>
        </p:nvSpPr>
        <p:spPr>
          <a:xfrm>
            <a:off x="773718" y="0"/>
            <a:ext cx="10644564" cy="830997"/>
          </a:xfrm>
          <a:prstGeom prst="rect">
            <a:avLst/>
          </a:prstGeom>
          <a:solidFill>
            <a:srgbClr val="009900"/>
          </a:solidFill>
        </p:spPr>
        <p:txBody>
          <a:bodyPr wrap="square" rtlCol="0">
            <a:spAutoFit/>
          </a:bodyPr>
          <a:lstStyle/>
          <a:p>
            <a:pPr algn="ctr"/>
            <a:r>
              <a:rPr lang="en-ZW" sz="2400" b="1" i="1" dirty="0">
                <a:solidFill>
                  <a:srgbClr val="FFFF00"/>
                </a:solidFill>
                <a:effectLst>
                  <a:outerShdw blurRad="38100" dist="38100" dir="2700000" algn="tl">
                    <a:srgbClr val="000000">
                      <a:alpha val="43137"/>
                    </a:srgbClr>
                  </a:outerShdw>
                </a:effectLst>
              </a:rPr>
              <a:t>Empowering relevant, high-quality, holistic education </a:t>
            </a:r>
          </a:p>
          <a:p>
            <a:pPr algn="ctr"/>
            <a:r>
              <a:rPr lang="en-ZW" sz="2400" b="1" i="1" dirty="0">
                <a:solidFill>
                  <a:srgbClr val="FFFF00"/>
                </a:solidFill>
                <a:effectLst>
                  <a:outerShdw blurRad="38100" dist="38100" dir="2700000" algn="tl">
                    <a:srgbClr val="000000">
                      <a:alpha val="43137"/>
                    </a:srgbClr>
                  </a:outerShdw>
                </a:effectLst>
              </a:rPr>
              <a:t>in member, non-profit, independent schools</a:t>
            </a:r>
            <a:endParaRPr lang="en-ZW" sz="2400" i="1" dirty="0">
              <a:solidFill>
                <a:srgbClr val="FFFF00"/>
              </a:solidFill>
              <a:effectLst>
                <a:outerShdw blurRad="38100" dist="38100" dir="2700000" algn="tl">
                  <a:srgbClr val="000000">
                    <a:alpha val="43137"/>
                  </a:srgbClr>
                </a:outerShdw>
              </a:effectLst>
            </a:endParaRPr>
          </a:p>
        </p:txBody>
      </p:sp>
      <p:pic>
        <p:nvPicPr>
          <p:cNvPr id="7" name="Picture 2">
            <a:extLst>
              <a:ext uri="{FF2B5EF4-FFF2-40B4-BE49-F238E27FC236}">
                <a16:creationId xmlns:a16="http://schemas.microsoft.com/office/drawing/2014/main" id="{CF0C578F-4E13-1988-6620-5AAB6ED87EF1}"/>
              </a:ext>
            </a:extLst>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11418282" y="-9041"/>
            <a:ext cx="773718" cy="840037"/>
          </a:xfrm>
          <a:prstGeom prst="rect">
            <a:avLst/>
          </a:prstGeom>
          <a:noFill/>
          <a:ln w="9525">
            <a:noFill/>
            <a:miter lim="800000"/>
            <a:headEnd/>
            <a:tailEnd/>
          </a:ln>
          <a:effectLst/>
        </p:spPr>
      </p:pic>
      <p:sp>
        <p:nvSpPr>
          <p:cNvPr id="3" name="TextBox 2">
            <a:extLst>
              <a:ext uri="{FF2B5EF4-FFF2-40B4-BE49-F238E27FC236}">
                <a16:creationId xmlns:a16="http://schemas.microsoft.com/office/drawing/2014/main" id="{5F201314-902D-8EDB-47A2-9D166AC9B74F}"/>
              </a:ext>
            </a:extLst>
          </p:cNvPr>
          <p:cNvSpPr txBox="1"/>
          <p:nvPr/>
        </p:nvSpPr>
        <p:spPr>
          <a:xfrm>
            <a:off x="8611738" y="819876"/>
            <a:ext cx="3057098" cy="1107996"/>
          </a:xfrm>
          <a:prstGeom prst="rect">
            <a:avLst/>
          </a:prstGeom>
          <a:noFill/>
        </p:spPr>
        <p:txBody>
          <a:bodyPr wrap="square" rtlCol="0">
            <a:spAutoFit/>
          </a:bodyPr>
          <a:lstStyle/>
          <a:p>
            <a:r>
              <a:rPr lang="en-ZW" sz="6600" b="1" dirty="0">
                <a:ln w="19050">
                  <a:solidFill>
                    <a:srgbClr val="FFFF00"/>
                  </a:solidFill>
                </a:ln>
                <a:solidFill>
                  <a:srgbClr val="00B050"/>
                </a:solidFill>
                <a:effectLst>
                  <a:outerShdw blurRad="38100" dist="38100" dir="2700000" algn="tl">
                    <a:srgbClr val="000000">
                      <a:alpha val="43137"/>
                    </a:srgbClr>
                  </a:outerShdw>
                </a:effectLst>
                <a:latin typeface="Broadway" panose="04040905080B02020502" pitchFamily="82" charset="0"/>
              </a:rPr>
              <a:t>HOPE</a:t>
            </a:r>
            <a:endParaRPr lang="en-ZW" sz="6600" dirty="0"/>
          </a:p>
        </p:txBody>
      </p:sp>
      <p:sp>
        <p:nvSpPr>
          <p:cNvPr id="4" name="TextBox 3">
            <a:extLst>
              <a:ext uri="{FF2B5EF4-FFF2-40B4-BE49-F238E27FC236}">
                <a16:creationId xmlns:a16="http://schemas.microsoft.com/office/drawing/2014/main" id="{7B84E885-DA92-90DC-3A42-075F5CA5B508}"/>
              </a:ext>
            </a:extLst>
          </p:cNvPr>
          <p:cNvSpPr txBox="1"/>
          <p:nvPr/>
        </p:nvSpPr>
        <p:spPr>
          <a:xfrm rot="21414166">
            <a:off x="2142699" y="3269752"/>
            <a:ext cx="4876455" cy="1015663"/>
          </a:xfrm>
          <a:prstGeom prst="rect">
            <a:avLst/>
          </a:prstGeom>
          <a:noFill/>
        </p:spPr>
        <p:txBody>
          <a:bodyPr wrap="square" rtlCol="0">
            <a:spAutoFit/>
          </a:bodyPr>
          <a:lstStyle/>
          <a:p>
            <a:pPr algn="r"/>
            <a:r>
              <a:rPr lang="en-GB" sz="6000" b="1" dirty="0">
                <a:ln>
                  <a:solidFill>
                    <a:srgbClr val="FF0000"/>
                  </a:solidFill>
                </a:ln>
                <a:solidFill>
                  <a:schemeClr val="accent1"/>
                </a:solidFill>
                <a:effectLst>
                  <a:glow rad="101600">
                    <a:srgbClr val="FFFF00">
                      <a:alpha val="60000"/>
                    </a:srgbClr>
                  </a:glow>
                </a:effectLst>
              </a:rPr>
              <a:t>J</a:t>
            </a:r>
            <a:r>
              <a:rPr lang="en-GB" sz="5400" b="1" dirty="0">
                <a:ln>
                  <a:solidFill>
                    <a:srgbClr val="FF0000"/>
                  </a:solidFill>
                </a:ln>
                <a:solidFill>
                  <a:schemeClr val="accent1"/>
                </a:solidFill>
                <a:effectLst>
                  <a:glow rad="101600">
                    <a:srgbClr val="FFFF00">
                      <a:alpha val="60000"/>
                    </a:srgbClr>
                  </a:glow>
                </a:effectLst>
              </a:rPr>
              <a:t>O</a:t>
            </a:r>
            <a:r>
              <a:rPr lang="en-GB" sz="4400" b="1" dirty="0">
                <a:ln>
                  <a:solidFill>
                    <a:srgbClr val="FF0000"/>
                  </a:solidFill>
                </a:ln>
                <a:solidFill>
                  <a:schemeClr val="accent1"/>
                </a:solidFill>
                <a:effectLst>
                  <a:glow rad="101600">
                    <a:srgbClr val="FFFF00">
                      <a:alpha val="60000"/>
                    </a:srgbClr>
                  </a:glow>
                </a:effectLst>
              </a:rPr>
              <a:t>H</a:t>
            </a:r>
            <a:r>
              <a:rPr lang="en-GB" sz="4000" b="1" dirty="0">
                <a:ln>
                  <a:solidFill>
                    <a:srgbClr val="FF0000"/>
                  </a:solidFill>
                </a:ln>
                <a:solidFill>
                  <a:schemeClr val="accent1"/>
                </a:solidFill>
                <a:effectLst>
                  <a:glow rad="101600">
                    <a:srgbClr val="FFFF00">
                      <a:alpha val="60000"/>
                    </a:srgbClr>
                  </a:glow>
                </a:effectLst>
              </a:rPr>
              <a:t>N</a:t>
            </a:r>
            <a:r>
              <a:rPr lang="en-GB" sz="2800" b="1" dirty="0">
                <a:ln>
                  <a:solidFill>
                    <a:srgbClr val="FF0000"/>
                  </a:solidFill>
                </a:ln>
                <a:solidFill>
                  <a:schemeClr val="accent1"/>
                </a:solidFill>
                <a:effectLst>
                  <a:glow rad="101600">
                    <a:srgbClr val="FFFF00">
                      <a:alpha val="60000"/>
                    </a:srgbClr>
                  </a:glow>
                </a:effectLst>
              </a:rPr>
              <a:t> </a:t>
            </a:r>
            <a:r>
              <a:rPr lang="en-GB" sz="3600" b="1" dirty="0">
                <a:ln>
                  <a:solidFill>
                    <a:srgbClr val="FF0000"/>
                  </a:solidFill>
                </a:ln>
                <a:solidFill>
                  <a:schemeClr val="accent1"/>
                </a:solidFill>
                <a:effectLst>
                  <a:glow rad="101600">
                    <a:srgbClr val="FFFF00">
                      <a:alpha val="60000"/>
                    </a:srgbClr>
                  </a:glow>
                </a:effectLst>
              </a:rPr>
              <a:t>3</a:t>
            </a:r>
            <a:r>
              <a:rPr lang="en-GB" sz="2800" b="1" dirty="0">
                <a:ln>
                  <a:solidFill>
                    <a:srgbClr val="FF0000"/>
                  </a:solidFill>
                </a:ln>
                <a:solidFill>
                  <a:schemeClr val="accent1"/>
                </a:solidFill>
                <a:effectLst>
                  <a:glow rad="101600">
                    <a:srgbClr val="FFFF00">
                      <a:alpha val="60000"/>
                    </a:srgbClr>
                  </a:glow>
                </a:effectLst>
              </a:rPr>
              <a:t>:</a:t>
            </a:r>
            <a:r>
              <a:rPr lang="en-GB" sz="3200" b="1" dirty="0">
                <a:ln>
                  <a:solidFill>
                    <a:srgbClr val="FF0000"/>
                  </a:solidFill>
                </a:ln>
                <a:solidFill>
                  <a:schemeClr val="accent1"/>
                </a:solidFill>
                <a:effectLst>
                  <a:glow rad="101600">
                    <a:srgbClr val="FFFF00">
                      <a:alpha val="60000"/>
                    </a:srgbClr>
                  </a:glow>
                </a:effectLst>
              </a:rPr>
              <a:t>1</a:t>
            </a:r>
            <a:r>
              <a:rPr lang="en-GB" sz="2800" b="1" dirty="0">
                <a:ln>
                  <a:solidFill>
                    <a:srgbClr val="FF0000"/>
                  </a:solidFill>
                </a:ln>
                <a:solidFill>
                  <a:schemeClr val="accent1"/>
                </a:solidFill>
                <a:effectLst>
                  <a:glow rad="101600">
                    <a:srgbClr val="FFFF00">
                      <a:alpha val="60000"/>
                    </a:srgbClr>
                  </a:glow>
                </a:effectLst>
              </a:rPr>
              <a:t>6</a:t>
            </a:r>
            <a:endParaRPr lang="en-ZW" sz="2800" b="1" dirty="0">
              <a:ln>
                <a:solidFill>
                  <a:srgbClr val="FF0000"/>
                </a:solidFill>
              </a:ln>
              <a:solidFill>
                <a:schemeClr val="accent1"/>
              </a:solidFill>
              <a:effectLst>
                <a:glow rad="101600">
                  <a:srgbClr val="FFFF00">
                    <a:alpha val="60000"/>
                  </a:srgbClr>
                </a:glow>
              </a:effectLst>
            </a:endParaRPr>
          </a:p>
        </p:txBody>
      </p:sp>
      <p:sp>
        <p:nvSpPr>
          <p:cNvPr id="11" name="TextBox 10">
            <a:extLst>
              <a:ext uri="{FF2B5EF4-FFF2-40B4-BE49-F238E27FC236}">
                <a16:creationId xmlns:a16="http://schemas.microsoft.com/office/drawing/2014/main" id="{B54B989A-016B-BB21-E604-5ECC35F44128}"/>
              </a:ext>
            </a:extLst>
          </p:cNvPr>
          <p:cNvSpPr txBox="1"/>
          <p:nvPr/>
        </p:nvSpPr>
        <p:spPr>
          <a:xfrm>
            <a:off x="5" y="5257963"/>
            <a:ext cx="12191995" cy="954107"/>
          </a:xfrm>
          <a:prstGeom prst="rect">
            <a:avLst/>
          </a:prstGeom>
          <a:noFill/>
        </p:spPr>
        <p:txBody>
          <a:bodyPr wrap="square">
            <a:spAutoFit/>
          </a:bodyPr>
          <a:lstStyle/>
          <a:p>
            <a:pPr algn="ctr"/>
            <a:r>
              <a:rPr lang="en-GB" sz="2800" b="1" i="1" dirty="0">
                <a:solidFill>
                  <a:srgbClr val="FFFF00"/>
                </a:solidFill>
                <a:effectLst/>
              </a:rPr>
              <a:t>"For God so loved the world, that He gave his only Son, so that whoever believes in Him should not perish but have eternal life.”</a:t>
            </a:r>
            <a:endParaRPr lang="en-ZW" sz="2800" b="1" i="1" dirty="0">
              <a:solidFill>
                <a:srgbClr val="FFFF00"/>
              </a:solidFill>
            </a:endParaRPr>
          </a:p>
        </p:txBody>
      </p:sp>
      <p:sp>
        <p:nvSpPr>
          <p:cNvPr id="20" name="TextBox 19">
            <a:extLst>
              <a:ext uri="{FF2B5EF4-FFF2-40B4-BE49-F238E27FC236}">
                <a16:creationId xmlns:a16="http://schemas.microsoft.com/office/drawing/2014/main" id="{23CF2D97-A92F-E1AD-1352-9AD0935E9FE9}"/>
              </a:ext>
            </a:extLst>
          </p:cNvPr>
          <p:cNvSpPr txBox="1"/>
          <p:nvPr/>
        </p:nvSpPr>
        <p:spPr>
          <a:xfrm>
            <a:off x="43029" y="3193770"/>
            <a:ext cx="4410593" cy="1107996"/>
          </a:xfrm>
          <a:prstGeom prst="rect">
            <a:avLst/>
          </a:prstGeom>
          <a:noFill/>
        </p:spPr>
        <p:txBody>
          <a:bodyPr wrap="square" rtlCol="0">
            <a:spAutoFit/>
          </a:bodyPr>
          <a:lstStyle/>
          <a:p>
            <a:r>
              <a:rPr lang="en-GB" sz="6600" b="1" dirty="0">
                <a:ln>
                  <a:solidFill>
                    <a:schemeClr val="tx1"/>
                  </a:solidFill>
                </a:ln>
                <a:solidFill>
                  <a:srgbClr val="FFFF00"/>
                </a:solidFill>
                <a:effectLst>
                  <a:glow rad="101600">
                    <a:schemeClr val="tx1">
                      <a:alpha val="60000"/>
                    </a:schemeClr>
                  </a:glow>
                </a:effectLst>
              </a:rPr>
              <a:t>ONLY SON</a:t>
            </a:r>
            <a:endParaRPr lang="en-ZW" sz="6600" b="1" dirty="0">
              <a:ln>
                <a:solidFill>
                  <a:schemeClr val="tx1"/>
                </a:solidFill>
              </a:ln>
              <a:solidFill>
                <a:srgbClr val="FFFF00"/>
              </a:solidFill>
              <a:effectLst>
                <a:glow rad="101600">
                  <a:schemeClr val="tx1">
                    <a:alpha val="60000"/>
                  </a:schemeClr>
                </a:glow>
              </a:effectLst>
            </a:endParaRPr>
          </a:p>
        </p:txBody>
      </p:sp>
      <p:sp>
        <p:nvSpPr>
          <p:cNvPr id="21" name="TextBox 20">
            <a:extLst>
              <a:ext uri="{FF2B5EF4-FFF2-40B4-BE49-F238E27FC236}">
                <a16:creationId xmlns:a16="http://schemas.microsoft.com/office/drawing/2014/main" id="{F6860C5B-39B0-97E3-E5EC-C93936A93A06}"/>
              </a:ext>
            </a:extLst>
          </p:cNvPr>
          <p:cNvSpPr txBox="1"/>
          <p:nvPr/>
        </p:nvSpPr>
        <p:spPr>
          <a:xfrm>
            <a:off x="284237" y="4327473"/>
            <a:ext cx="3881644" cy="707886"/>
          </a:xfrm>
          <a:prstGeom prst="rect">
            <a:avLst/>
          </a:prstGeom>
          <a:noFill/>
        </p:spPr>
        <p:txBody>
          <a:bodyPr wrap="square" rtlCol="0">
            <a:spAutoFit/>
          </a:bodyPr>
          <a:lstStyle/>
          <a:p>
            <a:r>
              <a:rPr lang="en-GB" sz="4000" b="1" dirty="0">
                <a:ln>
                  <a:solidFill>
                    <a:schemeClr val="bg1"/>
                  </a:solidFill>
                </a:ln>
                <a:solidFill>
                  <a:schemeClr val="bg1"/>
                </a:solidFill>
                <a:effectLst>
                  <a:glow rad="101600">
                    <a:schemeClr val="tx1">
                      <a:alpha val="60000"/>
                    </a:schemeClr>
                  </a:glow>
                </a:effectLst>
              </a:rPr>
              <a:t>GREATEST OF ALL</a:t>
            </a:r>
            <a:endParaRPr lang="en-ZW" sz="4000" b="1" dirty="0">
              <a:ln>
                <a:solidFill>
                  <a:schemeClr val="bg1"/>
                </a:solidFill>
              </a:ln>
              <a:solidFill>
                <a:schemeClr val="bg1"/>
              </a:solidFill>
              <a:effectLst>
                <a:glow rad="101600">
                  <a:schemeClr val="tx1">
                    <a:alpha val="60000"/>
                  </a:schemeClr>
                </a:glow>
              </a:effectLst>
            </a:endParaRPr>
          </a:p>
        </p:txBody>
      </p:sp>
      <p:sp>
        <p:nvSpPr>
          <p:cNvPr id="17" name="TextBox 16">
            <a:extLst>
              <a:ext uri="{FF2B5EF4-FFF2-40B4-BE49-F238E27FC236}">
                <a16:creationId xmlns:a16="http://schemas.microsoft.com/office/drawing/2014/main" id="{573C8324-E873-3BDC-778B-C25E2E2AECC1}"/>
              </a:ext>
            </a:extLst>
          </p:cNvPr>
          <p:cNvSpPr txBox="1"/>
          <p:nvPr/>
        </p:nvSpPr>
        <p:spPr>
          <a:xfrm>
            <a:off x="-1" y="1017172"/>
            <a:ext cx="8857397" cy="769441"/>
          </a:xfrm>
          <a:prstGeom prst="rect">
            <a:avLst/>
          </a:prstGeom>
          <a:noFill/>
        </p:spPr>
        <p:txBody>
          <a:bodyPr wrap="square" rtlCol="0">
            <a:spAutoFit/>
          </a:bodyPr>
          <a:lstStyle/>
          <a:p>
            <a:r>
              <a:rPr lang="en-GB" sz="4400" b="1" dirty="0">
                <a:ln>
                  <a:solidFill>
                    <a:srgbClr val="FFC000"/>
                  </a:solidFill>
                </a:ln>
                <a:solidFill>
                  <a:schemeClr val="accent4"/>
                </a:solidFill>
                <a:effectLst>
                  <a:glow rad="101600">
                    <a:schemeClr val="tx1">
                      <a:alpha val="60000"/>
                    </a:schemeClr>
                  </a:glow>
                </a:effectLst>
              </a:rPr>
              <a:t>HOW CAN SCHOOLS BE BEACONS OF</a:t>
            </a:r>
            <a:endParaRPr lang="en-ZW" sz="4400" b="1" dirty="0">
              <a:ln>
                <a:solidFill>
                  <a:srgbClr val="FFC000"/>
                </a:solidFill>
              </a:ln>
              <a:solidFill>
                <a:schemeClr val="accent4"/>
              </a:solidFill>
              <a:effectLst>
                <a:glow rad="101600">
                  <a:schemeClr val="tx1">
                    <a:alpha val="60000"/>
                  </a:schemeClr>
                </a:glow>
              </a:effectLst>
            </a:endParaRPr>
          </a:p>
        </p:txBody>
      </p:sp>
      <p:sp>
        <p:nvSpPr>
          <p:cNvPr id="19" name="TextBox 18">
            <a:extLst>
              <a:ext uri="{FF2B5EF4-FFF2-40B4-BE49-F238E27FC236}">
                <a16:creationId xmlns:a16="http://schemas.microsoft.com/office/drawing/2014/main" id="{05A7EEEC-9CC2-08A8-94D2-06F05DEDC9F7}"/>
              </a:ext>
            </a:extLst>
          </p:cNvPr>
          <p:cNvSpPr txBox="1"/>
          <p:nvPr/>
        </p:nvSpPr>
        <p:spPr>
          <a:xfrm>
            <a:off x="135053" y="2034924"/>
            <a:ext cx="3454308" cy="707886"/>
          </a:xfrm>
          <a:prstGeom prst="rect">
            <a:avLst/>
          </a:prstGeom>
          <a:noFill/>
        </p:spPr>
        <p:txBody>
          <a:bodyPr wrap="square" rtlCol="0">
            <a:spAutoFit/>
          </a:bodyPr>
          <a:lstStyle/>
          <a:p>
            <a:r>
              <a:rPr lang="en-GB" sz="4000" b="1" dirty="0">
                <a:ln>
                  <a:solidFill>
                    <a:schemeClr val="bg1"/>
                  </a:solidFill>
                </a:ln>
                <a:solidFill>
                  <a:srgbClr val="FFFF00"/>
                </a:solidFill>
                <a:effectLst>
                  <a:glow rad="101600">
                    <a:schemeClr val="tx1">
                      <a:alpha val="60000"/>
                    </a:schemeClr>
                  </a:glow>
                </a:effectLst>
              </a:rPr>
              <a:t>PRINCIPLES</a:t>
            </a:r>
            <a:endParaRPr lang="en-ZW" sz="4000" b="1" dirty="0">
              <a:ln>
                <a:solidFill>
                  <a:schemeClr val="bg1"/>
                </a:solidFill>
              </a:ln>
              <a:solidFill>
                <a:srgbClr val="FFFF00"/>
              </a:solidFill>
              <a:effectLst>
                <a:glow rad="101600">
                  <a:schemeClr val="tx1">
                    <a:alpha val="60000"/>
                  </a:schemeClr>
                </a:glow>
              </a:effectLst>
            </a:endParaRPr>
          </a:p>
        </p:txBody>
      </p:sp>
      <p:sp>
        <p:nvSpPr>
          <p:cNvPr id="27" name="TextBox 26">
            <a:extLst>
              <a:ext uri="{FF2B5EF4-FFF2-40B4-BE49-F238E27FC236}">
                <a16:creationId xmlns:a16="http://schemas.microsoft.com/office/drawing/2014/main" id="{91020045-1570-50B1-61F8-7EB53F5827DF}"/>
              </a:ext>
            </a:extLst>
          </p:cNvPr>
          <p:cNvSpPr txBox="1"/>
          <p:nvPr/>
        </p:nvSpPr>
        <p:spPr>
          <a:xfrm>
            <a:off x="6096000" y="2034924"/>
            <a:ext cx="5967471" cy="707886"/>
          </a:xfrm>
          <a:prstGeom prst="rect">
            <a:avLst/>
          </a:prstGeom>
          <a:noFill/>
        </p:spPr>
        <p:txBody>
          <a:bodyPr wrap="square" rtlCol="0">
            <a:spAutoFit/>
          </a:bodyPr>
          <a:lstStyle/>
          <a:p>
            <a:pPr algn="r"/>
            <a:r>
              <a:rPr lang="en-GB" sz="4000" b="1" dirty="0">
                <a:ln>
                  <a:solidFill>
                    <a:schemeClr val="bg1"/>
                  </a:solidFill>
                </a:ln>
                <a:solidFill>
                  <a:srgbClr val="FFFF00"/>
                </a:solidFill>
                <a:effectLst>
                  <a:glow rad="101600">
                    <a:schemeClr val="tx1">
                      <a:alpha val="60000"/>
                    </a:schemeClr>
                  </a:glow>
                </a:effectLst>
              </a:rPr>
              <a:t>SALVATION OF GOD </a:t>
            </a:r>
            <a:endParaRPr lang="en-ZW" sz="4000" b="1" dirty="0">
              <a:ln>
                <a:solidFill>
                  <a:schemeClr val="bg1"/>
                </a:solidFill>
              </a:ln>
              <a:solidFill>
                <a:srgbClr val="FFFF00"/>
              </a:solidFill>
              <a:effectLst>
                <a:glow rad="101600">
                  <a:schemeClr val="tx1">
                    <a:alpha val="60000"/>
                  </a:schemeClr>
                </a:glow>
              </a:effectLst>
            </a:endParaRPr>
          </a:p>
        </p:txBody>
      </p:sp>
      <p:sp>
        <p:nvSpPr>
          <p:cNvPr id="28" name="TextBox 27">
            <a:extLst>
              <a:ext uri="{FF2B5EF4-FFF2-40B4-BE49-F238E27FC236}">
                <a16:creationId xmlns:a16="http://schemas.microsoft.com/office/drawing/2014/main" id="{12B8D16C-8AB0-DF94-533F-B627947E1D42}"/>
              </a:ext>
            </a:extLst>
          </p:cNvPr>
          <p:cNvSpPr txBox="1"/>
          <p:nvPr/>
        </p:nvSpPr>
        <p:spPr>
          <a:xfrm>
            <a:off x="4428697" y="4328606"/>
            <a:ext cx="6110878" cy="707886"/>
          </a:xfrm>
          <a:prstGeom prst="rect">
            <a:avLst/>
          </a:prstGeom>
          <a:noFill/>
        </p:spPr>
        <p:txBody>
          <a:bodyPr wrap="square" rtlCol="0">
            <a:spAutoFit/>
          </a:bodyPr>
          <a:lstStyle/>
          <a:p>
            <a:r>
              <a:rPr lang="en-GB" sz="4000" b="1" dirty="0">
                <a:ln>
                  <a:solidFill>
                    <a:schemeClr val="bg1"/>
                  </a:solidFill>
                </a:ln>
                <a:solidFill>
                  <a:schemeClr val="bg1"/>
                </a:solidFill>
                <a:effectLst>
                  <a:glow rad="101600">
                    <a:schemeClr val="tx1">
                      <a:alpha val="60000"/>
                    </a:schemeClr>
                  </a:glow>
                </a:effectLst>
              </a:rPr>
              <a:t>SERVANT NOT MASTER</a:t>
            </a:r>
            <a:endParaRPr lang="en-ZW" sz="4000" b="1" dirty="0">
              <a:ln>
                <a:solidFill>
                  <a:schemeClr val="bg1"/>
                </a:solidFill>
              </a:ln>
              <a:solidFill>
                <a:schemeClr val="bg1"/>
              </a:solidFill>
              <a:effectLst>
                <a:glow rad="101600">
                  <a:schemeClr val="tx1">
                    <a:alpha val="60000"/>
                  </a:schemeClr>
                </a:glow>
              </a:effectLst>
            </a:endParaRPr>
          </a:p>
        </p:txBody>
      </p:sp>
    </p:spTree>
    <p:extLst>
      <p:ext uri="{BB962C8B-B14F-4D97-AF65-F5344CB8AC3E}">
        <p14:creationId xmlns:p14="http://schemas.microsoft.com/office/powerpoint/2010/main" val="3711103577"/>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p:cTn id="7" dur="500" fill="hold"/>
                                        <p:tgtEl>
                                          <p:spTgt spid="20"/>
                                        </p:tgtEl>
                                        <p:attrNameLst>
                                          <p:attrName>ppt_w</p:attrName>
                                        </p:attrNameLst>
                                      </p:cBhvr>
                                      <p:tavLst>
                                        <p:tav tm="0">
                                          <p:val>
                                            <p:fltVal val="0"/>
                                          </p:val>
                                        </p:tav>
                                        <p:tav tm="100000">
                                          <p:val>
                                            <p:strVal val="#ppt_w"/>
                                          </p:val>
                                        </p:tav>
                                      </p:tavLst>
                                    </p:anim>
                                    <p:anim calcmode="lin" valueType="num">
                                      <p:cBhvr>
                                        <p:cTn id="8" dur="500" fill="hold"/>
                                        <p:tgtEl>
                                          <p:spTgt spid="20"/>
                                        </p:tgtEl>
                                        <p:attrNameLst>
                                          <p:attrName>ppt_h</p:attrName>
                                        </p:attrNameLst>
                                      </p:cBhvr>
                                      <p:tavLst>
                                        <p:tav tm="0">
                                          <p:val>
                                            <p:fltVal val="0"/>
                                          </p:val>
                                        </p:tav>
                                        <p:tav tm="100000">
                                          <p:val>
                                            <p:strVal val="#ppt_h"/>
                                          </p:val>
                                        </p:tav>
                                      </p:tavLst>
                                    </p:anim>
                                    <p:animEffect transition="in" filter="fade">
                                      <p:cBhvr>
                                        <p:cTn id="9" dur="500"/>
                                        <p:tgtEl>
                                          <p:spTgt spid="20"/>
                                        </p:tgtEl>
                                      </p:cBhvr>
                                    </p:animEffect>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27"/>
                                        </p:tgtEl>
                                        <p:attrNameLst>
                                          <p:attrName>style.visibility</p:attrName>
                                        </p:attrNameLst>
                                      </p:cBhvr>
                                      <p:to>
                                        <p:strVal val="visible"/>
                                      </p:to>
                                    </p:set>
                                    <p:animEffect transition="in" filter="fade">
                                      <p:cBhvr>
                                        <p:cTn id="14" dur="1000"/>
                                        <p:tgtEl>
                                          <p:spTgt spid="27"/>
                                        </p:tgtEl>
                                      </p:cBhvr>
                                    </p:animEffect>
                                    <p:anim calcmode="lin" valueType="num">
                                      <p:cBhvr>
                                        <p:cTn id="15" dur="1000" fill="hold"/>
                                        <p:tgtEl>
                                          <p:spTgt spid="27"/>
                                        </p:tgtEl>
                                        <p:attrNameLst>
                                          <p:attrName>ppt_x</p:attrName>
                                        </p:attrNameLst>
                                      </p:cBhvr>
                                      <p:tavLst>
                                        <p:tav tm="0">
                                          <p:val>
                                            <p:strVal val="#ppt_x"/>
                                          </p:val>
                                        </p:tav>
                                        <p:tav tm="100000">
                                          <p:val>
                                            <p:strVal val="#ppt_x"/>
                                          </p:val>
                                        </p:tav>
                                      </p:tavLst>
                                    </p:anim>
                                    <p:anim calcmode="lin" valueType="num">
                                      <p:cBhvr>
                                        <p:cTn id="16"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6" presetClass="entr" presetSubtype="37" fill="hold" grpId="0" nodeType="clickEffect">
                                  <p:stCondLst>
                                    <p:cond delay="0"/>
                                  </p:stCondLst>
                                  <p:childTnLst>
                                    <p:set>
                                      <p:cBhvr>
                                        <p:cTn id="20" dur="1" fill="hold">
                                          <p:stCondLst>
                                            <p:cond delay="0"/>
                                          </p:stCondLst>
                                        </p:cTn>
                                        <p:tgtEl>
                                          <p:spTgt spid="21"/>
                                        </p:tgtEl>
                                        <p:attrNameLst>
                                          <p:attrName>style.visibility</p:attrName>
                                        </p:attrNameLst>
                                      </p:cBhvr>
                                      <p:to>
                                        <p:strVal val="visible"/>
                                      </p:to>
                                    </p:set>
                                    <p:animEffect transition="in" filter="barn(outVertical)">
                                      <p:cBhvr>
                                        <p:cTn id="21" dur="500"/>
                                        <p:tgtEl>
                                          <p:spTgt spid="21"/>
                                        </p:tgtEl>
                                      </p:cBhvr>
                                    </p:animEffect>
                                  </p:childTnLst>
                                </p:cTn>
                              </p:par>
                            </p:childTnLst>
                          </p:cTn>
                        </p:par>
                      </p:childTnLst>
                    </p:cTn>
                  </p:par>
                  <p:par>
                    <p:cTn id="22" fill="hold">
                      <p:stCondLst>
                        <p:cond delay="indefinite"/>
                      </p:stCondLst>
                      <p:childTnLst>
                        <p:par>
                          <p:cTn id="23" fill="hold">
                            <p:stCondLst>
                              <p:cond delay="0"/>
                            </p:stCondLst>
                            <p:childTnLst>
                              <p:par>
                                <p:cTn id="24" presetID="16" presetClass="entr" presetSubtype="37" fill="hold" grpId="0" nodeType="clickEffect">
                                  <p:stCondLst>
                                    <p:cond delay="0"/>
                                  </p:stCondLst>
                                  <p:childTnLst>
                                    <p:set>
                                      <p:cBhvr>
                                        <p:cTn id="25" dur="1" fill="hold">
                                          <p:stCondLst>
                                            <p:cond delay="0"/>
                                          </p:stCondLst>
                                        </p:cTn>
                                        <p:tgtEl>
                                          <p:spTgt spid="28"/>
                                        </p:tgtEl>
                                        <p:attrNameLst>
                                          <p:attrName>style.visibility</p:attrName>
                                        </p:attrNameLst>
                                      </p:cBhvr>
                                      <p:to>
                                        <p:strVal val="visible"/>
                                      </p:to>
                                    </p:set>
                                    <p:animEffect transition="in" filter="barn(outVertical)">
                                      <p:cBhvr>
                                        <p:cTn id="26"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p:bldP spid="27" grpId="0"/>
      <p:bldP spid="2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Five Tips to Design and Launch an Effective BLE Beacon Campaign -">
            <a:extLst>
              <a:ext uri="{FF2B5EF4-FFF2-40B4-BE49-F238E27FC236}">
                <a16:creationId xmlns:a16="http://schemas.microsoft.com/office/drawing/2014/main" id="{CABB66F8-194E-CDB3-2B28-92AC5717B8D3}"/>
              </a:ext>
            </a:extLst>
          </p:cNvPr>
          <p:cNvPicPr>
            <a:picLocks noChangeAspect="1" noChangeArrowheads="1"/>
          </p:cNvPicPr>
          <p:nvPr/>
        </p:nvPicPr>
        <p:blipFill>
          <a:blip r:embed="rId2">
            <a:extLst>
              <a:ext uri="{BEBA8EAE-BF5A-486C-A8C5-ECC9F3942E4B}">
                <a14:imgProps xmlns:a14="http://schemas.microsoft.com/office/drawing/2010/main">
                  <a14:imgLayer r:embed="rId3">
                    <a14:imgEffect>
                      <a14:artisticPaintStrokes/>
                    </a14:imgEffect>
                  </a14:imgLayer>
                </a14:imgProps>
              </a:ext>
              <a:ext uri="{28A0092B-C50C-407E-A947-70E740481C1C}">
                <a14:useLocalDpi xmlns:a14="http://schemas.microsoft.com/office/drawing/2010/main" val="0"/>
              </a:ext>
            </a:extLst>
          </a:blip>
          <a:srcRect/>
          <a:stretch>
            <a:fillRect/>
          </a:stretch>
        </p:blipFill>
        <p:spPr bwMode="auto">
          <a:xfrm flipH="1">
            <a:off x="-2" y="14177"/>
            <a:ext cx="12191997" cy="6842541"/>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a:extLst>
              <a:ext uri="{FF2B5EF4-FFF2-40B4-BE49-F238E27FC236}">
                <a16:creationId xmlns:a16="http://schemas.microsoft.com/office/drawing/2014/main" id="{65DB98E9-D069-0887-0F7A-A1514B0DED67}"/>
              </a:ext>
            </a:extLst>
          </p:cNvPr>
          <p:cNvSpPr txBox="1"/>
          <p:nvPr/>
        </p:nvSpPr>
        <p:spPr>
          <a:xfrm>
            <a:off x="1" y="6087277"/>
            <a:ext cx="12191999" cy="769441"/>
          </a:xfrm>
          <a:prstGeom prst="rect">
            <a:avLst/>
          </a:prstGeom>
          <a:noFill/>
        </p:spPr>
        <p:txBody>
          <a:bodyPr wrap="square" rtlCol="0">
            <a:spAutoFit/>
          </a:bodyPr>
          <a:lstStyle/>
          <a:p>
            <a:pPr lvl="1" algn="ct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latin typeface="Bauhaus 93" panose="04030905020B02020C02" pitchFamily="82" charset="0"/>
              </a:rPr>
              <a:t>KLAXONS OF </a:t>
            </a:r>
            <a:r>
              <a:rPr lang="en-ZW" sz="4400" b="1" dirty="0">
                <a:ln w="19050">
                  <a:solidFill>
                    <a:srgbClr val="00B050"/>
                  </a:solidFill>
                </a:ln>
                <a:solidFill>
                  <a:srgbClr val="FFFF00"/>
                </a:solidFill>
                <a:effectLst>
                  <a:outerShdw blurRad="38100" dist="38100" dir="2700000" algn="tl">
                    <a:srgbClr val="000000">
                      <a:alpha val="43137"/>
                    </a:srgbClr>
                  </a:outerShdw>
                </a:effectLst>
                <a:latin typeface="Bauhaus 93" panose="04030905020B02020C02" pitchFamily="82" charset="0"/>
              </a:rPr>
              <a:t>HYPE  </a:t>
            </a: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latin typeface="Bauhaus 93" panose="04030905020B02020C02" pitchFamily="82" charset="0"/>
              </a:rPr>
              <a:t> </a:t>
            </a: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rPr>
              <a:t>OR</a:t>
            </a: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latin typeface="Broadway" panose="04040905080B02020502" pitchFamily="82" charset="0"/>
              </a:rPr>
              <a:t>  BEACONS OF </a:t>
            </a:r>
            <a:r>
              <a:rPr lang="en-ZW" sz="4400" b="1" dirty="0">
                <a:ln w="19050">
                  <a:solidFill>
                    <a:srgbClr val="FFFF00"/>
                  </a:solidFill>
                </a:ln>
                <a:solidFill>
                  <a:srgbClr val="00B050"/>
                </a:solidFill>
                <a:effectLst>
                  <a:outerShdw blurRad="38100" dist="38100" dir="2700000" algn="tl">
                    <a:srgbClr val="000000">
                      <a:alpha val="43137"/>
                    </a:srgbClr>
                  </a:outerShdw>
                </a:effectLst>
                <a:latin typeface="Broadway" panose="04040905080B02020502" pitchFamily="82" charset="0"/>
              </a:rPr>
              <a:t>HOPE</a:t>
            </a: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latin typeface="Broadway" panose="04040905080B02020502" pitchFamily="82" charset="0"/>
              </a:rPr>
              <a:t>?</a:t>
            </a:r>
          </a:p>
        </p:txBody>
      </p:sp>
      <p:pic>
        <p:nvPicPr>
          <p:cNvPr id="5" name="Picture 2">
            <a:extLst>
              <a:ext uri="{FF2B5EF4-FFF2-40B4-BE49-F238E27FC236}">
                <a16:creationId xmlns:a16="http://schemas.microsoft.com/office/drawing/2014/main" id="{99A33C5B-0E37-A90F-FAF3-0B6F7E9EB06D}"/>
              </a:ext>
            </a:extLst>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0" y="-9040"/>
            <a:ext cx="773718" cy="840037"/>
          </a:xfrm>
          <a:prstGeom prst="rect">
            <a:avLst/>
          </a:prstGeom>
          <a:noFill/>
          <a:ln w="9525">
            <a:noFill/>
            <a:miter lim="800000"/>
            <a:headEnd/>
            <a:tailEnd/>
          </a:ln>
          <a:effectLst/>
        </p:spPr>
      </p:pic>
      <p:sp>
        <p:nvSpPr>
          <p:cNvPr id="6" name="TextBox 5">
            <a:extLst>
              <a:ext uri="{FF2B5EF4-FFF2-40B4-BE49-F238E27FC236}">
                <a16:creationId xmlns:a16="http://schemas.microsoft.com/office/drawing/2014/main" id="{2A201078-330B-5496-B5A1-3C511FD666B0}"/>
              </a:ext>
            </a:extLst>
          </p:cNvPr>
          <p:cNvSpPr txBox="1"/>
          <p:nvPr/>
        </p:nvSpPr>
        <p:spPr>
          <a:xfrm>
            <a:off x="773718" y="0"/>
            <a:ext cx="10644564" cy="830997"/>
          </a:xfrm>
          <a:prstGeom prst="rect">
            <a:avLst/>
          </a:prstGeom>
          <a:solidFill>
            <a:srgbClr val="009900"/>
          </a:solidFill>
        </p:spPr>
        <p:txBody>
          <a:bodyPr wrap="square" rtlCol="0">
            <a:spAutoFit/>
          </a:bodyPr>
          <a:lstStyle/>
          <a:p>
            <a:pPr algn="ctr"/>
            <a:r>
              <a:rPr lang="en-ZW" sz="2400" b="1" i="1" dirty="0">
                <a:solidFill>
                  <a:srgbClr val="FFFF00"/>
                </a:solidFill>
                <a:effectLst>
                  <a:outerShdw blurRad="38100" dist="38100" dir="2700000" algn="tl">
                    <a:srgbClr val="000000">
                      <a:alpha val="43137"/>
                    </a:srgbClr>
                  </a:outerShdw>
                </a:effectLst>
              </a:rPr>
              <a:t>Empowering relevant, high-quality, holistic education </a:t>
            </a:r>
          </a:p>
          <a:p>
            <a:pPr algn="ctr"/>
            <a:r>
              <a:rPr lang="en-ZW" sz="2400" b="1" i="1" dirty="0">
                <a:solidFill>
                  <a:srgbClr val="FFFF00"/>
                </a:solidFill>
                <a:effectLst>
                  <a:outerShdw blurRad="38100" dist="38100" dir="2700000" algn="tl">
                    <a:srgbClr val="000000">
                      <a:alpha val="43137"/>
                    </a:srgbClr>
                  </a:outerShdw>
                </a:effectLst>
              </a:rPr>
              <a:t>in member, non-profit, independent schools</a:t>
            </a:r>
            <a:endParaRPr lang="en-ZW" sz="2400" i="1" dirty="0">
              <a:solidFill>
                <a:srgbClr val="FFFF00"/>
              </a:solidFill>
              <a:effectLst>
                <a:outerShdw blurRad="38100" dist="38100" dir="2700000" algn="tl">
                  <a:srgbClr val="000000">
                    <a:alpha val="43137"/>
                  </a:srgbClr>
                </a:outerShdw>
              </a:effectLst>
            </a:endParaRPr>
          </a:p>
        </p:txBody>
      </p:sp>
      <p:pic>
        <p:nvPicPr>
          <p:cNvPr id="7" name="Picture 2">
            <a:extLst>
              <a:ext uri="{FF2B5EF4-FFF2-40B4-BE49-F238E27FC236}">
                <a16:creationId xmlns:a16="http://schemas.microsoft.com/office/drawing/2014/main" id="{CF0C578F-4E13-1988-6620-5AAB6ED87EF1}"/>
              </a:ext>
            </a:extLst>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11418282" y="-9041"/>
            <a:ext cx="773718" cy="840037"/>
          </a:xfrm>
          <a:prstGeom prst="rect">
            <a:avLst/>
          </a:prstGeom>
          <a:noFill/>
          <a:ln w="9525">
            <a:noFill/>
            <a:miter lim="800000"/>
            <a:headEnd/>
            <a:tailEnd/>
          </a:ln>
          <a:effectLst/>
        </p:spPr>
      </p:pic>
      <p:sp>
        <p:nvSpPr>
          <p:cNvPr id="3" name="TextBox 2">
            <a:extLst>
              <a:ext uri="{FF2B5EF4-FFF2-40B4-BE49-F238E27FC236}">
                <a16:creationId xmlns:a16="http://schemas.microsoft.com/office/drawing/2014/main" id="{5F201314-902D-8EDB-47A2-9D166AC9B74F}"/>
              </a:ext>
            </a:extLst>
          </p:cNvPr>
          <p:cNvSpPr txBox="1"/>
          <p:nvPr/>
        </p:nvSpPr>
        <p:spPr>
          <a:xfrm>
            <a:off x="8611738" y="819876"/>
            <a:ext cx="3057098" cy="1107996"/>
          </a:xfrm>
          <a:prstGeom prst="rect">
            <a:avLst/>
          </a:prstGeom>
          <a:noFill/>
        </p:spPr>
        <p:txBody>
          <a:bodyPr wrap="square" rtlCol="0">
            <a:spAutoFit/>
          </a:bodyPr>
          <a:lstStyle/>
          <a:p>
            <a:r>
              <a:rPr lang="en-ZW" sz="6600" b="1" dirty="0">
                <a:ln w="19050">
                  <a:solidFill>
                    <a:srgbClr val="FFFF00"/>
                  </a:solidFill>
                </a:ln>
                <a:solidFill>
                  <a:srgbClr val="00B050"/>
                </a:solidFill>
                <a:effectLst>
                  <a:outerShdw blurRad="38100" dist="38100" dir="2700000" algn="tl">
                    <a:srgbClr val="000000">
                      <a:alpha val="43137"/>
                    </a:srgbClr>
                  </a:outerShdw>
                </a:effectLst>
                <a:latin typeface="Broadway" panose="04040905080B02020502" pitchFamily="82" charset="0"/>
              </a:rPr>
              <a:t>HOPE</a:t>
            </a:r>
            <a:endParaRPr lang="en-ZW" sz="6600" dirty="0"/>
          </a:p>
        </p:txBody>
      </p:sp>
      <p:sp>
        <p:nvSpPr>
          <p:cNvPr id="4" name="TextBox 3">
            <a:extLst>
              <a:ext uri="{FF2B5EF4-FFF2-40B4-BE49-F238E27FC236}">
                <a16:creationId xmlns:a16="http://schemas.microsoft.com/office/drawing/2014/main" id="{7B84E885-DA92-90DC-3A42-075F5CA5B508}"/>
              </a:ext>
            </a:extLst>
          </p:cNvPr>
          <p:cNvSpPr txBox="1"/>
          <p:nvPr/>
        </p:nvSpPr>
        <p:spPr>
          <a:xfrm rot="21414166">
            <a:off x="2142699" y="3269752"/>
            <a:ext cx="4876455" cy="1015663"/>
          </a:xfrm>
          <a:prstGeom prst="rect">
            <a:avLst/>
          </a:prstGeom>
          <a:noFill/>
        </p:spPr>
        <p:txBody>
          <a:bodyPr wrap="square" rtlCol="0">
            <a:spAutoFit/>
          </a:bodyPr>
          <a:lstStyle/>
          <a:p>
            <a:pPr algn="r"/>
            <a:r>
              <a:rPr lang="en-GB" sz="6000" b="1" dirty="0">
                <a:ln>
                  <a:solidFill>
                    <a:srgbClr val="FF0000"/>
                  </a:solidFill>
                </a:ln>
                <a:solidFill>
                  <a:schemeClr val="accent1"/>
                </a:solidFill>
                <a:effectLst>
                  <a:glow rad="101600">
                    <a:srgbClr val="FFFF00">
                      <a:alpha val="60000"/>
                    </a:srgbClr>
                  </a:glow>
                </a:effectLst>
              </a:rPr>
              <a:t>J</a:t>
            </a:r>
            <a:r>
              <a:rPr lang="en-GB" sz="5400" b="1" dirty="0">
                <a:ln>
                  <a:solidFill>
                    <a:srgbClr val="FF0000"/>
                  </a:solidFill>
                </a:ln>
                <a:solidFill>
                  <a:schemeClr val="accent1"/>
                </a:solidFill>
                <a:effectLst>
                  <a:glow rad="101600">
                    <a:srgbClr val="FFFF00">
                      <a:alpha val="60000"/>
                    </a:srgbClr>
                  </a:glow>
                </a:effectLst>
              </a:rPr>
              <a:t>O</a:t>
            </a:r>
            <a:r>
              <a:rPr lang="en-GB" sz="4400" b="1" dirty="0">
                <a:ln>
                  <a:solidFill>
                    <a:srgbClr val="FF0000"/>
                  </a:solidFill>
                </a:ln>
                <a:solidFill>
                  <a:schemeClr val="accent1"/>
                </a:solidFill>
                <a:effectLst>
                  <a:glow rad="101600">
                    <a:srgbClr val="FFFF00">
                      <a:alpha val="60000"/>
                    </a:srgbClr>
                  </a:glow>
                </a:effectLst>
              </a:rPr>
              <a:t>H</a:t>
            </a:r>
            <a:r>
              <a:rPr lang="en-GB" sz="4000" b="1" dirty="0">
                <a:ln>
                  <a:solidFill>
                    <a:srgbClr val="FF0000"/>
                  </a:solidFill>
                </a:ln>
                <a:solidFill>
                  <a:schemeClr val="accent1"/>
                </a:solidFill>
                <a:effectLst>
                  <a:glow rad="101600">
                    <a:srgbClr val="FFFF00">
                      <a:alpha val="60000"/>
                    </a:srgbClr>
                  </a:glow>
                </a:effectLst>
              </a:rPr>
              <a:t>N</a:t>
            </a:r>
            <a:r>
              <a:rPr lang="en-GB" sz="2800" b="1" dirty="0">
                <a:ln>
                  <a:solidFill>
                    <a:srgbClr val="FF0000"/>
                  </a:solidFill>
                </a:ln>
                <a:solidFill>
                  <a:schemeClr val="accent1"/>
                </a:solidFill>
                <a:effectLst>
                  <a:glow rad="101600">
                    <a:srgbClr val="FFFF00">
                      <a:alpha val="60000"/>
                    </a:srgbClr>
                  </a:glow>
                </a:effectLst>
              </a:rPr>
              <a:t> </a:t>
            </a:r>
            <a:r>
              <a:rPr lang="en-GB" sz="3600" b="1" dirty="0">
                <a:ln>
                  <a:solidFill>
                    <a:srgbClr val="FF0000"/>
                  </a:solidFill>
                </a:ln>
                <a:solidFill>
                  <a:schemeClr val="accent1"/>
                </a:solidFill>
                <a:effectLst>
                  <a:glow rad="101600">
                    <a:srgbClr val="FFFF00">
                      <a:alpha val="60000"/>
                    </a:srgbClr>
                  </a:glow>
                </a:effectLst>
              </a:rPr>
              <a:t>3</a:t>
            </a:r>
            <a:r>
              <a:rPr lang="en-GB" sz="2800" b="1" dirty="0">
                <a:ln>
                  <a:solidFill>
                    <a:srgbClr val="FF0000"/>
                  </a:solidFill>
                </a:ln>
                <a:solidFill>
                  <a:schemeClr val="accent1"/>
                </a:solidFill>
                <a:effectLst>
                  <a:glow rad="101600">
                    <a:srgbClr val="FFFF00">
                      <a:alpha val="60000"/>
                    </a:srgbClr>
                  </a:glow>
                </a:effectLst>
              </a:rPr>
              <a:t>:</a:t>
            </a:r>
            <a:r>
              <a:rPr lang="en-GB" sz="3200" b="1" dirty="0">
                <a:ln>
                  <a:solidFill>
                    <a:srgbClr val="FF0000"/>
                  </a:solidFill>
                </a:ln>
                <a:solidFill>
                  <a:schemeClr val="accent1"/>
                </a:solidFill>
                <a:effectLst>
                  <a:glow rad="101600">
                    <a:srgbClr val="FFFF00">
                      <a:alpha val="60000"/>
                    </a:srgbClr>
                  </a:glow>
                </a:effectLst>
              </a:rPr>
              <a:t>1</a:t>
            </a:r>
            <a:r>
              <a:rPr lang="en-GB" sz="2800" b="1" dirty="0">
                <a:ln>
                  <a:solidFill>
                    <a:srgbClr val="FF0000"/>
                  </a:solidFill>
                </a:ln>
                <a:solidFill>
                  <a:schemeClr val="accent1"/>
                </a:solidFill>
                <a:effectLst>
                  <a:glow rad="101600">
                    <a:srgbClr val="FFFF00">
                      <a:alpha val="60000"/>
                    </a:srgbClr>
                  </a:glow>
                </a:effectLst>
              </a:rPr>
              <a:t>6</a:t>
            </a:r>
            <a:endParaRPr lang="en-ZW" sz="2800" b="1" dirty="0">
              <a:ln>
                <a:solidFill>
                  <a:srgbClr val="FF0000"/>
                </a:solidFill>
              </a:ln>
              <a:solidFill>
                <a:schemeClr val="accent1"/>
              </a:solidFill>
              <a:effectLst>
                <a:glow rad="101600">
                  <a:srgbClr val="FFFF00">
                    <a:alpha val="60000"/>
                  </a:srgbClr>
                </a:glow>
              </a:effectLst>
            </a:endParaRPr>
          </a:p>
        </p:txBody>
      </p:sp>
      <p:sp>
        <p:nvSpPr>
          <p:cNvPr id="11" name="TextBox 10">
            <a:extLst>
              <a:ext uri="{FF2B5EF4-FFF2-40B4-BE49-F238E27FC236}">
                <a16:creationId xmlns:a16="http://schemas.microsoft.com/office/drawing/2014/main" id="{B54B989A-016B-BB21-E604-5ECC35F44128}"/>
              </a:ext>
            </a:extLst>
          </p:cNvPr>
          <p:cNvSpPr txBox="1"/>
          <p:nvPr/>
        </p:nvSpPr>
        <p:spPr>
          <a:xfrm>
            <a:off x="5" y="5257963"/>
            <a:ext cx="12191995" cy="954107"/>
          </a:xfrm>
          <a:prstGeom prst="rect">
            <a:avLst/>
          </a:prstGeom>
          <a:noFill/>
        </p:spPr>
        <p:txBody>
          <a:bodyPr wrap="square">
            <a:spAutoFit/>
          </a:bodyPr>
          <a:lstStyle/>
          <a:p>
            <a:pPr algn="ctr"/>
            <a:r>
              <a:rPr lang="en-GB" sz="2800" b="1" i="1" dirty="0">
                <a:solidFill>
                  <a:srgbClr val="FFFF00"/>
                </a:solidFill>
                <a:effectLst/>
              </a:rPr>
              <a:t>"For God so loved the world, that He gave his only Son, so that whoever believes in Him should not perish but have eternal life.”</a:t>
            </a:r>
            <a:endParaRPr lang="en-ZW" sz="2800" b="1" i="1" dirty="0">
              <a:solidFill>
                <a:srgbClr val="FFFF00"/>
              </a:solidFill>
            </a:endParaRPr>
          </a:p>
        </p:txBody>
      </p:sp>
      <p:sp>
        <p:nvSpPr>
          <p:cNvPr id="20" name="TextBox 19">
            <a:extLst>
              <a:ext uri="{FF2B5EF4-FFF2-40B4-BE49-F238E27FC236}">
                <a16:creationId xmlns:a16="http://schemas.microsoft.com/office/drawing/2014/main" id="{23CF2D97-A92F-E1AD-1352-9AD0935E9FE9}"/>
              </a:ext>
            </a:extLst>
          </p:cNvPr>
          <p:cNvSpPr txBox="1"/>
          <p:nvPr/>
        </p:nvSpPr>
        <p:spPr>
          <a:xfrm>
            <a:off x="403505" y="3193770"/>
            <a:ext cx="4050117" cy="1107996"/>
          </a:xfrm>
          <a:prstGeom prst="rect">
            <a:avLst/>
          </a:prstGeom>
          <a:noFill/>
        </p:spPr>
        <p:txBody>
          <a:bodyPr wrap="square" rtlCol="0">
            <a:spAutoFit/>
          </a:bodyPr>
          <a:lstStyle/>
          <a:p>
            <a:r>
              <a:rPr lang="en-GB" sz="6600" b="1" dirty="0">
                <a:ln>
                  <a:solidFill>
                    <a:schemeClr val="tx1"/>
                  </a:solidFill>
                </a:ln>
                <a:solidFill>
                  <a:srgbClr val="FFFF00"/>
                </a:solidFill>
                <a:effectLst>
                  <a:glow rad="101600">
                    <a:schemeClr val="tx1">
                      <a:alpha val="60000"/>
                    </a:schemeClr>
                  </a:glow>
                </a:effectLst>
              </a:rPr>
              <a:t>SO THAT</a:t>
            </a:r>
            <a:endParaRPr lang="en-ZW" sz="6600" b="1" dirty="0">
              <a:ln>
                <a:solidFill>
                  <a:schemeClr val="tx1"/>
                </a:solidFill>
              </a:ln>
              <a:solidFill>
                <a:srgbClr val="FFFF00"/>
              </a:solidFill>
              <a:effectLst>
                <a:glow rad="101600">
                  <a:schemeClr val="tx1">
                    <a:alpha val="60000"/>
                  </a:schemeClr>
                </a:glow>
              </a:effectLst>
            </a:endParaRPr>
          </a:p>
        </p:txBody>
      </p:sp>
      <p:sp>
        <p:nvSpPr>
          <p:cNvPr id="21" name="TextBox 20">
            <a:extLst>
              <a:ext uri="{FF2B5EF4-FFF2-40B4-BE49-F238E27FC236}">
                <a16:creationId xmlns:a16="http://schemas.microsoft.com/office/drawing/2014/main" id="{F6860C5B-39B0-97E3-E5EC-C93936A93A06}"/>
              </a:ext>
            </a:extLst>
          </p:cNvPr>
          <p:cNvSpPr txBox="1"/>
          <p:nvPr/>
        </p:nvSpPr>
        <p:spPr>
          <a:xfrm>
            <a:off x="284237" y="4327473"/>
            <a:ext cx="3305124" cy="707886"/>
          </a:xfrm>
          <a:prstGeom prst="rect">
            <a:avLst/>
          </a:prstGeom>
          <a:noFill/>
        </p:spPr>
        <p:txBody>
          <a:bodyPr wrap="square" rtlCol="0">
            <a:spAutoFit/>
          </a:bodyPr>
          <a:lstStyle/>
          <a:p>
            <a:r>
              <a:rPr lang="en-GB" sz="4000" b="1" dirty="0">
                <a:ln>
                  <a:solidFill>
                    <a:schemeClr val="bg1"/>
                  </a:solidFill>
                </a:ln>
                <a:solidFill>
                  <a:schemeClr val="bg1"/>
                </a:solidFill>
                <a:effectLst>
                  <a:glow rad="101600">
                    <a:schemeClr val="tx1">
                      <a:alpha val="60000"/>
                    </a:schemeClr>
                  </a:glow>
                </a:effectLst>
              </a:rPr>
              <a:t>PLAN OF ALL</a:t>
            </a:r>
            <a:endParaRPr lang="en-ZW" sz="4000" b="1" dirty="0">
              <a:ln>
                <a:solidFill>
                  <a:schemeClr val="bg1"/>
                </a:solidFill>
              </a:ln>
              <a:solidFill>
                <a:schemeClr val="bg1"/>
              </a:solidFill>
              <a:effectLst>
                <a:glow rad="101600">
                  <a:schemeClr val="tx1">
                    <a:alpha val="60000"/>
                  </a:schemeClr>
                </a:glow>
              </a:effectLst>
            </a:endParaRPr>
          </a:p>
        </p:txBody>
      </p:sp>
      <p:sp>
        <p:nvSpPr>
          <p:cNvPr id="17" name="TextBox 16">
            <a:extLst>
              <a:ext uri="{FF2B5EF4-FFF2-40B4-BE49-F238E27FC236}">
                <a16:creationId xmlns:a16="http://schemas.microsoft.com/office/drawing/2014/main" id="{573C8324-E873-3BDC-778B-C25E2E2AECC1}"/>
              </a:ext>
            </a:extLst>
          </p:cNvPr>
          <p:cNvSpPr txBox="1"/>
          <p:nvPr/>
        </p:nvSpPr>
        <p:spPr>
          <a:xfrm>
            <a:off x="-1" y="1017172"/>
            <a:ext cx="8857397" cy="769441"/>
          </a:xfrm>
          <a:prstGeom prst="rect">
            <a:avLst/>
          </a:prstGeom>
          <a:noFill/>
        </p:spPr>
        <p:txBody>
          <a:bodyPr wrap="square" rtlCol="0">
            <a:spAutoFit/>
          </a:bodyPr>
          <a:lstStyle/>
          <a:p>
            <a:r>
              <a:rPr lang="en-GB" sz="4400" b="1" dirty="0">
                <a:ln>
                  <a:solidFill>
                    <a:srgbClr val="FFC000"/>
                  </a:solidFill>
                </a:ln>
                <a:solidFill>
                  <a:schemeClr val="accent4"/>
                </a:solidFill>
                <a:effectLst>
                  <a:glow rad="101600">
                    <a:schemeClr val="tx1">
                      <a:alpha val="60000"/>
                    </a:schemeClr>
                  </a:glow>
                </a:effectLst>
              </a:rPr>
              <a:t>HOW CAN SCHOOLS BE BEACONS OF</a:t>
            </a:r>
            <a:endParaRPr lang="en-ZW" sz="4400" b="1" dirty="0">
              <a:ln>
                <a:solidFill>
                  <a:srgbClr val="FFC000"/>
                </a:solidFill>
              </a:ln>
              <a:solidFill>
                <a:schemeClr val="accent4"/>
              </a:solidFill>
              <a:effectLst>
                <a:glow rad="101600">
                  <a:schemeClr val="tx1">
                    <a:alpha val="60000"/>
                  </a:schemeClr>
                </a:glow>
              </a:effectLst>
            </a:endParaRPr>
          </a:p>
        </p:txBody>
      </p:sp>
      <p:sp>
        <p:nvSpPr>
          <p:cNvPr id="19" name="TextBox 18">
            <a:extLst>
              <a:ext uri="{FF2B5EF4-FFF2-40B4-BE49-F238E27FC236}">
                <a16:creationId xmlns:a16="http://schemas.microsoft.com/office/drawing/2014/main" id="{05A7EEEC-9CC2-08A8-94D2-06F05DEDC9F7}"/>
              </a:ext>
            </a:extLst>
          </p:cNvPr>
          <p:cNvSpPr txBox="1"/>
          <p:nvPr/>
        </p:nvSpPr>
        <p:spPr>
          <a:xfrm>
            <a:off x="135053" y="2034924"/>
            <a:ext cx="3454308" cy="707886"/>
          </a:xfrm>
          <a:prstGeom prst="rect">
            <a:avLst/>
          </a:prstGeom>
          <a:noFill/>
        </p:spPr>
        <p:txBody>
          <a:bodyPr wrap="square" rtlCol="0">
            <a:spAutoFit/>
          </a:bodyPr>
          <a:lstStyle/>
          <a:p>
            <a:r>
              <a:rPr lang="en-GB" sz="4000" b="1" dirty="0">
                <a:ln>
                  <a:solidFill>
                    <a:schemeClr val="bg1"/>
                  </a:solidFill>
                </a:ln>
                <a:solidFill>
                  <a:srgbClr val="FFFF00"/>
                </a:solidFill>
                <a:effectLst>
                  <a:glow rad="101600">
                    <a:schemeClr val="tx1">
                      <a:alpha val="60000"/>
                    </a:schemeClr>
                  </a:glow>
                </a:effectLst>
              </a:rPr>
              <a:t>PRINCIPLES</a:t>
            </a:r>
            <a:endParaRPr lang="en-ZW" sz="4000" b="1" dirty="0">
              <a:ln>
                <a:solidFill>
                  <a:schemeClr val="bg1"/>
                </a:solidFill>
              </a:ln>
              <a:solidFill>
                <a:srgbClr val="FFFF00"/>
              </a:solidFill>
              <a:effectLst>
                <a:glow rad="101600">
                  <a:schemeClr val="tx1">
                    <a:alpha val="60000"/>
                  </a:schemeClr>
                </a:glow>
              </a:effectLst>
            </a:endParaRPr>
          </a:p>
        </p:txBody>
      </p:sp>
      <p:sp>
        <p:nvSpPr>
          <p:cNvPr id="27" name="TextBox 26">
            <a:extLst>
              <a:ext uri="{FF2B5EF4-FFF2-40B4-BE49-F238E27FC236}">
                <a16:creationId xmlns:a16="http://schemas.microsoft.com/office/drawing/2014/main" id="{91020045-1570-50B1-61F8-7EB53F5827DF}"/>
              </a:ext>
            </a:extLst>
          </p:cNvPr>
          <p:cNvSpPr txBox="1"/>
          <p:nvPr/>
        </p:nvSpPr>
        <p:spPr>
          <a:xfrm>
            <a:off x="6096000" y="2034924"/>
            <a:ext cx="5967471" cy="707886"/>
          </a:xfrm>
          <a:prstGeom prst="rect">
            <a:avLst/>
          </a:prstGeom>
          <a:noFill/>
        </p:spPr>
        <p:txBody>
          <a:bodyPr wrap="square" rtlCol="0">
            <a:spAutoFit/>
          </a:bodyPr>
          <a:lstStyle/>
          <a:p>
            <a:pPr algn="r"/>
            <a:r>
              <a:rPr lang="en-GB" sz="4000" b="1" dirty="0">
                <a:ln>
                  <a:solidFill>
                    <a:schemeClr val="bg1"/>
                  </a:solidFill>
                </a:ln>
                <a:solidFill>
                  <a:srgbClr val="FFFF00"/>
                </a:solidFill>
                <a:effectLst>
                  <a:glow rad="101600">
                    <a:schemeClr val="tx1">
                      <a:alpha val="60000"/>
                    </a:schemeClr>
                  </a:glow>
                </a:effectLst>
              </a:rPr>
              <a:t>PURPOSE OF GOD </a:t>
            </a:r>
            <a:endParaRPr lang="en-ZW" sz="4000" b="1" dirty="0">
              <a:ln>
                <a:solidFill>
                  <a:schemeClr val="bg1"/>
                </a:solidFill>
              </a:ln>
              <a:solidFill>
                <a:srgbClr val="FFFF00"/>
              </a:solidFill>
              <a:effectLst>
                <a:glow rad="101600">
                  <a:schemeClr val="tx1">
                    <a:alpha val="60000"/>
                  </a:schemeClr>
                </a:glow>
              </a:effectLst>
            </a:endParaRPr>
          </a:p>
        </p:txBody>
      </p:sp>
      <p:sp>
        <p:nvSpPr>
          <p:cNvPr id="28" name="TextBox 27">
            <a:extLst>
              <a:ext uri="{FF2B5EF4-FFF2-40B4-BE49-F238E27FC236}">
                <a16:creationId xmlns:a16="http://schemas.microsoft.com/office/drawing/2014/main" id="{12B8D16C-8AB0-DF94-533F-B627947E1D42}"/>
              </a:ext>
            </a:extLst>
          </p:cNvPr>
          <p:cNvSpPr txBox="1"/>
          <p:nvPr/>
        </p:nvSpPr>
        <p:spPr>
          <a:xfrm>
            <a:off x="4165885" y="4331581"/>
            <a:ext cx="6506663" cy="707886"/>
          </a:xfrm>
          <a:prstGeom prst="rect">
            <a:avLst/>
          </a:prstGeom>
          <a:noFill/>
        </p:spPr>
        <p:txBody>
          <a:bodyPr wrap="square" rtlCol="0">
            <a:spAutoFit/>
          </a:bodyPr>
          <a:lstStyle/>
          <a:p>
            <a:r>
              <a:rPr lang="en-GB" sz="4000" b="1" dirty="0">
                <a:ln>
                  <a:solidFill>
                    <a:schemeClr val="bg1"/>
                  </a:solidFill>
                </a:ln>
                <a:solidFill>
                  <a:schemeClr val="bg1"/>
                </a:solidFill>
                <a:effectLst>
                  <a:glow rad="101600">
                    <a:schemeClr val="tx1">
                      <a:alpha val="60000"/>
                    </a:schemeClr>
                  </a:glow>
                </a:effectLst>
              </a:rPr>
              <a:t>JOURNEY NOT DESTINATION</a:t>
            </a:r>
            <a:endParaRPr lang="en-ZW" sz="4000" b="1" dirty="0">
              <a:ln>
                <a:solidFill>
                  <a:schemeClr val="bg1"/>
                </a:solidFill>
              </a:ln>
              <a:solidFill>
                <a:schemeClr val="bg1"/>
              </a:solidFill>
              <a:effectLst>
                <a:glow rad="101600">
                  <a:schemeClr val="tx1">
                    <a:alpha val="60000"/>
                  </a:schemeClr>
                </a:glow>
              </a:effectLst>
            </a:endParaRPr>
          </a:p>
        </p:txBody>
      </p:sp>
      <p:sp>
        <p:nvSpPr>
          <p:cNvPr id="16" name="TextBox 15">
            <a:extLst>
              <a:ext uri="{FF2B5EF4-FFF2-40B4-BE49-F238E27FC236}">
                <a16:creationId xmlns:a16="http://schemas.microsoft.com/office/drawing/2014/main" id="{770A6504-EF35-D9C2-5782-F98D516B3090}"/>
              </a:ext>
            </a:extLst>
          </p:cNvPr>
          <p:cNvSpPr txBox="1"/>
          <p:nvPr/>
        </p:nvSpPr>
        <p:spPr>
          <a:xfrm>
            <a:off x="8758348" y="2692189"/>
            <a:ext cx="3305124" cy="707886"/>
          </a:xfrm>
          <a:prstGeom prst="rect">
            <a:avLst/>
          </a:prstGeom>
          <a:noFill/>
        </p:spPr>
        <p:txBody>
          <a:bodyPr wrap="square" rtlCol="0">
            <a:spAutoFit/>
          </a:bodyPr>
          <a:lstStyle/>
          <a:p>
            <a:r>
              <a:rPr lang="en-GB" sz="4000" b="1" dirty="0">
                <a:ln>
                  <a:solidFill>
                    <a:schemeClr val="bg1"/>
                  </a:solidFill>
                </a:ln>
                <a:solidFill>
                  <a:schemeClr val="bg1"/>
                </a:solidFill>
                <a:effectLst>
                  <a:glow rad="101600">
                    <a:schemeClr val="tx1">
                      <a:alpha val="60000"/>
                    </a:schemeClr>
                  </a:glow>
                </a:effectLst>
              </a:rPr>
              <a:t>JER. 29:11</a:t>
            </a:r>
            <a:endParaRPr lang="en-ZW" sz="4000" b="1" dirty="0">
              <a:ln>
                <a:solidFill>
                  <a:schemeClr val="bg1"/>
                </a:solidFill>
              </a:ln>
              <a:solidFill>
                <a:schemeClr val="bg1"/>
              </a:solidFill>
              <a:effectLst>
                <a:glow rad="101600">
                  <a:schemeClr val="tx1">
                    <a:alpha val="60000"/>
                  </a:schemeClr>
                </a:glow>
              </a:effectLst>
            </a:endParaRPr>
          </a:p>
        </p:txBody>
      </p:sp>
    </p:spTree>
    <p:extLst>
      <p:ext uri="{BB962C8B-B14F-4D97-AF65-F5344CB8AC3E}">
        <p14:creationId xmlns:p14="http://schemas.microsoft.com/office/powerpoint/2010/main" val="791394056"/>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p:cTn id="7" dur="500" fill="hold"/>
                                        <p:tgtEl>
                                          <p:spTgt spid="20"/>
                                        </p:tgtEl>
                                        <p:attrNameLst>
                                          <p:attrName>ppt_w</p:attrName>
                                        </p:attrNameLst>
                                      </p:cBhvr>
                                      <p:tavLst>
                                        <p:tav tm="0">
                                          <p:val>
                                            <p:fltVal val="0"/>
                                          </p:val>
                                        </p:tav>
                                        <p:tav tm="100000">
                                          <p:val>
                                            <p:strVal val="#ppt_w"/>
                                          </p:val>
                                        </p:tav>
                                      </p:tavLst>
                                    </p:anim>
                                    <p:anim calcmode="lin" valueType="num">
                                      <p:cBhvr>
                                        <p:cTn id="8" dur="500" fill="hold"/>
                                        <p:tgtEl>
                                          <p:spTgt spid="20"/>
                                        </p:tgtEl>
                                        <p:attrNameLst>
                                          <p:attrName>ppt_h</p:attrName>
                                        </p:attrNameLst>
                                      </p:cBhvr>
                                      <p:tavLst>
                                        <p:tav tm="0">
                                          <p:val>
                                            <p:fltVal val="0"/>
                                          </p:val>
                                        </p:tav>
                                        <p:tav tm="100000">
                                          <p:val>
                                            <p:strVal val="#ppt_h"/>
                                          </p:val>
                                        </p:tav>
                                      </p:tavLst>
                                    </p:anim>
                                    <p:animEffect transition="in" filter="fade">
                                      <p:cBhvr>
                                        <p:cTn id="9" dur="500"/>
                                        <p:tgtEl>
                                          <p:spTgt spid="20"/>
                                        </p:tgtEl>
                                      </p:cBhvr>
                                    </p:animEffect>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27"/>
                                        </p:tgtEl>
                                        <p:attrNameLst>
                                          <p:attrName>style.visibility</p:attrName>
                                        </p:attrNameLst>
                                      </p:cBhvr>
                                      <p:to>
                                        <p:strVal val="visible"/>
                                      </p:to>
                                    </p:set>
                                    <p:animEffect transition="in" filter="fade">
                                      <p:cBhvr>
                                        <p:cTn id="14" dur="1000"/>
                                        <p:tgtEl>
                                          <p:spTgt spid="27"/>
                                        </p:tgtEl>
                                      </p:cBhvr>
                                    </p:animEffect>
                                    <p:anim calcmode="lin" valueType="num">
                                      <p:cBhvr>
                                        <p:cTn id="15" dur="1000" fill="hold"/>
                                        <p:tgtEl>
                                          <p:spTgt spid="27"/>
                                        </p:tgtEl>
                                        <p:attrNameLst>
                                          <p:attrName>ppt_x</p:attrName>
                                        </p:attrNameLst>
                                      </p:cBhvr>
                                      <p:tavLst>
                                        <p:tav tm="0">
                                          <p:val>
                                            <p:strVal val="#ppt_x"/>
                                          </p:val>
                                        </p:tav>
                                        <p:tav tm="100000">
                                          <p:val>
                                            <p:strVal val="#ppt_x"/>
                                          </p:val>
                                        </p:tav>
                                      </p:tavLst>
                                    </p:anim>
                                    <p:anim calcmode="lin" valueType="num">
                                      <p:cBhvr>
                                        <p:cTn id="16"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6" presetClass="entr" presetSubtype="37" fill="hold" grpId="0" nodeType="clickEffect">
                                  <p:stCondLst>
                                    <p:cond delay="0"/>
                                  </p:stCondLst>
                                  <p:childTnLst>
                                    <p:set>
                                      <p:cBhvr>
                                        <p:cTn id="20" dur="1" fill="hold">
                                          <p:stCondLst>
                                            <p:cond delay="0"/>
                                          </p:stCondLst>
                                        </p:cTn>
                                        <p:tgtEl>
                                          <p:spTgt spid="21"/>
                                        </p:tgtEl>
                                        <p:attrNameLst>
                                          <p:attrName>style.visibility</p:attrName>
                                        </p:attrNameLst>
                                      </p:cBhvr>
                                      <p:to>
                                        <p:strVal val="visible"/>
                                      </p:to>
                                    </p:set>
                                    <p:animEffect transition="in" filter="barn(outVertical)">
                                      <p:cBhvr>
                                        <p:cTn id="21" dur="500"/>
                                        <p:tgtEl>
                                          <p:spTgt spid="21"/>
                                        </p:tgtEl>
                                      </p:cBhvr>
                                    </p:animEffect>
                                  </p:childTnLst>
                                </p:cTn>
                              </p:par>
                            </p:childTnLst>
                          </p:cTn>
                        </p:par>
                      </p:childTnLst>
                    </p:cTn>
                  </p:par>
                  <p:par>
                    <p:cTn id="22" fill="hold">
                      <p:stCondLst>
                        <p:cond delay="indefinite"/>
                      </p:stCondLst>
                      <p:childTnLst>
                        <p:par>
                          <p:cTn id="23" fill="hold">
                            <p:stCondLst>
                              <p:cond delay="0"/>
                            </p:stCondLst>
                            <p:childTnLst>
                              <p:par>
                                <p:cTn id="24" presetID="16" presetClass="entr" presetSubtype="37" fill="hold" grpId="0" nodeType="clickEffect">
                                  <p:stCondLst>
                                    <p:cond delay="0"/>
                                  </p:stCondLst>
                                  <p:childTnLst>
                                    <p:set>
                                      <p:cBhvr>
                                        <p:cTn id="25" dur="1" fill="hold">
                                          <p:stCondLst>
                                            <p:cond delay="0"/>
                                          </p:stCondLst>
                                        </p:cTn>
                                        <p:tgtEl>
                                          <p:spTgt spid="28"/>
                                        </p:tgtEl>
                                        <p:attrNameLst>
                                          <p:attrName>style.visibility</p:attrName>
                                        </p:attrNameLst>
                                      </p:cBhvr>
                                      <p:to>
                                        <p:strVal val="visible"/>
                                      </p:to>
                                    </p:set>
                                    <p:animEffect transition="in" filter="barn(outVertical)">
                                      <p:cBhvr>
                                        <p:cTn id="26" dur="500"/>
                                        <p:tgtEl>
                                          <p:spTgt spid="28"/>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37"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animEffect transition="in" filter="barn(outVertical)">
                                      <p:cBhvr>
                                        <p:cTn id="31"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p:bldP spid="27" grpId="0"/>
      <p:bldP spid="28" grpId="0"/>
      <p:bldP spid="1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Five Tips to Design and Launch an Effective BLE Beacon Campaign -">
            <a:extLst>
              <a:ext uri="{FF2B5EF4-FFF2-40B4-BE49-F238E27FC236}">
                <a16:creationId xmlns:a16="http://schemas.microsoft.com/office/drawing/2014/main" id="{CABB66F8-194E-CDB3-2B28-92AC5717B8D3}"/>
              </a:ext>
            </a:extLst>
          </p:cNvPr>
          <p:cNvPicPr>
            <a:picLocks noChangeAspect="1" noChangeArrowheads="1"/>
          </p:cNvPicPr>
          <p:nvPr/>
        </p:nvPicPr>
        <p:blipFill>
          <a:blip r:embed="rId2">
            <a:extLst>
              <a:ext uri="{BEBA8EAE-BF5A-486C-A8C5-ECC9F3942E4B}">
                <a14:imgProps xmlns:a14="http://schemas.microsoft.com/office/drawing/2010/main">
                  <a14:imgLayer r:embed="rId3">
                    <a14:imgEffect>
                      <a14:artisticPaintStrokes/>
                    </a14:imgEffect>
                  </a14:imgLayer>
                </a14:imgProps>
              </a:ext>
              <a:ext uri="{28A0092B-C50C-407E-A947-70E740481C1C}">
                <a14:useLocalDpi xmlns:a14="http://schemas.microsoft.com/office/drawing/2010/main" val="0"/>
              </a:ext>
            </a:extLst>
          </a:blip>
          <a:srcRect/>
          <a:stretch>
            <a:fillRect/>
          </a:stretch>
        </p:blipFill>
        <p:spPr bwMode="auto">
          <a:xfrm flipH="1">
            <a:off x="-2" y="14177"/>
            <a:ext cx="12191997" cy="6842541"/>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a:extLst>
              <a:ext uri="{FF2B5EF4-FFF2-40B4-BE49-F238E27FC236}">
                <a16:creationId xmlns:a16="http://schemas.microsoft.com/office/drawing/2014/main" id="{65DB98E9-D069-0887-0F7A-A1514B0DED67}"/>
              </a:ext>
            </a:extLst>
          </p:cNvPr>
          <p:cNvSpPr txBox="1"/>
          <p:nvPr/>
        </p:nvSpPr>
        <p:spPr>
          <a:xfrm>
            <a:off x="1" y="6087277"/>
            <a:ext cx="12191999" cy="769441"/>
          </a:xfrm>
          <a:prstGeom prst="rect">
            <a:avLst/>
          </a:prstGeom>
          <a:noFill/>
        </p:spPr>
        <p:txBody>
          <a:bodyPr wrap="square" rtlCol="0">
            <a:spAutoFit/>
          </a:bodyPr>
          <a:lstStyle/>
          <a:p>
            <a:pPr lvl="1" algn="ct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latin typeface="Bauhaus 93" panose="04030905020B02020C02" pitchFamily="82" charset="0"/>
              </a:rPr>
              <a:t>KLAXONS OF </a:t>
            </a:r>
            <a:r>
              <a:rPr lang="en-ZW" sz="4400" b="1" dirty="0">
                <a:ln w="19050">
                  <a:solidFill>
                    <a:srgbClr val="00B050"/>
                  </a:solidFill>
                </a:ln>
                <a:solidFill>
                  <a:srgbClr val="FFFF00"/>
                </a:solidFill>
                <a:effectLst>
                  <a:outerShdw blurRad="38100" dist="38100" dir="2700000" algn="tl">
                    <a:srgbClr val="000000">
                      <a:alpha val="43137"/>
                    </a:srgbClr>
                  </a:outerShdw>
                </a:effectLst>
                <a:latin typeface="Bauhaus 93" panose="04030905020B02020C02" pitchFamily="82" charset="0"/>
              </a:rPr>
              <a:t>HYPE  </a:t>
            </a: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latin typeface="Bauhaus 93" panose="04030905020B02020C02" pitchFamily="82" charset="0"/>
              </a:rPr>
              <a:t> </a:t>
            </a: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rPr>
              <a:t>OR</a:t>
            </a: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latin typeface="Broadway" panose="04040905080B02020502" pitchFamily="82" charset="0"/>
              </a:rPr>
              <a:t>  BEACONS OF </a:t>
            </a:r>
            <a:r>
              <a:rPr lang="en-ZW" sz="4400" b="1" dirty="0">
                <a:ln w="19050">
                  <a:solidFill>
                    <a:srgbClr val="FFFF00"/>
                  </a:solidFill>
                </a:ln>
                <a:solidFill>
                  <a:srgbClr val="00B050"/>
                </a:solidFill>
                <a:effectLst>
                  <a:outerShdw blurRad="38100" dist="38100" dir="2700000" algn="tl">
                    <a:srgbClr val="000000">
                      <a:alpha val="43137"/>
                    </a:srgbClr>
                  </a:outerShdw>
                </a:effectLst>
                <a:latin typeface="Broadway" panose="04040905080B02020502" pitchFamily="82" charset="0"/>
              </a:rPr>
              <a:t>HOPE</a:t>
            </a: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latin typeface="Broadway" panose="04040905080B02020502" pitchFamily="82" charset="0"/>
              </a:rPr>
              <a:t>?</a:t>
            </a:r>
          </a:p>
        </p:txBody>
      </p:sp>
      <p:pic>
        <p:nvPicPr>
          <p:cNvPr id="5" name="Picture 2">
            <a:extLst>
              <a:ext uri="{FF2B5EF4-FFF2-40B4-BE49-F238E27FC236}">
                <a16:creationId xmlns:a16="http://schemas.microsoft.com/office/drawing/2014/main" id="{99A33C5B-0E37-A90F-FAF3-0B6F7E9EB06D}"/>
              </a:ext>
            </a:extLst>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0" y="-9040"/>
            <a:ext cx="773718" cy="840037"/>
          </a:xfrm>
          <a:prstGeom prst="rect">
            <a:avLst/>
          </a:prstGeom>
          <a:noFill/>
          <a:ln w="9525">
            <a:noFill/>
            <a:miter lim="800000"/>
            <a:headEnd/>
            <a:tailEnd/>
          </a:ln>
          <a:effectLst/>
        </p:spPr>
      </p:pic>
      <p:sp>
        <p:nvSpPr>
          <p:cNvPr id="6" name="TextBox 5">
            <a:extLst>
              <a:ext uri="{FF2B5EF4-FFF2-40B4-BE49-F238E27FC236}">
                <a16:creationId xmlns:a16="http://schemas.microsoft.com/office/drawing/2014/main" id="{2A201078-330B-5496-B5A1-3C511FD666B0}"/>
              </a:ext>
            </a:extLst>
          </p:cNvPr>
          <p:cNvSpPr txBox="1"/>
          <p:nvPr/>
        </p:nvSpPr>
        <p:spPr>
          <a:xfrm>
            <a:off x="773718" y="0"/>
            <a:ext cx="10644564" cy="830997"/>
          </a:xfrm>
          <a:prstGeom prst="rect">
            <a:avLst/>
          </a:prstGeom>
          <a:solidFill>
            <a:srgbClr val="009900"/>
          </a:solidFill>
        </p:spPr>
        <p:txBody>
          <a:bodyPr wrap="square" rtlCol="0">
            <a:spAutoFit/>
          </a:bodyPr>
          <a:lstStyle/>
          <a:p>
            <a:pPr algn="ctr"/>
            <a:r>
              <a:rPr lang="en-ZW" sz="2400" b="1" i="1" dirty="0">
                <a:solidFill>
                  <a:srgbClr val="FFFF00"/>
                </a:solidFill>
                <a:effectLst>
                  <a:outerShdw blurRad="38100" dist="38100" dir="2700000" algn="tl">
                    <a:srgbClr val="000000">
                      <a:alpha val="43137"/>
                    </a:srgbClr>
                  </a:outerShdw>
                </a:effectLst>
              </a:rPr>
              <a:t>Empowering relevant, high-quality, holistic education </a:t>
            </a:r>
          </a:p>
          <a:p>
            <a:pPr algn="ctr"/>
            <a:r>
              <a:rPr lang="en-ZW" sz="2400" b="1" i="1" dirty="0">
                <a:solidFill>
                  <a:srgbClr val="FFFF00"/>
                </a:solidFill>
                <a:effectLst>
                  <a:outerShdw blurRad="38100" dist="38100" dir="2700000" algn="tl">
                    <a:srgbClr val="000000">
                      <a:alpha val="43137"/>
                    </a:srgbClr>
                  </a:outerShdw>
                </a:effectLst>
              </a:rPr>
              <a:t>in member, non-profit, independent schools</a:t>
            </a:r>
            <a:endParaRPr lang="en-ZW" sz="2400" i="1" dirty="0">
              <a:solidFill>
                <a:srgbClr val="FFFF00"/>
              </a:solidFill>
              <a:effectLst>
                <a:outerShdw blurRad="38100" dist="38100" dir="2700000" algn="tl">
                  <a:srgbClr val="000000">
                    <a:alpha val="43137"/>
                  </a:srgbClr>
                </a:outerShdw>
              </a:effectLst>
            </a:endParaRPr>
          </a:p>
        </p:txBody>
      </p:sp>
      <p:pic>
        <p:nvPicPr>
          <p:cNvPr id="7" name="Picture 2">
            <a:extLst>
              <a:ext uri="{FF2B5EF4-FFF2-40B4-BE49-F238E27FC236}">
                <a16:creationId xmlns:a16="http://schemas.microsoft.com/office/drawing/2014/main" id="{CF0C578F-4E13-1988-6620-5AAB6ED87EF1}"/>
              </a:ext>
            </a:extLst>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11418282" y="-9041"/>
            <a:ext cx="773718" cy="840037"/>
          </a:xfrm>
          <a:prstGeom prst="rect">
            <a:avLst/>
          </a:prstGeom>
          <a:noFill/>
          <a:ln w="9525">
            <a:noFill/>
            <a:miter lim="800000"/>
            <a:headEnd/>
            <a:tailEnd/>
          </a:ln>
          <a:effectLst/>
        </p:spPr>
      </p:pic>
      <p:sp>
        <p:nvSpPr>
          <p:cNvPr id="3" name="TextBox 2">
            <a:extLst>
              <a:ext uri="{FF2B5EF4-FFF2-40B4-BE49-F238E27FC236}">
                <a16:creationId xmlns:a16="http://schemas.microsoft.com/office/drawing/2014/main" id="{5F201314-902D-8EDB-47A2-9D166AC9B74F}"/>
              </a:ext>
            </a:extLst>
          </p:cNvPr>
          <p:cNvSpPr txBox="1"/>
          <p:nvPr/>
        </p:nvSpPr>
        <p:spPr>
          <a:xfrm>
            <a:off x="8611738" y="819876"/>
            <a:ext cx="3057098" cy="1107996"/>
          </a:xfrm>
          <a:prstGeom prst="rect">
            <a:avLst/>
          </a:prstGeom>
          <a:noFill/>
        </p:spPr>
        <p:txBody>
          <a:bodyPr wrap="square" rtlCol="0">
            <a:spAutoFit/>
          </a:bodyPr>
          <a:lstStyle/>
          <a:p>
            <a:r>
              <a:rPr lang="en-ZW" sz="6600" b="1" dirty="0">
                <a:ln w="19050">
                  <a:solidFill>
                    <a:srgbClr val="FFFF00"/>
                  </a:solidFill>
                </a:ln>
                <a:solidFill>
                  <a:srgbClr val="00B050"/>
                </a:solidFill>
                <a:effectLst>
                  <a:outerShdw blurRad="38100" dist="38100" dir="2700000" algn="tl">
                    <a:srgbClr val="000000">
                      <a:alpha val="43137"/>
                    </a:srgbClr>
                  </a:outerShdw>
                </a:effectLst>
                <a:latin typeface="Broadway" panose="04040905080B02020502" pitchFamily="82" charset="0"/>
              </a:rPr>
              <a:t>HOPE</a:t>
            </a:r>
            <a:endParaRPr lang="en-ZW" sz="6600" dirty="0"/>
          </a:p>
        </p:txBody>
      </p:sp>
      <p:sp>
        <p:nvSpPr>
          <p:cNvPr id="4" name="TextBox 3">
            <a:extLst>
              <a:ext uri="{FF2B5EF4-FFF2-40B4-BE49-F238E27FC236}">
                <a16:creationId xmlns:a16="http://schemas.microsoft.com/office/drawing/2014/main" id="{7B84E885-DA92-90DC-3A42-075F5CA5B508}"/>
              </a:ext>
            </a:extLst>
          </p:cNvPr>
          <p:cNvSpPr txBox="1"/>
          <p:nvPr/>
        </p:nvSpPr>
        <p:spPr>
          <a:xfrm rot="21414166">
            <a:off x="2142699" y="3269752"/>
            <a:ext cx="4876455" cy="1015663"/>
          </a:xfrm>
          <a:prstGeom prst="rect">
            <a:avLst/>
          </a:prstGeom>
          <a:noFill/>
        </p:spPr>
        <p:txBody>
          <a:bodyPr wrap="square" rtlCol="0">
            <a:spAutoFit/>
          </a:bodyPr>
          <a:lstStyle/>
          <a:p>
            <a:pPr algn="r"/>
            <a:r>
              <a:rPr lang="en-GB" sz="6000" b="1" dirty="0">
                <a:ln>
                  <a:solidFill>
                    <a:srgbClr val="FF0000"/>
                  </a:solidFill>
                </a:ln>
                <a:solidFill>
                  <a:schemeClr val="accent1"/>
                </a:solidFill>
                <a:effectLst>
                  <a:glow rad="101600">
                    <a:srgbClr val="FFFF00">
                      <a:alpha val="60000"/>
                    </a:srgbClr>
                  </a:glow>
                </a:effectLst>
              </a:rPr>
              <a:t>J</a:t>
            </a:r>
            <a:r>
              <a:rPr lang="en-GB" sz="5400" b="1" dirty="0">
                <a:ln>
                  <a:solidFill>
                    <a:srgbClr val="FF0000"/>
                  </a:solidFill>
                </a:ln>
                <a:solidFill>
                  <a:schemeClr val="accent1"/>
                </a:solidFill>
                <a:effectLst>
                  <a:glow rad="101600">
                    <a:srgbClr val="FFFF00">
                      <a:alpha val="60000"/>
                    </a:srgbClr>
                  </a:glow>
                </a:effectLst>
              </a:rPr>
              <a:t>O</a:t>
            </a:r>
            <a:r>
              <a:rPr lang="en-GB" sz="4400" b="1" dirty="0">
                <a:ln>
                  <a:solidFill>
                    <a:srgbClr val="FF0000"/>
                  </a:solidFill>
                </a:ln>
                <a:solidFill>
                  <a:schemeClr val="accent1"/>
                </a:solidFill>
                <a:effectLst>
                  <a:glow rad="101600">
                    <a:srgbClr val="FFFF00">
                      <a:alpha val="60000"/>
                    </a:srgbClr>
                  </a:glow>
                </a:effectLst>
              </a:rPr>
              <a:t>H</a:t>
            </a:r>
            <a:r>
              <a:rPr lang="en-GB" sz="4000" b="1" dirty="0">
                <a:ln>
                  <a:solidFill>
                    <a:srgbClr val="FF0000"/>
                  </a:solidFill>
                </a:ln>
                <a:solidFill>
                  <a:schemeClr val="accent1"/>
                </a:solidFill>
                <a:effectLst>
                  <a:glow rad="101600">
                    <a:srgbClr val="FFFF00">
                      <a:alpha val="60000"/>
                    </a:srgbClr>
                  </a:glow>
                </a:effectLst>
              </a:rPr>
              <a:t>N</a:t>
            </a:r>
            <a:r>
              <a:rPr lang="en-GB" sz="2800" b="1" dirty="0">
                <a:ln>
                  <a:solidFill>
                    <a:srgbClr val="FF0000"/>
                  </a:solidFill>
                </a:ln>
                <a:solidFill>
                  <a:schemeClr val="accent1"/>
                </a:solidFill>
                <a:effectLst>
                  <a:glow rad="101600">
                    <a:srgbClr val="FFFF00">
                      <a:alpha val="60000"/>
                    </a:srgbClr>
                  </a:glow>
                </a:effectLst>
              </a:rPr>
              <a:t> </a:t>
            </a:r>
            <a:r>
              <a:rPr lang="en-GB" sz="3600" b="1" dirty="0">
                <a:ln>
                  <a:solidFill>
                    <a:srgbClr val="FF0000"/>
                  </a:solidFill>
                </a:ln>
                <a:solidFill>
                  <a:schemeClr val="accent1"/>
                </a:solidFill>
                <a:effectLst>
                  <a:glow rad="101600">
                    <a:srgbClr val="FFFF00">
                      <a:alpha val="60000"/>
                    </a:srgbClr>
                  </a:glow>
                </a:effectLst>
              </a:rPr>
              <a:t>3</a:t>
            </a:r>
            <a:r>
              <a:rPr lang="en-GB" sz="2800" b="1" dirty="0">
                <a:ln>
                  <a:solidFill>
                    <a:srgbClr val="FF0000"/>
                  </a:solidFill>
                </a:ln>
                <a:solidFill>
                  <a:schemeClr val="accent1"/>
                </a:solidFill>
                <a:effectLst>
                  <a:glow rad="101600">
                    <a:srgbClr val="FFFF00">
                      <a:alpha val="60000"/>
                    </a:srgbClr>
                  </a:glow>
                </a:effectLst>
              </a:rPr>
              <a:t>:</a:t>
            </a:r>
            <a:r>
              <a:rPr lang="en-GB" sz="3200" b="1" dirty="0">
                <a:ln>
                  <a:solidFill>
                    <a:srgbClr val="FF0000"/>
                  </a:solidFill>
                </a:ln>
                <a:solidFill>
                  <a:schemeClr val="accent1"/>
                </a:solidFill>
                <a:effectLst>
                  <a:glow rad="101600">
                    <a:srgbClr val="FFFF00">
                      <a:alpha val="60000"/>
                    </a:srgbClr>
                  </a:glow>
                </a:effectLst>
              </a:rPr>
              <a:t>1</a:t>
            </a:r>
            <a:r>
              <a:rPr lang="en-GB" sz="2800" b="1" dirty="0">
                <a:ln>
                  <a:solidFill>
                    <a:srgbClr val="FF0000"/>
                  </a:solidFill>
                </a:ln>
                <a:solidFill>
                  <a:schemeClr val="accent1"/>
                </a:solidFill>
                <a:effectLst>
                  <a:glow rad="101600">
                    <a:srgbClr val="FFFF00">
                      <a:alpha val="60000"/>
                    </a:srgbClr>
                  </a:glow>
                </a:effectLst>
              </a:rPr>
              <a:t>6</a:t>
            </a:r>
            <a:endParaRPr lang="en-ZW" sz="2800" b="1" dirty="0">
              <a:ln>
                <a:solidFill>
                  <a:srgbClr val="FF0000"/>
                </a:solidFill>
              </a:ln>
              <a:solidFill>
                <a:schemeClr val="accent1"/>
              </a:solidFill>
              <a:effectLst>
                <a:glow rad="101600">
                  <a:srgbClr val="FFFF00">
                    <a:alpha val="60000"/>
                  </a:srgbClr>
                </a:glow>
              </a:effectLst>
            </a:endParaRPr>
          </a:p>
        </p:txBody>
      </p:sp>
      <p:sp>
        <p:nvSpPr>
          <p:cNvPr id="11" name="TextBox 10">
            <a:extLst>
              <a:ext uri="{FF2B5EF4-FFF2-40B4-BE49-F238E27FC236}">
                <a16:creationId xmlns:a16="http://schemas.microsoft.com/office/drawing/2014/main" id="{B54B989A-016B-BB21-E604-5ECC35F44128}"/>
              </a:ext>
            </a:extLst>
          </p:cNvPr>
          <p:cNvSpPr txBox="1"/>
          <p:nvPr/>
        </p:nvSpPr>
        <p:spPr>
          <a:xfrm>
            <a:off x="5" y="5257963"/>
            <a:ext cx="12191995" cy="954107"/>
          </a:xfrm>
          <a:prstGeom prst="rect">
            <a:avLst/>
          </a:prstGeom>
          <a:noFill/>
        </p:spPr>
        <p:txBody>
          <a:bodyPr wrap="square">
            <a:spAutoFit/>
          </a:bodyPr>
          <a:lstStyle/>
          <a:p>
            <a:pPr algn="ctr"/>
            <a:r>
              <a:rPr lang="en-GB" sz="2800" b="1" i="1" dirty="0">
                <a:solidFill>
                  <a:srgbClr val="FFFF00"/>
                </a:solidFill>
                <a:effectLst/>
              </a:rPr>
              <a:t>"For God so loved the world, that He gave his only Son, so that whoever believes in Him should not perish but have eternal life.”</a:t>
            </a:r>
            <a:endParaRPr lang="en-ZW" sz="2800" b="1" i="1" dirty="0">
              <a:solidFill>
                <a:srgbClr val="FFFF00"/>
              </a:solidFill>
            </a:endParaRPr>
          </a:p>
        </p:txBody>
      </p:sp>
      <p:sp>
        <p:nvSpPr>
          <p:cNvPr id="20" name="TextBox 19">
            <a:extLst>
              <a:ext uri="{FF2B5EF4-FFF2-40B4-BE49-F238E27FC236}">
                <a16:creationId xmlns:a16="http://schemas.microsoft.com/office/drawing/2014/main" id="{23CF2D97-A92F-E1AD-1352-9AD0935E9FE9}"/>
              </a:ext>
            </a:extLst>
          </p:cNvPr>
          <p:cNvSpPr txBox="1"/>
          <p:nvPr/>
        </p:nvSpPr>
        <p:spPr>
          <a:xfrm>
            <a:off x="43029" y="3193770"/>
            <a:ext cx="4410593" cy="1107996"/>
          </a:xfrm>
          <a:prstGeom prst="rect">
            <a:avLst/>
          </a:prstGeom>
          <a:noFill/>
        </p:spPr>
        <p:txBody>
          <a:bodyPr wrap="square" rtlCol="0">
            <a:spAutoFit/>
          </a:bodyPr>
          <a:lstStyle/>
          <a:p>
            <a:r>
              <a:rPr lang="en-GB" sz="6600" b="1" dirty="0">
                <a:ln>
                  <a:solidFill>
                    <a:schemeClr val="tx1"/>
                  </a:solidFill>
                </a:ln>
                <a:solidFill>
                  <a:srgbClr val="FFFF00"/>
                </a:solidFill>
                <a:effectLst>
                  <a:glow rad="101600">
                    <a:schemeClr val="tx1">
                      <a:alpha val="60000"/>
                    </a:schemeClr>
                  </a:glow>
                </a:effectLst>
              </a:rPr>
              <a:t>WHOEVER</a:t>
            </a:r>
            <a:endParaRPr lang="en-ZW" sz="6600" b="1" dirty="0">
              <a:ln>
                <a:solidFill>
                  <a:schemeClr val="tx1"/>
                </a:solidFill>
              </a:ln>
              <a:solidFill>
                <a:srgbClr val="FFFF00"/>
              </a:solidFill>
              <a:effectLst>
                <a:glow rad="101600">
                  <a:schemeClr val="tx1">
                    <a:alpha val="60000"/>
                  </a:schemeClr>
                </a:glow>
              </a:effectLst>
            </a:endParaRPr>
          </a:p>
        </p:txBody>
      </p:sp>
      <p:sp>
        <p:nvSpPr>
          <p:cNvPr id="21" name="TextBox 20">
            <a:extLst>
              <a:ext uri="{FF2B5EF4-FFF2-40B4-BE49-F238E27FC236}">
                <a16:creationId xmlns:a16="http://schemas.microsoft.com/office/drawing/2014/main" id="{F6860C5B-39B0-97E3-E5EC-C93936A93A06}"/>
              </a:ext>
            </a:extLst>
          </p:cNvPr>
          <p:cNvSpPr txBox="1"/>
          <p:nvPr/>
        </p:nvSpPr>
        <p:spPr>
          <a:xfrm>
            <a:off x="284237" y="4327473"/>
            <a:ext cx="3881644" cy="707886"/>
          </a:xfrm>
          <a:prstGeom prst="rect">
            <a:avLst/>
          </a:prstGeom>
          <a:noFill/>
        </p:spPr>
        <p:txBody>
          <a:bodyPr wrap="square" rtlCol="0">
            <a:spAutoFit/>
          </a:bodyPr>
          <a:lstStyle/>
          <a:p>
            <a:r>
              <a:rPr lang="en-GB" sz="4000" b="1" dirty="0">
                <a:ln>
                  <a:solidFill>
                    <a:schemeClr val="bg1"/>
                  </a:solidFill>
                </a:ln>
                <a:solidFill>
                  <a:schemeClr val="bg1"/>
                </a:solidFill>
                <a:effectLst>
                  <a:glow rad="101600">
                    <a:schemeClr val="tx1">
                      <a:alpha val="60000"/>
                    </a:schemeClr>
                  </a:glow>
                </a:effectLst>
              </a:rPr>
              <a:t>CHOICE OF ALL</a:t>
            </a:r>
            <a:endParaRPr lang="en-ZW" sz="4000" b="1" dirty="0">
              <a:ln>
                <a:solidFill>
                  <a:schemeClr val="bg1"/>
                </a:solidFill>
              </a:ln>
              <a:solidFill>
                <a:schemeClr val="bg1"/>
              </a:solidFill>
              <a:effectLst>
                <a:glow rad="101600">
                  <a:schemeClr val="tx1">
                    <a:alpha val="60000"/>
                  </a:schemeClr>
                </a:glow>
              </a:effectLst>
            </a:endParaRPr>
          </a:p>
        </p:txBody>
      </p:sp>
      <p:sp>
        <p:nvSpPr>
          <p:cNvPr id="17" name="TextBox 16">
            <a:extLst>
              <a:ext uri="{FF2B5EF4-FFF2-40B4-BE49-F238E27FC236}">
                <a16:creationId xmlns:a16="http://schemas.microsoft.com/office/drawing/2014/main" id="{573C8324-E873-3BDC-778B-C25E2E2AECC1}"/>
              </a:ext>
            </a:extLst>
          </p:cNvPr>
          <p:cNvSpPr txBox="1"/>
          <p:nvPr/>
        </p:nvSpPr>
        <p:spPr>
          <a:xfrm>
            <a:off x="-1" y="1017172"/>
            <a:ext cx="8857397" cy="769441"/>
          </a:xfrm>
          <a:prstGeom prst="rect">
            <a:avLst/>
          </a:prstGeom>
          <a:noFill/>
        </p:spPr>
        <p:txBody>
          <a:bodyPr wrap="square" rtlCol="0">
            <a:spAutoFit/>
          </a:bodyPr>
          <a:lstStyle/>
          <a:p>
            <a:r>
              <a:rPr lang="en-GB" sz="4400" b="1" dirty="0">
                <a:ln>
                  <a:solidFill>
                    <a:srgbClr val="FFC000"/>
                  </a:solidFill>
                </a:ln>
                <a:solidFill>
                  <a:schemeClr val="accent4"/>
                </a:solidFill>
                <a:effectLst>
                  <a:glow rad="101600">
                    <a:schemeClr val="tx1">
                      <a:alpha val="60000"/>
                    </a:schemeClr>
                  </a:glow>
                </a:effectLst>
              </a:rPr>
              <a:t>HOW CAN SCHOOLS BE BEACONS OF</a:t>
            </a:r>
            <a:endParaRPr lang="en-ZW" sz="4400" b="1" dirty="0">
              <a:ln>
                <a:solidFill>
                  <a:srgbClr val="FFC000"/>
                </a:solidFill>
              </a:ln>
              <a:solidFill>
                <a:schemeClr val="accent4"/>
              </a:solidFill>
              <a:effectLst>
                <a:glow rad="101600">
                  <a:schemeClr val="tx1">
                    <a:alpha val="60000"/>
                  </a:schemeClr>
                </a:glow>
              </a:effectLst>
            </a:endParaRPr>
          </a:p>
        </p:txBody>
      </p:sp>
      <p:sp>
        <p:nvSpPr>
          <p:cNvPr id="19" name="TextBox 18">
            <a:extLst>
              <a:ext uri="{FF2B5EF4-FFF2-40B4-BE49-F238E27FC236}">
                <a16:creationId xmlns:a16="http://schemas.microsoft.com/office/drawing/2014/main" id="{05A7EEEC-9CC2-08A8-94D2-06F05DEDC9F7}"/>
              </a:ext>
            </a:extLst>
          </p:cNvPr>
          <p:cNvSpPr txBox="1"/>
          <p:nvPr/>
        </p:nvSpPr>
        <p:spPr>
          <a:xfrm>
            <a:off x="135053" y="2034924"/>
            <a:ext cx="3454308" cy="707886"/>
          </a:xfrm>
          <a:prstGeom prst="rect">
            <a:avLst/>
          </a:prstGeom>
          <a:noFill/>
        </p:spPr>
        <p:txBody>
          <a:bodyPr wrap="square" rtlCol="0">
            <a:spAutoFit/>
          </a:bodyPr>
          <a:lstStyle/>
          <a:p>
            <a:r>
              <a:rPr lang="en-GB" sz="4000" b="1" dirty="0">
                <a:ln>
                  <a:solidFill>
                    <a:schemeClr val="bg1"/>
                  </a:solidFill>
                </a:ln>
                <a:solidFill>
                  <a:srgbClr val="FFFF00"/>
                </a:solidFill>
                <a:effectLst>
                  <a:glow rad="101600">
                    <a:schemeClr val="tx1">
                      <a:alpha val="60000"/>
                    </a:schemeClr>
                  </a:glow>
                </a:effectLst>
              </a:rPr>
              <a:t>PRINCIPLES</a:t>
            </a:r>
            <a:endParaRPr lang="en-ZW" sz="4000" b="1" dirty="0">
              <a:ln>
                <a:solidFill>
                  <a:schemeClr val="bg1"/>
                </a:solidFill>
              </a:ln>
              <a:solidFill>
                <a:srgbClr val="FFFF00"/>
              </a:solidFill>
              <a:effectLst>
                <a:glow rad="101600">
                  <a:schemeClr val="tx1">
                    <a:alpha val="60000"/>
                  </a:schemeClr>
                </a:glow>
              </a:effectLst>
            </a:endParaRPr>
          </a:p>
        </p:txBody>
      </p:sp>
      <p:sp>
        <p:nvSpPr>
          <p:cNvPr id="27" name="TextBox 26">
            <a:extLst>
              <a:ext uri="{FF2B5EF4-FFF2-40B4-BE49-F238E27FC236}">
                <a16:creationId xmlns:a16="http://schemas.microsoft.com/office/drawing/2014/main" id="{91020045-1570-50B1-61F8-7EB53F5827DF}"/>
              </a:ext>
            </a:extLst>
          </p:cNvPr>
          <p:cNvSpPr txBox="1"/>
          <p:nvPr/>
        </p:nvSpPr>
        <p:spPr>
          <a:xfrm>
            <a:off x="6096000" y="2034924"/>
            <a:ext cx="5967471" cy="707886"/>
          </a:xfrm>
          <a:prstGeom prst="rect">
            <a:avLst/>
          </a:prstGeom>
          <a:noFill/>
        </p:spPr>
        <p:txBody>
          <a:bodyPr wrap="square" rtlCol="0">
            <a:spAutoFit/>
          </a:bodyPr>
          <a:lstStyle/>
          <a:p>
            <a:pPr algn="r"/>
            <a:r>
              <a:rPr lang="en-GB" sz="4000" b="1" dirty="0">
                <a:ln>
                  <a:solidFill>
                    <a:schemeClr val="bg1"/>
                  </a:solidFill>
                </a:ln>
                <a:solidFill>
                  <a:srgbClr val="FFFF00"/>
                </a:solidFill>
                <a:effectLst>
                  <a:glow rad="101600">
                    <a:schemeClr val="tx1">
                      <a:alpha val="60000"/>
                    </a:schemeClr>
                  </a:glow>
                </a:effectLst>
              </a:rPr>
              <a:t>CHOSEN OF GOD </a:t>
            </a:r>
            <a:endParaRPr lang="en-ZW" sz="4000" b="1" dirty="0">
              <a:ln>
                <a:solidFill>
                  <a:schemeClr val="bg1"/>
                </a:solidFill>
              </a:ln>
              <a:solidFill>
                <a:srgbClr val="FFFF00"/>
              </a:solidFill>
              <a:effectLst>
                <a:glow rad="101600">
                  <a:schemeClr val="tx1">
                    <a:alpha val="60000"/>
                  </a:schemeClr>
                </a:glow>
              </a:effectLst>
            </a:endParaRPr>
          </a:p>
        </p:txBody>
      </p:sp>
      <p:sp>
        <p:nvSpPr>
          <p:cNvPr id="28" name="TextBox 27">
            <a:extLst>
              <a:ext uri="{FF2B5EF4-FFF2-40B4-BE49-F238E27FC236}">
                <a16:creationId xmlns:a16="http://schemas.microsoft.com/office/drawing/2014/main" id="{12B8D16C-8AB0-DF94-533F-B627947E1D42}"/>
              </a:ext>
            </a:extLst>
          </p:cNvPr>
          <p:cNvSpPr txBox="1"/>
          <p:nvPr/>
        </p:nvSpPr>
        <p:spPr>
          <a:xfrm>
            <a:off x="4428697" y="4328606"/>
            <a:ext cx="6110878" cy="707886"/>
          </a:xfrm>
          <a:prstGeom prst="rect">
            <a:avLst/>
          </a:prstGeom>
          <a:noFill/>
        </p:spPr>
        <p:txBody>
          <a:bodyPr wrap="square" rtlCol="0">
            <a:spAutoFit/>
          </a:bodyPr>
          <a:lstStyle/>
          <a:p>
            <a:r>
              <a:rPr lang="en-GB" sz="4000" b="1" dirty="0">
                <a:ln>
                  <a:solidFill>
                    <a:schemeClr val="bg1"/>
                  </a:solidFill>
                </a:ln>
                <a:solidFill>
                  <a:schemeClr val="bg1"/>
                </a:solidFill>
                <a:effectLst>
                  <a:glow rad="101600">
                    <a:schemeClr val="tx1">
                      <a:alpha val="60000"/>
                    </a:schemeClr>
                  </a:glow>
                </a:effectLst>
              </a:rPr>
              <a:t>WILLING NOT TALENTED</a:t>
            </a:r>
            <a:endParaRPr lang="en-ZW" sz="4000" b="1" dirty="0">
              <a:ln>
                <a:solidFill>
                  <a:schemeClr val="bg1"/>
                </a:solidFill>
              </a:ln>
              <a:solidFill>
                <a:schemeClr val="bg1"/>
              </a:solidFill>
              <a:effectLst>
                <a:glow rad="101600">
                  <a:schemeClr val="tx1">
                    <a:alpha val="60000"/>
                  </a:schemeClr>
                </a:glow>
              </a:effectLst>
            </a:endParaRPr>
          </a:p>
        </p:txBody>
      </p:sp>
    </p:spTree>
    <p:extLst>
      <p:ext uri="{BB962C8B-B14F-4D97-AF65-F5344CB8AC3E}">
        <p14:creationId xmlns:p14="http://schemas.microsoft.com/office/powerpoint/2010/main" val="938194588"/>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p:cTn id="7" dur="500" fill="hold"/>
                                        <p:tgtEl>
                                          <p:spTgt spid="20"/>
                                        </p:tgtEl>
                                        <p:attrNameLst>
                                          <p:attrName>ppt_w</p:attrName>
                                        </p:attrNameLst>
                                      </p:cBhvr>
                                      <p:tavLst>
                                        <p:tav tm="0">
                                          <p:val>
                                            <p:fltVal val="0"/>
                                          </p:val>
                                        </p:tav>
                                        <p:tav tm="100000">
                                          <p:val>
                                            <p:strVal val="#ppt_w"/>
                                          </p:val>
                                        </p:tav>
                                      </p:tavLst>
                                    </p:anim>
                                    <p:anim calcmode="lin" valueType="num">
                                      <p:cBhvr>
                                        <p:cTn id="8" dur="500" fill="hold"/>
                                        <p:tgtEl>
                                          <p:spTgt spid="20"/>
                                        </p:tgtEl>
                                        <p:attrNameLst>
                                          <p:attrName>ppt_h</p:attrName>
                                        </p:attrNameLst>
                                      </p:cBhvr>
                                      <p:tavLst>
                                        <p:tav tm="0">
                                          <p:val>
                                            <p:fltVal val="0"/>
                                          </p:val>
                                        </p:tav>
                                        <p:tav tm="100000">
                                          <p:val>
                                            <p:strVal val="#ppt_h"/>
                                          </p:val>
                                        </p:tav>
                                      </p:tavLst>
                                    </p:anim>
                                    <p:animEffect transition="in" filter="fade">
                                      <p:cBhvr>
                                        <p:cTn id="9" dur="500"/>
                                        <p:tgtEl>
                                          <p:spTgt spid="20"/>
                                        </p:tgtEl>
                                      </p:cBhvr>
                                    </p:animEffect>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27"/>
                                        </p:tgtEl>
                                        <p:attrNameLst>
                                          <p:attrName>style.visibility</p:attrName>
                                        </p:attrNameLst>
                                      </p:cBhvr>
                                      <p:to>
                                        <p:strVal val="visible"/>
                                      </p:to>
                                    </p:set>
                                    <p:animEffect transition="in" filter="fade">
                                      <p:cBhvr>
                                        <p:cTn id="14" dur="1000"/>
                                        <p:tgtEl>
                                          <p:spTgt spid="27"/>
                                        </p:tgtEl>
                                      </p:cBhvr>
                                    </p:animEffect>
                                    <p:anim calcmode="lin" valueType="num">
                                      <p:cBhvr>
                                        <p:cTn id="15" dur="1000" fill="hold"/>
                                        <p:tgtEl>
                                          <p:spTgt spid="27"/>
                                        </p:tgtEl>
                                        <p:attrNameLst>
                                          <p:attrName>ppt_x</p:attrName>
                                        </p:attrNameLst>
                                      </p:cBhvr>
                                      <p:tavLst>
                                        <p:tav tm="0">
                                          <p:val>
                                            <p:strVal val="#ppt_x"/>
                                          </p:val>
                                        </p:tav>
                                        <p:tav tm="100000">
                                          <p:val>
                                            <p:strVal val="#ppt_x"/>
                                          </p:val>
                                        </p:tav>
                                      </p:tavLst>
                                    </p:anim>
                                    <p:anim calcmode="lin" valueType="num">
                                      <p:cBhvr>
                                        <p:cTn id="16"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6" presetClass="entr" presetSubtype="37" fill="hold" grpId="0" nodeType="clickEffect">
                                  <p:stCondLst>
                                    <p:cond delay="0"/>
                                  </p:stCondLst>
                                  <p:childTnLst>
                                    <p:set>
                                      <p:cBhvr>
                                        <p:cTn id="20" dur="1" fill="hold">
                                          <p:stCondLst>
                                            <p:cond delay="0"/>
                                          </p:stCondLst>
                                        </p:cTn>
                                        <p:tgtEl>
                                          <p:spTgt spid="21"/>
                                        </p:tgtEl>
                                        <p:attrNameLst>
                                          <p:attrName>style.visibility</p:attrName>
                                        </p:attrNameLst>
                                      </p:cBhvr>
                                      <p:to>
                                        <p:strVal val="visible"/>
                                      </p:to>
                                    </p:set>
                                    <p:animEffect transition="in" filter="barn(outVertical)">
                                      <p:cBhvr>
                                        <p:cTn id="21" dur="500"/>
                                        <p:tgtEl>
                                          <p:spTgt spid="21"/>
                                        </p:tgtEl>
                                      </p:cBhvr>
                                    </p:animEffect>
                                  </p:childTnLst>
                                </p:cTn>
                              </p:par>
                            </p:childTnLst>
                          </p:cTn>
                        </p:par>
                      </p:childTnLst>
                    </p:cTn>
                  </p:par>
                  <p:par>
                    <p:cTn id="22" fill="hold">
                      <p:stCondLst>
                        <p:cond delay="indefinite"/>
                      </p:stCondLst>
                      <p:childTnLst>
                        <p:par>
                          <p:cTn id="23" fill="hold">
                            <p:stCondLst>
                              <p:cond delay="0"/>
                            </p:stCondLst>
                            <p:childTnLst>
                              <p:par>
                                <p:cTn id="24" presetID="16" presetClass="entr" presetSubtype="37" fill="hold" grpId="0" nodeType="clickEffect">
                                  <p:stCondLst>
                                    <p:cond delay="0"/>
                                  </p:stCondLst>
                                  <p:childTnLst>
                                    <p:set>
                                      <p:cBhvr>
                                        <p:cTn id="25" dur="1" fill="hold">
                                          <p:stCondLst>
                                            <p:cond delay="0"/>
                                          </p:stCondLst>
                                        </p:cTn>
                                        <p:tgtEl>
                                          <p:spTgt spid="28"/>
                                        </p:tgtEl>
                                        <p:attrNameLst>
                                          <p:attrName>style.visibility</p:attrName>
                                        </p:attrNameLst>
                                      </p:cBhvr>
                                      <p:to>
                                        <p:strVal val="visible"/>
                                      </p:to>
                                    </p:set>
                                    <p:animEffect transition="in" filter="barn(outVertical)">
                                      <p:cBhvr>
                                        <p:cTn id="26"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p:bldP spid="27" grpId="0"/>
      <p:bldP spid="2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Five Tips to Design and Launch an Effective BLE Beacon Campaign -">
            <a:extLst>
              <a:ext uri="{FF2B5EF4-FFF2-40B4-BE49-F238E27FC236}">
                <a16:creationId xmlns:a16="http://schemas.microsoft.com/office/drawing/2014/main" id="{CABB66F8-194E-CDB3-2B28-92AC5717B8D3}"/>
              </a:ext>
            </a:extLst>
          </p:cNvPr>
          <p:cNvPicPr>
            <a:picLocks noChangeAspect="1" noChangeArrowheads="1"/>
          </p:cNvPicPr>
          <p:nvPr/>
        </p:nvPicPr>
        <p:blipFill>
          <a:blip r:embed="rId2">
            <a:extLst>
              <a:ext uri="{BEBA8EAE-BF5A-486C-A8C5-ECC9F3942E4B}">
                <a14:imgProps xmlns:a14="http://schemas.microsoft.com/office/drawing/2010/main">
                  <a14:imgLayer r:embed="rId3">
                    <a14:imgEffect>
                      <a14:artisticPaintStrokes/>
                    </a14:imgEffect>
                  </a14:imgLayer>
                </a14:imgProps>
              </a:ext>
              <a:ext uri="{28A0092B-C50C-407E-A947-70E740481C1C}">
                <a14:useLocalDpi xmlns:a14="http://schemas.microsoft.com/office/drawing/2010/main" val="0"/>
              </a:ext>
            </a:extLst>
          </a:blip>
          <a:srcRect/>
          <a:stretch>
            <a:fillRect/>
          </a:stretch>
        </p:blipFill>
        <p:spPr bwMode="auto">
          <a:xfrm flipH="1">
            <a:off x="-2" y="14177"/>
            <a:ext cx="12191997" cy="6842541"/>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a:extLst>
              <a:ext uri="{FF2B5EF4-FFF2-40B4-BE49-F238E27FC236}">
                <a16:creationId xmlns:a16="http://schemas.microsoft.com/office/drawing/2014/main" id="{65DB98E9-D069-0887-0F7A-A1514B0DED67}"/>
              </a:ext>
            </a:extLst>
          </p:cNvPr>
          <p:cNvSpPr txBox="1"/>
          <p:nvPr/>
        </p:nvSpPr>
        <p:spPr>
          <a:xfrm>
            <a:off x="1" y="6087277"/>
            <a:ext cx="12191999" cy="769441"/>
          </a:xfrm>
          <a:prstGeom prst="rect">
            <a:avLst/>
          </a:prstGeom>
          <a:noFill/>
        </p:spPr>
        <p:txBody>
          <a:bodyPr wrap="square" rtlCol="0">
            <a:spAutoFit/>
          </a:bodyPr>
          <a:lstStyle/>
          <a:p>
            <a:pPr lvl="1" algn="ct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latin typeface="Bauhaus 93" panose="04030905020B02020C02" pitchFamily="82" charset="0"/>
              </a:rPr>
              <a:t>KLAXONS OF </a:t>
            </a:r>
            <a:r>
              <a:rPr lang="en-ZW" sz="4400" b="1" dirty="0">
                <a:ln w="19050">
                  <a:solidFill>
                    <a:srgbClr val="00B050"/>
                  </a:solidFill>
                </a:ln>
                <a:solidFill>
                  <a:srgbClr val="FFFF00"/>
                </a:solidFill>
                <a:effectLst>
                  <a:outerShdw blurRad="38100" dist="38100" dir="2700000" algn="tl">
                    <a:srgbClr val="000000">
                      <a:alpha val="43137"/>
                    </a:srgbClr>
                  </a:outerShdw>
                </a:effectLst>
                <a:latin typeface="Bauhaus 93" panose="04030905020B02020C02" pitchFamily="82" charset="0"/>
              </a:rPr>
              <a:t>HYPE  </a:t>
            </a: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latin typeface="Bauhaus 93" panose="04030905020B02020C02" pitchFamily="82" charset="0"/>
              </a:rPr>
              <a:t> </a:t>
            </a: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rPr>
              <a:t>OR</a:t>
            </a: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latin typeface="Broadway" panose="04040905080B02020502" pitchFamily="82" charset="0"/>
              </a:rPr>
              <a:t>  BEACONS OF </a:t>
            </a:r>
            <a:r>
              <a:rPr lang="en-ZW" sz="4400" b="1" dirty="0">
                <a:ln w="19050">
                  <a:solidFill>
                    <a:srgbClr val="FFFF00"/>
                  </a:solidFill>
                </a:ln>
                <a:solidFill>
                  <a:srgbClr val="00B050"/>
                </a:solidFill>
                <a:effectLst>
                  <a:outerShdw blurRad="38100" dist="38100" dir="2700000" algn="tl">
                    <a:srgbClr val="000000">
                      <a:alpha val="43137"/>
                    </a:srgbClr>
                  </a:outerShdw>
                </a:effectLst>
                <a:latin typeface="Broadway" panose="04040905080B02020502" pitchFamily="82" charset="0"/>
              </a:rPr>
              <a:t>HOPE</a:t>
            </a: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latin typeface="Broadway" panose="04040905080B02020502" pitchFamily="82" charset="0"/>
              </a:rPr>
              <a:t>?</a:t>
            </a:r>
          </a:p>
        </p:txBody>
      </p:sp>
      <p:pic>
        <p:nvPicPr>
          <p:cNvPr id="5" name="Picture 2">
            <a:extLst>
              <a:ext uri="{FF2B5EF4-FFF2-40B4-BE49-F238E27FC236}">
                <a16:creationId xmlns:a16="http://schemas.microsoft.com/office/drawing/2014/main" id="{99A33C5B-0E37-A90F-FAF3-0B6F7E9EB06D}"/>
              </a:ext>
            </a:extLst>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0" y="-9040"/>
            <a:ext cx="773718" cy="840037"/>
          </a:xfrm>
          <a:prstGeom prst="rect">
            <a:avLst/>
          </a:prstGeom>
          <a:noFill/>
          <a:ln w="9525">
            <a:noFill/>
            <a:miter lim="800000"/>
            <a:headEnd/>
            <a:tailEnd/>
          </a:ln>
          <a:effectLst/>
        </p:spPr>
      </p:pic>
      <p:sp>
        <p:nvSpPr>
          <p:cNvPr id="6" name="TextBox 5">
            <a:extLst>
              <a:ext uri="{FF2B5EF4-FFF2-40B4-BE49-F238E27FC236}">
                <a16:creationId xmlns:a16="http://schemas.microsoft.com/office/drawing/2014/main" id="{2A201078-330B-5496-B5A1-3C511FD666B0}"/>
              </a:ext>
            </a:extLst>
          </p:cNvPr>
          <p:cNvSpPr txBox="1"/>
          <p:nvPr/>
        </p:nvSpPr>
        <p:spPr>
          <a:xfrm>
            <a:off x="773718" y="0"/>
            <a:ext cx="10644564" cy="830997"/>
          </a:xfrm>
          <a:prstGeom prst="rect">
            <a:avLst/>
          </a:prstGeom>
          <a:solidFill>
            <a:srgbClr val="009900"/>
          </a:solidFill>
        </p:spPr>
        <p:txBody>
          <a:bodyPr wrap="square" rtlCol="0">
            <a:spAutoFit/>
          </a:bodyPr>
          <a:lstStyle/>
          <a:p>
            <a:pPr algn="ctr"/>
            <a:r>
              <a:rPr lang="en-ZW" sz="2400" b="1" i="1" dirty="0">
                <a:solidFill>
                  <a:srgbClr val="FFFF00"/>
                </a:solidFill>
                <a:effectLst>
                  <a:outerShdw blurRad="38100" dist="38100" dir="2700000" algn="tl">
                    <a:srgbClr val="000000">
                      <a:alpha val="43137"/>
                    </a:srgbClr>
                  </a:outerShdw>
                </a:effectLst>
              </a:rPr>
              <a:t>Empowering relevant, high-quality, holistic education </a:t>
            </a:r>
          </a:p>
          <a:p>
            <a:pPr algn="ctr"/>
            <a:r>
              <a:rPr lang="en-ZW" sz="2400" b="1" i="1" dirty="0">
                <a:solidFill>
                  <a:srgbClr val="FFFF00"/>
                </a:solidFill>
                <a:effectLst>
                  <a:outerShdw blurRad="38100" dist="38100" dir="2700000" algn="tl">
                    <a:srgbClr val="000000">
                      <a:alpha val="43137"/>
                    </a:srgbClr>
                  </a:outerShdw>
                </a:effectLst>
              </a:rPr>
              <a:t>in member, non-profit, independent schools</a:t>
            </a:r>
            <a:endParaRPr lang="en-ZW" sz="2400" i="1" dirty="0">
              <a:solidFill>
                <a:srgbClr val="FFFF00"/>
              </a:solidFill>
              <a:effectLst>
                <a:outerShdw blurRad="38100" dist="38100" dir="2700000" algn="tl">
                  <a:srgbClr val="000000">
                    <a:alpha val="43137"/>
                  </a:srgbClr>
                </a:outerShdw>
              </a:effectLst>
            </a:endParaRPr>
          </a:p>
        </p:txBody>
      </p:sp>
      <p:pic>
        <p:nvPicPr>
          <p:cNvPr id="7" name="Picture 2">
            <a:extLst>
              <a:ext uri="{FF2B5EF4-FFF2-40B4-BE49-F238E27FC236}">
                <a16:creationId xmlns:a16="http://schemas.microsoft.com/office/drawing/2014/main" id="{CF0C578F-4E13-1988-6620-5AAB6ED87EF1}"/>
              </a:ext>
            </a:extLst>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11418282" y="-9041"/>
            <a:ext cx="773718" cy="840037"/>
          </a:xfrm>
          <a:prstGeom prst="rect">
            <a:avLst/>
          </a:prstGeom>
          <a:noFill/>
          <a:ln w="9525">
            <a:noFill/>
            <a:miter lim="800000"/>
            <a:headEnd/>
            <a:tailEnd/>
          </a:ln>
          <a:effectLst/>
        </p:spPr>
      </p:pic>
      <p:sp>
        <p:nvSpPr>
          <p:cNvPr id="3" name="TextBox 2">
            <a:extLst>
              <a:ext uri="{FF2B5EF4-FFF2-40B4-BE49-F238E27FC236}">
                <a16:creationId xmlns:a16="http://schemas.microsoft.com/office/drawing/2014/main" id="{5F201314-902D-8EDB-47A2-9D166AC9B74F}"/>
              </a:ext>
            </a:extLst>
          </p:cNvPr>
          <p:cNvSpPr txBox="1"/>
          <p:nvPr/>
        </p:nvSpPr>
        <p:spPr>
          <a:xfrm>
            <a:off x="8611738" y="819876"/>
            <a:ext cx="3057098" cy="1107996"/>
          </a:xfrm>
          <a:prstGeom prst="rect">
            <a:avLst/>
          </a:prstGeom>
          <a:noFill/>
        </p:spPr>
        <p:txBody>
          <a:bodyPr wrap="square" rtlCol="0">
            <a:spAutoFit/>
          </a:bodyPr>
          <a:lstStyle/>
          <a:p>
            <a:r>
              <a:rPr lang="en-ZW" sz="6600" b="1" dirty="0">
                <a:ln w="19050">
                  <a:solidFill>
                    <a:srgbClr val="FFFF00"/>
                  </a:solidFill>
                </a:ln>
                <a:solidFill>
                  <a:srgbClr val="00B050"/>
                </a:solidFill>
                <a:effectLst>
                  <a:outerShdw blurRad="38100" dist="38100" dir="2700000" algn="tl">
                    <a:srgbClr val="000000">
                      <a:alpha val="43137"/>
                    </a:srgbClr>
                  </a:outerShdw>
                </a:effectLst>
                <a:latin typeface="Broadway" panose="04040905080B02020502" pitchFamily="82" charset="0"/>
              </a:rPr>
              <a:t>HOPE</a:t>
            </a:r>
            <a:endParaRPr lang="en-ZW" sz="6600" dirty="0"/>
          </a:p>
        </p:txBody>
      </p:sp>
      <p:sp>
        <p:nvSpPr>
          <p:cNvPr id="4" name="TextBox 3">
            <a:extLst>
              <a:ext uri="{FF2B5EF4-FFF2-40B4-BE49-F238E27FC236}">
                <a16:creationId xmlns:a16="http://schemas.microsoft.com/office/drawing/2014/main" id="{7B84E885-DA92-90DC-3A42-075F5CA5B508}"/>
              </a:ext>
            </a:extLst>
          </p:cNvPr>
          <p:cNvSpPr txBox="1"/>
          <p:nvPr/>
        </p:nvSpPr>
        <p:spPr>
          <a:xfrm rot="21414166">
            <a:off x="2142699" y="3269752"/>
            <a:ext cx="4876455" cy="1015663"/>
          </a:xfrm>
          <a:prstGeom prst="rect">
            <a:avLst/>
          </a:prstGeom>
          <a:noFill/>
        </p:spPr>
        <p:txBody>
          <a:bodyPr wrap="square" rtlCol="0">
            <a:spAutoFit/>
          </a:bodyPr>
          <a:lstStyle/>
          <a:p>
            <a:pPr algn="r"/>
            <a:r>
              <a:rPr lang="en-GB" sz="6000" b="1" dirty="0">
                <a:ln>
                  <a:solidFill>
                    <a:srgbClr val="FF0000"/>
                  </a:solidFill>
                </a:ln>
                <a:solidFill>
                  <a:schemeClr val="accent1"/>
                </a:solidFill>
                <a:effectLst>
                  <a:glow rad="101600">
                    <a:srgbClr val="FFFF00">
                      <a:alpha val="60000"/>
                    </a:srgbClr>
                  </a:glow>
                </a:effectLst>
              </a:rPr>
              <a:t>J</a:t>
            </a:r>
            <a:r>
              <a:rPr lang="en-GB" sz="5400" b="1" dirty="0">
                <a:ln>
                  <a:solidFill>
                    <a:srgbClr val="FF0000"/>
                  </a:solidFill>
                </a:ln>
                <a:solidFill>
                  <a:schemeClr val="accent1"/>
                </a:solidFill>
                <a:effectLst>
                  <a:glow rad="101600">
                    <a:srgbClr val="FFFF00">
                      <a:alpha val="60000"/>
                    </a:srgbClr>
                  </a:glow>
                </a:effectLst>
              </a:rPr>
              <a:t>O</a:t>
            </a:r>
            <a:r>
              <a:rPr lang="en-GB" sz="4400" b="1" dirty="0">
                <a:ln>
                  <a:solidFill>
                    <a:srgbClr val="FF0000"/>
                  </a:solidFill>
                </a:ln>
                <a:solidFill>
                  <a:schemeClr val="accent1"/>
                </a:solidFill>
                <a:effectLst>
                  <a:glow rad="101600">
                    <a:srgbClr val="FFFF00">
                      <a:alpha val="60000"/>
                    </a:srgbClr>
                  </a:glow>
                </a:effectLst>
              </a:rPr>
              <a:t>H</a:t>
            </a:r>
            <a:r>
              <a:rPr lang="en-GB" sz="4000" b="1" dirty="0">
                <a:ln>
                  <a:solidFill>
                    <a:srgbClr val="FF0000"/>
                  </a:solidFill>
                </a:ln>
                <a:solidFill>
                  <a:schemeClr val="accent1"/>
                </a:solidFill>
                <a:effectLst>
                  <a:glow rad="101600">
                    <a:srgbClr val="FFFF00">
                      <a:alpha val="60000"/>
                    </a:srgbClr>
                  </a:glow>
                </a:effectLst>
              </a:rPr>
              <a:t>N</a:t>
            </a:r>
            <a:r>
              <a:rPr lang="en-GB" sz="2800" b="1" dirty="0">
                <a:ln>
                  <a:solidFill>
                    <a:srgbClr val="FF0000"/>
                  </a:solidFill>
                </a:ln>
                <a:solidFill>
                  <a:schemeClr val="accent1"/>
                </a:solidFill>
                <a:effectLst>
                  <a:glow rad="101600">
                    <a:srgbClr val="FFFF00">
                      <a:alpha val="60000"/>
                    </a:srgbClr>
                  </a:glow>
                </a:effectLst>
              </a:rPr>
              <a:t> </a:t>
            </a:r>
            <a:r>
              <a:rPr lang="en-GB" sz="3600" b="1" dirty="0">
                <a:ln>
                  <a:solidFill>
                    <a:srgbClr val="FF0000"/>
                  </a:solidFill>
                </a:ln>
                <a:solidFill>
                  <a:schemeClr val="accent1"/>
                </a:solidFill>
                <a:effectLst>
                  <a:glow rad="101600">
                    <a:srgbClr val="FFFF00">
                      <a:alpha val="60000"/>
                    </a:srgbClr>
                  </a:glow>
                </a:effectLst>
              </a:rPr>
              <a:t>3</a:t>
            </a:r>
            <a:r>
              <a:rPr lang="en-GB" sz="2800" b="1" dirty="0">
                <a:ln>
                  <a:solidFill>
                    <a:srgbClr val="FF0000"/>
                  </a:solidFill>
                </a:ln>
                <a:solidFill>
                  <a:schemeClr val="accent1"/>
                </a:solidFill>
                <a:effectLst>
                  <a:glow rad="101600">
                    <a:srgbClr val="FFFF00">
                      <a:alpha val="60000"/>
                    </a:srgbClr>
                  </a:glow>
                </a:effectLst>
              </a:rPr>
              <a:t>:</a:t>
            </a:r>
            <a:r>
              <a:rPr lang="en-GB" sz="3200" b="1" dirty="0">
                <a:ln>
                  <a:solidFill>
                    <a:srgbClr val="FF0000"/>
                  </a:solidFill>
                </a:ln>
                <a:solidFill>
                  <a:schemeClr val="accent1"/>
                </a:solidFill>
                <a:effectLst>
                  <a:glow rad="101600">
                    <a:srgbClr val="FFFF00">
                      <a:alpha val="60000"/>
                    </a:srgbClr>
                  </a:glow>
                </a:effectLst>
              </a:rPr>
              <a:t>1</a:t>
            </a:r>
            <a:r>
              <a:rPr lang="en-GB" sz="2800" b="1" dirty="0">
                <a:ln>
                  <a:solidFill>
                    <a:srgbClr val="FF0000"/>
                  </a:solidFill>
                </a:ln>
                <a:solidFill>
                  <a:schemeClr val="accent1"/>
                </a:solidFill>
                <a:effectLst>
                  <a:glow rad="101600">
                    <a:srgbClr val="FFFF00">
                      <a:alpha val="60000"/>
                    </a:srgbClr>
                  </a:glow>
                </a:effectLst>
              </a:rPr>
              <a:t>6</a:t>
            </a:r>
            <a:endParaRPr lang="en-ZW" sz="2800" b="1" dirty="0">
              <a:ln>
                <a:solidFill>
                  <a:srgbClr val="FF0000"/>
                </a:solidFill>
              </a:ln>
              <a:solidFill>
                <a:schemeClr val="accent1"/>
              </a:solidFill>
              <a:effectLst>
                <a:glow rad="101600">
                  <a:srgbClr val="FFFF00">
                    <a:alpha val="60000"/>
                  </a:srgbClr>
                </a:glow>
              </a:effectLst>
            </a:endParaRPr>
          </a:p>
        </p:txBody>
      </p:sp>
      <p:sp>
        <p:nvSpPr>
          <p:cNvPr id="11" name="TextBox 10">
            <a:extLst>
              <a:ext uri="{FF2B5EF4-FFF2-40B4-BE49-F238E27FC236}">
                <a16:creationId xmlns:a16="http://schemas.microsoft.com/office/drawing/2014/main" id="{B54B989A-016B-BB21-E604-5ECC35F44128}"/>
              </a:ext>
            </a:extLst>
          </p:cNvPr>
          <p:cNvSpPr txBox="1"/>
          <p:nvPr/>
        </p:nvSpPr>
        <p:spPr>
          <a:xfrm>
            <a:off x="5" y="5257963"/>
            <a:ext cx="12191995" cy="954107"/>
          </a:xfrm>
          <a:prstGeom prst="rect">
            <a:avLst/>
          </a:prstGeom>
          <a:noFill/>
        </p:spPr>
        <p:txBody>
          <a:bodyPr wrap="square">
            <a:spAutoFit/>
          </a:bodyPr>
          <a:lstStyle/>
          <a:p>
            <a:pPr algn="ctr"/>
            <a:r>
              <a:rPr lang="en-GB" sz="2800" b="1" i="1" dirty="0">
                <a:solidFill>
                  <a:srgbClr val="FFFF00"/>
                </a:solidFill>
                <a:effectLst/>
              </a:rPr>
              <a:t>"For God so loved the world, that He gave his only Son, so that whoever believes in Him should not perish but have eternal life.”</a:t>
            </a:r>
            <a:endParaRPr lang="en-ZW" sz="2800" b="1" i="1" dirty="0">
              <a:solidFill>
                <a:srgbClr val="FFFF00"/>
              </a:solidFill>
            </a:endParaRPr>
          </a:p>
        </p:txBody>
      </p:sp>
      <p:sp>
        <p:nvSpPr>
          <p:cNvPr id="20" name="TextBox 19">
            <a:extLst>
              <a:ext uri="{FF2B5EF4-FFF2-40B4-BE49-F238E27FC236}">
                <a16:creationId xmlns:a16="http://schemas.microsoft.com/office/drawing/2014/main" id="{23CF2D97-A92F-E1AD-1352-9AD0935E9FE9}"/>
              </a:ext>
            </a:extLst>
          </p:cNvPr>
          <p:cNvSpPr txBox="1"/>
          <p:nvPr/>
        </p:nvSpPr>
        <p:spPr>
          <a:xfrm>
            <a:off x="43029" y="3193770"/>
            <a:ext cx="4410593" cy="1107996"/>
          </a:xfrm>
          <a:prstGeom prst="rect">
            <a:avLst/>
          </a:prstGeom>
          <a:noFill/>
        </p:spPr>
        <p:txBody>
          <a:bodyPr wrap="square" rtlCol="0">
            <a:spAutoFit/>
          </a:bodyPr>
          <a:lstStyle/>
          <a:p>
            <a:r>
              <a:rPr lang="en-GB" sz="6600" b="1" dirty="0">
                <a:ln>
                  <a:solidFill>
                    <a:schemeClr val="tx1"/>
                  </a:solidFill>
                </a:ln>
                <a:solidFill>
                  <a:srgbClr val="FFFF00"/>
                </a:solidFill>
                <a:effectLst>
                  <a:glow rad="101600">
                    <a:schemeClr val="tx1">
                      <a:alpha val="60000"/>
                    </a:schemeClr>
                  </a:glow>
                </a:effectLst>
              </a:rPr>
              <a:t>BELIEVES</a:t>
            </a:r>
            <a:endParaRPr lang="en-ZW" sz="6600" b="1" dirty="0">
              <a:ln>
                <a:solidFill>
                  <a:schemeClr val="tx1"/>
                </a:solidFill>
              </a:ln>
              <a:solidFill>
                <a:srgbClr val="FFFF00"/>
              </a:solidFill>
              <a:effectLst>
                <a:glow rad="101600">
                  <a:schemeClr val="tx1">
                    <a:alpha val="60000"/>
                  </a:schemeClr>
                </a:glow>
              </a:effectLst>
            </a:endParaRPr>
          </a:p>
        </p:txBody>
      </p:sp>
      <p:sp>
        <p:nvSpPr>
          <p:cNvPr id="21" name="TextBox 20">
            <a:extLst>
              <a:ext uri="{FF2B5EF4-FFF2-40B4-BE49-F238E27FC236}">
                <a16:creationId xmlns:a16="http://schemas.microsoft.com/office/drawing/2014/main" id="{F6860C5B-39B0-97E3-E5EC-C93936A93A06}"/>
              </a:ext>
            </a:extLst>
          </p:cNvPr>
          <p:cNvSpPr txBox="1"/>
          <p:nvPr/>
        </p:nvSpPr>
        <p:spPr>
          <a:xfrm>
            <a:off x="284237" y="4327473"/>
            <a:ext cx="3881644" cy="707886"/>
          </a:xfrm>
          <a:prstGeom prst="rect">
            <a:avLst/>
          </a:prstGeom>
          <a:noFill/>
        </p:spPr>
        <p:txBody>
          <a:bodyPr wrap="square" rtlCol="0">
            <a:spAutoFit/>
          </a:bodyPr>
          <a:lstStyle/>
          <a:p>
            <a:r>
              <a:rPr lang="en-GB" sz="4000" b="1" dirty="0">
                <a:ln>
                  <a:solidFill>
                    <a:schemeClr val="bg1"/>
                  </a:solidFill>
                </a:ln>
                <a:solidFill>
                  <a:schemeClr val="bg1"/>
                </a:solidFill>
                <a:effectLst>
                  <a:glow rad="101600">
                    <a:schemeClr val="tx1">
                      <a:alpha val="60000"/>
                    </a:schemeClr>
                  </a:glow>
                </a:effectLst>
              </a:rPr>
              <a:t>CAPABLE OF ALL</a:t>
            </a:r>
            <a:endParaRPr lang="en-ZW" sz="4000" b="1" dirty="0">
              <a:ln>
                <a:solidFill>
                  <a:schemeClr val="bg1"/>
                </a:solidFill>
              </a:ln>
              <a:solidFill>
                <a:schemeClr val="bg1"/>
              </a:solidFill>
              <a:effectLst>
                <a:glow rad="101600">
                  <a:schemeClr val="tx1">
                    <a:alpha val="60000"/>
                  </a:schemeClr>
                </a:glow>
              </a:effectLst>
            </a:endParaRPr>
          </a:p>
        </p:txBody>
      </p:sp>
      <p:sp>
        <p:nvSpPr>
          <p:cNvPr id="17" name="TextBox 16">
            <a:extLst>
              <a:ext uri="{FF2B5EF4-FFF2-40B4-BE49-F238E27FC236}">
                <a16:creationId xmlns:a16="http://schemas.microsoft.com/office/drawing/2014/main" id="{573C8324-E873-3BDC-778B-C25E2E2AECC1}"/>
              </a:ext>
            </a:extLst>
          </p:cNvPr>
          <p:cNvSpPr txBox="1"/>
          <p:nvPr/>
        </p:nvSpPr>
        <p:spPr>
          <a:xfrm>
            <a:off x="-1" y="1017172"/>
            <a:ext cx="8857397" cy="769441"/>
          </a:xfrm>
          <a:prstGeom prst="rect">
            <a:avLst/>
          </a:prstGeom>
          <a:noFill/>
        </p:spPr>
        <p:txBody>
          <a:bodyPr wrap="square" rtlCol="0">
            <a:spAutoFit/>
          </a:bodyPr>
          <a:lstStyle/>
          <a:p>
            <a:r>
              <a:rPr lang="en-GB" sz="4400" b="1" dirty="0">
                <a:ln>
                  <a:solidFill>
                    <a:srgbClr val="FFC000"/>
                  </a:solidFill>
                </a:ln>
                <a:solidFill>
                  <a:schemeClr val="accent4"/>
                </a:solidFill>
                <a:effectLst>
                  <a:glow rad="101600">
                    <a:schemeClr val="tx1">
                      <a:alpha val="60000"/>
                    </a:schemeClr>
                  </a:glow>
                </a:effectLst>
              </a:rPr>
              <a:t>HOW CAN SCHOOLS BE BEACONS OF</a:t>
            </a:r>
            <a:endParaRPr lang="en-ZW" sz="4400" b="1" dirty="0">
              <a:ln>
                <a:solidFill>
                  <a:srgbClr val="FFC000"/>
                </a:solidFill>
              </a:ln>
              <a:solidFill>
                <a:schemeClr val="accent4"/>
              </a:solidFill>
              <a:effectLst>
                <a:glow rad="101600">
                  <a:schemeClr val="tx1">
                    <a:alpha val="60000"/>
                  </a:schemeClr>
                </a:glow>
              </a:effectLst>
            </a:endParaRPr>
          </a:p>
        </p:txBody>
      </p:sp>
      <p:sp>
        <p:nvSpPr>
          <p:cNvPr id="19" name="TextBox 18">
            <a:extLst>
              <a:ext uri="{FF2B5EF4-FFF2-40B4-BE49-F238E27FC236}">
                <a16:creationId xmlns:a16="http://schemas.microsoft.com/office/drawing/2014/main" id="{05A7EEEC-9CC2-08A8-94D2-06F05DEDC9F7}"/>
              </a:ext>
            </a:extLst>
          </p:cNvPr>
          <p:cNvSpPr txBox="1"/>
          <p:nvPr/>
        </p:nvSpPr>
        <p:spPr>
          <a:xfrm>
            <a:off x="135053" y="2034924"/>
            <a:ext cx="3454308" cy="707886"/>
          </a:xfrm>
          <a:prstGeom prst="rect">
            <a:avLst/>
          </a:prstGeom>
          <a:noFill/>
        </p:spPr>
        <p:txBody>
          <a:bodyPr wrap="square" rtlCol="0">
            <a:spAutoFit/>
          </a:bodyPr>
          <a:lstStyle/>
          <a:p>
            <a:r>
              <a:rPr lang="en-GB" sz="4000" b="1" dirty="0">
                <a:ln>
                  <a:solidFill>
                    <a:schemeClr val="bg1"/>
                  </a:solidFill>
                </a:ln>
                <a:solidFill>
                  <a:srgbClr val="FFFF00"/>
                </a:solidFill>
                <a:effectLst>
                  <a:glow rad="101600">
                    <a:schemeClr val="tx1">
                      <a:alpha val="60000"/>
                    </a:schemeClr>
                  </a:glow>
                </a:effectLst>
              </a:rPr>
              <a:t>PRINCIPLES</a:t>
            </a:r>
            <a:endParaRPr lang="en-ZW" sz="4000" b="1" dirty="0">
              <a:ln>
                <a:solidFill>
                  <a:schemeClr val="bg1"/>
                </a:solidFill>
              </a:ln>
              <a:solidFill>
                <a:srgbClr val="FFFF00"/>
              </a:solidFill>
              <a:effectLst>
                <a:glow rad="101600">
                  <a:schemeClr val="tx1">
                    <a:alpha val="60000"/>
                  </a:schemeClr>
                </a:glow>
              </a:effectLst>
            </a:endParaRPr>
          </a:p>
        </p:txBody>
      </p:sp>
      <p:sp>
        <p:nvSpPr>
          <p:cNvPr id="27" name="TextBox 26">
            <a:extLst>
              <a:ext uri="{FF2B5EF4-FFF2-40B4-BE49-F238E27FC236}">
                <a16:creationId xmlns:a16="http://schemas.microsoft.com/office/drawing/2014/main" id="{91020045-1570-50B1-61F8-7EB53F5827DF}"/>
              </a:ext>
            </a:extLst>
          </p:cNvPr>
          <p:cNvSpPr txBox="1"/>
          <p:nvPr/>
        </p:nvSpPr>
        <p:spPr>
          <a:xfrm>
            <a:off x="6096000" y="2034924"/>
            <a:ext cx="5967471" cy="707886"/>
          </a:xfrm>
          <a:prstGeom prst="rect">
            <a:avLst/>
          </a:prstGeom>
          <a:noFill/>
        </p:spPr>
        <p:txBody>
          <a:bodyPr wrap="square" rtlCol="0">
            <a:spAutoFit/>
          </a:bodyPr>
          <a:lstStyle/>
          <a:p>
            <a:pPr algn="r"/>
            <a:r>
              <a:rPr lang="en-GB" sz="4000" b="1" dirty="0">
                <a:ln>
                  <a:solidFill>
                    <a:schemeClr val="bg1"/>
                  </a:solidFill>
                </a:ln>
                <a:solidFill>
                  <a:srgbClr val="FFFF00"/>
                </a:solidFill>
                <a:effectLst>
                  <a:glow rad="101600">
                    <a:schemeClr val="tx1">
                      <a:alpha val="60000"/>
                    </a:schemeClr>
                  </a:glow>
                </a:effectLst>
              </a:rPr>
              <a:t>SALVATION OF GOD </a:t>
            </a:r>
            <a:endParaRPr lang="en-ZW" sz="4000" b="1" dirty="0">
              <a:ln>
                <a:solidFill>
                  <a:schemeClr val="bg1"/>
                </a:solidFill>
              </a:ln>
              <a:solidFill>
                <a:srgbClr val="FFFF00"/>
              </a:solidFill>
              <a:effectLst>
                <a:glow rad="101600">
                  <a:schemeClr val="tx1">
                    <a:alpha val="60000"/>
                  </a:schemeClr>
                </a:glow>
              </a:effectLst>
            </a:endParaRPr>
          </a:p>
        </p:txBody>
      </p:sp>
      <p:sp>
        <p:nvSpPr>
          <p:cNvPr id="28" name="TextBox 27">
            <a:extLst>
              <a:ext uri="{FF2B5EF4-FFF2-40B4-BE49-F238E27FC236}">
                <a16:creationId xmlns:a16="http://schemas.microsoft.com/office/drawing/2014/main" id="{12B8D16C-8AB0-DF94-533F-B627947E1D42}"/>
              </a:ext>
            </a:extLst>
          </p:cNvPr>
          <p:cNvSpPr txBox="1"/>
          <p:nvPr/>
        </p:nvSpPr>
        <p:spPr>
          <a:xfrm>
            <a:off x="4428697" y="4328606"/>
            <a:ext cx="6110878" cy="707886"/>
          </a:xfrm>
          <a:prstGeom prst="rect">
            <a:avLst/>
          </a:prstGeom>
          <a:noFill/>
        </p:spPr>
        <p:txBody>
          <a:bodyPr wrap="square" rtlCol="0">
            <a:spAutoFit/>
          </a:bodyPr>
          <a:lstStyle/>
          <a:p>
            <a:r>
              <a:rPr lang="en-GB" sz="4000" b="1" dirty="0">
                <a:ln>
                  <a:solidFill>
                    <a:schemeClr val="bg1"/>
                  </a:solidFill>
                </a:ln>
                <a:solidFill>
                  <a:schemeClr val="bg1"/>
                </a:solidFill>
                <a:effectLst>
                  <a:glow rad="101600">
                    <a:schemeClr val="tx1">
                      <a:alpha val="60000"/>
                    </a:schemeClr>
                  </a:glow>
                </a:effectLst>
              </a:rPr>
              <a:t>FAITH NOT WORKS</a:t>
            </a:r>
            <a:endParaRPr lang="en-ZW" sz="4000" b="1" dirty="0">
              <a:ln>
                <a:solidFill>
                  <a:schemeClr val="bg1"/>
                </a:solidFill>
              </a:ln>
              <a:solidFill>
                <a:schemeClr val="bg1"/>
              </a:solidFill>
              <a:effectLst>
                <a:glow rad="101600">
                  <a:schemeClr val="tx1">
                    <a:alpha val="60000"/>
                  </a:schemeClr>
                </a:glow>
              </a:effectLst>
            </a:endParaRPr>
          </a:p>
        </p:txBody>
      </p:sp>
    </p:spTree>
    <p:extLst>
      <p:ext uri="{BB962C8B-B14F-4D97-AF65-F5344CB8AC3E}">
        <p14:creationId xmlns:p14="http://schemas.microsoft.com/office/powerpoint/2010/main" val="480313128"/>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p:cTn id="7" dur="500" fill="hold"/>
                                        <p:tgtEl>
                                          <p:spTgt spid="20"/>
                                        </p:tgtEl>
                                        <p:attrNameLst>
                                          <p:attrName>ppt_w</p:attrName>
                                        </p:attrNameLst>
                                      </p:cBhvr>
                                      <p:tavLst>
                                        <p:tav tm="0">
                                          <p:val>
                                            <p:fltVal val="0"/>
                                          </p:val>
                                        </p:tav>
                                        <p:tav tm="100000">
                                          <p:val>
                                            <p:strVal val="#ppt_w"/>
                                          </p:val>
                                        </p:tav>
                                      </p:tavLst>
                                    </p:anim>
                                    <p:anim calcmode="lin" valueType="num">
                                      <p:cBhvr>
                                        <p:cTn id="8" dur="500" fill="hold"/>
                                        <p:tgtEl>
                                          <p:spTgt spid="20"/>
                                        </p:tgtEl>
                                        <p:attrNameLst>
                                          <p:attrName>ppt_h</p:attrName>
                                        </p:attrNameLst>
                                      </p:cBhvr>
                                      <p:tavLst>
                                        <p:tav tm="0">
                                          <p:val>
                                            <p:fltVal val="0"/>
                                          </p:val>
                                        </p:tav>
                                        <p:tav tm="100000">
                                          <p:val>
                                            <p:strVal val="#ppt_h"/>
                                          </p:val>
                                        </p:tav>
                                      </p:tavLst>
                                    </p:anim>
                                    <p:animEffect transition="in" filter="fade">
                                      <p:cBhvr>
                                        <p:cTn id="9" dur="500"/>
                                        <p:tgtEl>
                                          <p:spTgt spid="20"/>
                                        </p:tgtEl>
                                      </p:cBhvr>
                                    </p:animEffect>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27"/>
                                        </p:tgtEl>
                                        <p:attrNameLst>
                                          <p:attrName>style.visibility</p:attrName>
                                        </p:attrNameLst>
                                      </p:cBhvr>
                                      <p:to>
                                        <p:strVal val="visible"/>
                                      </p:to>
                                    </p:set>
                                    <p:animEffect transition="in" filter="fade">
                                      <p:cBhvr>
                                        <p:cTn id="14" dur="1000"/>
                                        <p:tgtEl>
                                          <p:spTgt spid="27"/>
                                        </p:tgtEl>
                                      </p:cBhvr>
                                    </p:animEffect>
                                    <p:anim calcmode="lin" valueType="num">
                                      <p:cBhvr>
                                        <p:cTn id="15" dur="1000" fill="hold"/>
                                        <p:tgtEl>
                                          <p:spTgt spid="27"/>
                                        </p:tgtEl>
                                        <p:attrNameLst>
                                          <p:attrName>ppt_x</p:attrName>
                                        </p:attrNameLst>
                                      </p:cBhvr>
                                      <p:tavLst>
                                        <p:tav tm="0">
                                          <p:val>
                                            <p:strVal val="#ppt_x"/>
                                          </p:val>
                                        </p:tav>
                                        <p:tav tm="100000">
                                          <p:val>
                                            <p:strVal val="#ppt_x"/>
                                          </p:val>
                                        </p:tav>
                                      </p:tavLst>
                                    </p:anim>
                                    <p:anim calcmode="lin" valueType="num">
                                      <p:cBhvr>
                                        <p:cTn id="16"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6" presetClass="entr" presetSubtype="37" fill="hold" grpId="0" nodeType="clickEffect">
                                  <p:stCondLst>
                                    <p:cond delay="0"/>
                                  </p:stCondLst>
                                  <p:childTnLst>
                                    <p:set>
                                      <p:cBhvr>
                                        <p:cTn id="20" dur="1" fill="hold">
                                          <p:stCondLst>
                                            <p:cond delay="0"/>
                                          </p:stCondLst>
                                        </p:cTn>
                                        <p:tgtEl>
                                          <p:spTgt spid="21"/>
                                        </p:tgtEl>
                                        <p:attrNameLst>
                                          <p:attrName>style.visibility</p:attrName>
                                        </p:attrNameLst>
                                      </p:cBhvr>
                                      <p:to>
                                        <p:strVal val="visible"/>
                                      </p:to>
                                    </p:set>
                                    <p:animEffect transition="in" filter="barn(outVertical)">
                                      <p:cBhvr>
                                        <p:cTn id="21" dur="500"/>
                                        <p:tgtEl>
                                          <p:spTgt spid="21"/>
                                        </p:tgtEl>
                                      </p:cBhvr>
                                    </p:animEffect>
                                  </p:childTnLst>
                                </p:cTn>
                              </p:par>
                            </p:childTnLst>
                          </p:cTn>
                        </p:par>
                      </p:childTnLst>
                    </p:cTn>
                  </p:par>
                  <p:par>
                    <p:cTn id="22" fill="hold">
                      <p:stCondLst>
                        <p:cond delay="indefinite"/>
                      </p:stCondLst>
                      <p:childTnLst>
                        <p:par>
                          <p:cTn id="23" fill="hold">
                            <p:stCondLst>
                              <p:cond delay="0"/>
                            </p:stCondLst>
                            <p:childTnLst>
                              <p:par>
                                <p:cTn id="24" presetID="16" presetClass="entr" presetSubtype="37" fill="hold" grpId="0" nodeType="clickEffect">
                                  <p:stCondLst>
                                    <p:cond delay="0"/>
                                  </p:stCondLst>
                                  <p:childTnLst>
                                    <p:set>
                                      <p:cBhvr>
                                        <p:cTn id="25" dur="1" fill="hold">
                                          <p:stCondLst>
                                            <p:cond delay="0"/>
                                          </p:stCondLst>
                                        </p:cTn>
                                        <p:tgtEl>
                                          <p:spTgt spid="28"/>
                                        </p:tgtEl>
                                        <p:attrNameLst>
                                          <p:attrName>style.visibility</p:attrName>
                                        </p:attrNameLst>
                                      </p:cBhvr>
                                      <p:to>
                                        <p:strVal val="visible"/>
                                      </p:to>
                                    </p:set>
                                    <p:animEffect transition="in" filter="barn(outVertical)">
                                      <p:cBhvr>
                                        <p:cTn id="26"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p:bldP spid="27" grpId="0"/>
      <p:bldP spid="2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Five Tips to Design and Launch an Effective BLE Beacon Campaign -">
            <a:extLst>
              <a:ext uri="{FF2B5EF4-FFF2-40B4-BE49-F238E27FC236}">
                <a16:creationId xmlns:a16="http://schemas.microsoft.com/office/drawing/2014/main" id="{CABB66F8-194E-CDB3-2B28-92AC5717B8D3}"/>
              </a:ext>
            </a:extLst>
          </p:cNvPr>
          <p:cNvPicPr>
            <a:picLocks noChangeAspect="1" noChangeArrowheads="1"/>
          </p:cNvPicPr>
          <p:nvPr/>
        </p:nvPicPr>
        <p:blipFill>
          <a:blip r:embed="rId2">
            <a:extLst>
              <a:ext uri="{BEBA8EAE-BF5A-486C-A8C5-ECC9F3942E4B}">
                <a14:imgProps xmlns:a14="http://schemas.microsoft.com/office/drawing/2010/main">
                  <a14:imgLayer r:embed="rId3">
                    <a14:imgEffect>
                      <a14:artisticPaintStrokes/>
                    </a14:imgEffect>
                  </a14:imgLayer>
                </a14:imgProps>
              </a:ext>
              <a:ext uri="{28A0092B-C50C-407E-A947-70E740481C1C}">
                <a14:useLocalDpi xmlns:a14="http://schemas.microsoft.com/office/drawing/2010/main" val="0"/>
              </a:ext>
            </a:extLst>
          </a:blip>
          <a:srcRect/>
          <a:stretch>
            <a:fillRect/>
          </a:stretch>
        </p:blipFill>
        <p:spPr bwMode="auto">
          <a:xfrm flipH="1">
            <a:off x="-2" y="14177"/>
            <a:ext cx="12191997" cy="6842541"/>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a:extLst>
              <a:ext uri="{FF2B5EF4-FFF2-40B4-BE49-F238E27FC236}">
                <a16:creationId xmlns:a16="http://schemas.microsoft.com/office/drawing/2014/main" id="{65DB98E9-D069-0887-0F7A-A1514B0DED67}"/>
              </a:ext>
            </a:extLst>
          </p:cNvPr>
          <p:cNvSpPr txBox="1"/>
          <p:nvPr/>
        </p:nvSpPr>
        <p:spPr>
          <a:xfrm>
            <a:off x="1" y="6087277"/>
            <a:ext cx="12191999" cy="769441"/>
          </a:xfrm>
          <a:prstGeom prst="rect">
            <a:avLst/>
          </a:prstGeom>
          <a:noFill/>
        </p:spPr>
        <p:txBody>
          <a:bodyPr wrap="square" rtlCol="0">
            <a:spAutoFit/>
          </a:bodyPr>
          <a:lstStyle/>
          <a:p>
            <a:pPr lvl="1" algn="ct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latin typeface="Bauhaus 93" panose="04030905020B02020C02" pitchFamily="82" charset="0"/>
              </a:rPr>
              <a:t>KLAXONS OF </a:t>
            </a:r>
            <a:r>
              <a:rPr lang="en-ZW" sz="4400" b="1" dirty="0">
                <a:ln w="19050">
                  <a:solidFill>
                    <a:srgbClr val="00B050"/>
                  </a:solidFill>
                </a:ln>
                <a:solidFill>
                  <a:srgbClr val="FFFF00"/>
                </a:solidFill>
                <a:effectLst>
                  <a:outerShdw blurRad="38100" dist="38100" dir="2700000" algn="tl">
                    <a:srgbClr val="000000">
                      <a:alpha val="43137"/>
                    </a:srgbClr>
                  </a:outerShdw>
                </a:effectLst>
                <a:latin typeface="Bauhaus 93" panose="04030905020B02020C02" pitchFamily="82" charset="0"/>
              </a:rPr>
              <a:t>HYPE  </a:t>
            </a: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latin typeface="Bauhaus 93" panose="04030905020B02020C02" pitchFamily="82" charset="0"/>
              </a:rPr>
              <a:t> </a:t>
            </a: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rPr>
              <a:t>OR</a:t>
            </a: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latin typeface="Broadway" panose="04040905080B02020502" pitchFamily="82" charset="0"/>
              </a:rPr>
              <a:t>  BEACONS OF </a:t>
            </a:r>
            <a:r>
              <a:rPr lang="en-ZW" sz="4400" b="1" dirty="0">
                <a:ln w="19050">
                  <a:solidFill>
                    <a:srgbClr val="FFFF00"/>
                  </a:solidFill>
                </a:ln>
                <a:solidFill>
                  <a:srgbClr val="00B050"/>
                </a:solidFill>
                <a:effectLst>
                  <a:outerShdw blurRad="38100" dist="38100" dir="2700000" algn="tl">
                    <a:srgbClr val="000000">
                      <a:alpha val="43137"/>
                    </a:srgbClr>
                  </a:outerShdw>
                </a:effectLst>
                <a:latin typeface="Broadway" panose="04040905080B02020502" pitchFamily="82" charset="0"/>
              </a:rPr>
              <a:t>HOPE</a:t>
            </a: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latin typeface="Broadway" panose="04040905080B02020502" pitchFamily="82" charset="0"/>
              </a:rPr>
              <a:t>?</a:t>
            </a:r>
          </a:p>
        </p:txBody>
      </p:sp>
      <p:pic>
        <p:nvPicPr>
          <p:cNvPr id="5" name="Picture 2">
            <a:extLst>
              <a:ext uri="{FF2B5EF4-FFF2-40B4-BE49-F238E27FC236}">
                <a16:creationId xmlns:a16="http://schemas.microsoft.com/office/drawing/2014/main" id="{99A33C5B-0E37-A90F-FAF3-0B6F7E9EB06D}"/>
              </a:ext>
            </a:extLst>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0" y="-9040"/>
            <a:ext cx="773718" cy="840037"/>
          </a:xfrm>
          <a:prstGeom prst="rect">
            <a:avLst/>
          </a:prstGeom>
          <a:noFill/>
          <a:ln w="9525">
            <a:noFill/>
            <a:miter lim="800000"/>
            <a:headEnd/>
            <a:tailEnd/>
          </a:ln>
          <a:effectLst/>
        </p:spPr>
      </p:pic>
      <p:sp>
        <p:nvSpPr>
          <p:cNvPr id="6" name="TextBox 5">
            <a:extLst>
              <a:ext uri="{FF2B5EF4-FFF2-40B4-BE49-F238E27FC236}">
                <a16:creationId xmlns:a16="http://schemas.microsoft.com/office/drawing/2014/main" id="{2A201078-330B-5496-B5A1-3C511FD666B0}"/>
              </a:ext>
            </a:extLst>
          </p:cNvPr>
          <p:cNvSpPr txBox="1"/>
          <p:nvPr/>
        </p:nvSpPr>
        <p:spPr>
          <a:xfrm>
            <a:off x="773718" y="0"/>
            <a:ext cx="10644564" cy="830997"/>
          </a:xfrm>
          <a:prstGeom prst="rect">
            <a:avLst/>
          </a:prstGeom>
          <a:solidFill>
            <a:srgbClr val="009900"/>
          </a:solidFill>
        </p:spPr>
        <p:txBody>
          <a:bodyPr wrap="square" rtlCol="0">
            <a:spAutoFit/>
          </a:bodyPr>
          <a:lstStyle/>
          <a:p>
            <a:pPr algn="ctr"/>
            <a:r>
              <a:rPr lang="en-ZW" sz="2400" b="1" i="1" dirty="0">
                <a:solidFill>
                  <a:srgbClr val="FFFF00"/>
                </a:solidFill>
                <a:effectLst>
                  <a:outerShdw blurRad="38100" dist="38100" dir="2700000" algn="tl">
                    <a:srgbClr val="000000">
                      <a:alpha val="43137"/>
                    </a:srgbClr>
                  </a:outerShdw>
                </a:effectLst>
              </a:rPr>
              <a:t>Empowering relevant, high-quality, holistic education </a:t>
            </a:r>
          </a:p>
          <a:p>
            <a:pPr algn="ctr"/>
            <a:r>
              <a:rPr lang="en-ZW" sz="2400" b="1" i="1" dirty="0">
                <a:solidFill>
                  <a:srgbClr val="FFFF00"/>
                </a:solidFill>
                <a:effectLst>
                  <a:outerShdw blurRad="38100" dist="38100" dir="2700000" algn="tl">
                    <a:srgbClr val="000000">
                      <a:alpha val="43137"/>
                    </a:srgbClr>
                  </a:outerShdw>
                </a:effectLst>
              </a:rPr>
              <a:t>in member, non-profit, independent schools</a:t>
            </a:r>
            <a:endParaRPr lang="en-ZW" sz="2400" i="1" dirty="0">
              <a:solidFill>
                <a:srgbClr val="FFFF00"/>
              </a:solidFill>
              <a:effectLst>
                <a:outerShdw blurRad="38100" dist="38100" dir="2700000" algn="tl">
                  <a:srgbClr val="000000">
                    <a:alpha val="43137"/>
                  </a:srgbClr>
                </a:outerShdw>
              </a:effectLst>
            </a:endParaRPr>
          </a:p>
        </p:txBody>
      </p:sp>
      <p:pic>
        <p:nvPicPr>
          <p:cNvPr id="7" name="Picture 2">
            <a:extLst>
              <a:ext uri="{FF2B5EF4-FFF2-40B4-BE49-F238E27FC236}">
                <a16:creationId xmlns:a16="http://schemas.microsoft.com/office/drawing/2014/main" id="{CF0C578F-4E13-1988-6620-5AAB6ED87EF1}"/>
              </a:ext>
            </a:extLst>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11418282" y="-9041"/>
            <a:ext cx="773718" cy="840037"/>
          </a:xfrm>
          <a:prstGeom prst="rect">
            <a:avLst/>
          </a:prstGeom>
          <a:noFill/>
          <a:ln w="9525">
            <a:noFill/>
            <a:miter lim="800000"/>
            <a:headEnd/>
            <a:tailEnd/>
          </a:ln>
          <a:effectLst/>
        </p:spPr>
      </p:pic>
      <p:sp>
        <p:nvSpPr>
          <p:cNvPr id="3" name="TextBox 2">
            <a:extLst>
              <a:ext uri="{FF2B5EF4-FFF2-40B4-BE49-F238E27FC236}">
                <a16:creationId xmlns:a16="http://schemas.microsoft.com/office/drawing/2014/main" id="{5F201314-902D-8EDB-47A2-9D166AC9B74F}"/>
              </a:ext>
            </a:extLst>
          </p:cNvPr>
          <p:cNvSpPr txBox="1"/>
          <p:nvPr/>
        </p:nvSpPr>
        <p:spPr>
          <a:xfrm>
            <a:off x="8611738" y="819876"/>
            <a:ext cx="3057098" cy="1107996"/>
          </a:xfrm>
          <a:prstGeom prst="rect">
            <a:avLst/>
          </a:prstGeom>
          <a:noFill/>
        </p:spPr>
        <p:txBody>
          <a:bodyPr wrap="square" rtlCol="0">
            <a:spAutoFit/>
          </a:bodyPr>
          <a:lstStyle/>
          <a:p>
            <a:r>
              <a:rPr lang="en-ZW" sz="6600" b="1" dirty="0">
                <a:ln w="19050">
                  <a:solidFill>
                    <a:srgbClr val="FFFF00"/>
                  </a:solidFill>
                </a:ln>
                <a:solidFill>
                  <a:srgbClr val="00B050"/>
                </a:solidFill>
                <a:effectLst>
                  <a:outerShdw blurRad="38100" dist="38100" dir="2700000" algn="tl">
                    <a:srgbClr val="000000">
                      <a:alpha val="43137"/>
                    </a:srgbClr>
                  </a:outerShdw>
                </a:effectLst>
                <a:latin typeface="Broadway" panose="04040905080B02020502" pitchFamily="82" charset="0"/>
              </a:rPr>
              <a:t>HOPE</a:t>
            </a:r>
            <a:endParaRPr lang="en-ZW" sz="6600" dirty="0"/>
          </a:p>
        </p:txBody>
      </p:sp>
      <p:sp>
        <p:nvSpPr>
          <p:cNvPr id="4" name="TextBox 3">
            <a:extLst>
              <a:ext uri="{FF2B5EF4-FFF2-40B4-BE49-F238E27FC236}">
                <a16:creationId xmlns:a16="http://schemas.microsoft.com/office/drawing/2014/main" id="{7B84E885-DA92-90DC-3A42-075F5CA5B508}"/>
              </a:ext>
            </a:extLst>
          </p:cNvPr>
          <p:cNvSpPr txBox="1"/>
          <p:nvPr/>
        </p:nvSpPr>
        <p:spPr>
          <a:xfrm rot="21414166">
            <a:off x="2142699" y="3269752"/>
            <a:ext cx="4876455" cy="1015663"/>
          </a:xfrm>
          <a:prstGeom prst="rect">
            <a:avLst/>
          </a:prstGeom>
          <a:noFill/>
        </p:spPr>
        <p:txBody>
          <a:bodyPr wrap="square" rtlCol="0">
            <a:spAutoFit/>
          </a:bodyPr>
          <a:lstStyle/>
          <a:p>
            <a:pPr algn="r"/>
            <a:r>
              <a:rPr lang="en-GB" sz="6000" b="1" dirty="0">
                <a:ln>
                  <a:solidFill>
                    <a:srgbClr val="FF0000"/>
                  </a:solidFill>
                </a:ln>
                <a:solidFill>
                  <a:schemeClr val="accent1"/>
                </a:solidFill>
                <a:effectLst>
                  <a:glow rad="101600">
                    <a:srgbClr val="FFFF00">
                      <a:alpha val="60000"/>
                    </a:srgbClr>
                  </a:glow>
                </a:effectLst>
              </a:rPr>
              <a:t>J</a:t>
            </a:r>
            <a:r>
              <a:rPr lang="en-GB" sz="5400" b="1" dirty="0">
                <a:ln>
                  <a:solidFill>
                    <a:srgbClr val="FF0000"/>
                  </a:solidFill>
                </a:ln>
                <a:solidFill>
                  <a:schemeClr val="accent1"/>
                </a:solidFill>
                <a:effectLst>
                  <a:glow rad="101600">
                    <a:srgbClr val="FFFF00">
                      <a:alpha val="60000"/>
                    </a:srgbClr>
                  </a:glow>
                </a:effectLst>
              </a:rPr>
              <a:t>O</a:t>
            </a:r>
            <a:r>
              <a:rPr lang="en-GB" sz="4400" b="1" dirty="0">
                <a:ln>
                  <a:solidFill>
                    <a:srgbClr val="FF0000"/>
                  </a:solidFill>
                </a:ln>
                <a:solidFill>
                  <a:schemeClr val="accent1"/>
                </a:solidFill>
                <a:effectLst>
                  <a:glow rad="101600">
                    <a:srgbClr val="FFFF00">
                      <a:alpha val="60000"/>
                    </a:srgbClr>
                  </a:glow>
                </a:effectLst>
              </a:rPr>
              <a:t>H</a:t>
            </a:r>
            <a:r>
              <a:rPr lang="en-GB" sz="4000" b="1" dirty="0">
                <a:ln>
                  <a:solidFill>
                    <a:srgbClr val="FF0000"/>
                  </a:solidFill>
                </a:ln>
                <a:solidFill>
                  <a:schemeClr val="accent1"/>
                </a:solidFill>
                <a:effectLst>
                  <a:glow rad="101600">
                    <a:srgbClr val="FFFF00">
                      <a:alpha val="60000"/>
                    </a:srgbClr>
                  </a:glow>
                </a:effectLst>
              </a:rPr>
              <a:t>N</a:t>
            </a:r>
            <a:r>
              <a:rPr lang="en-GB" sz="2800" b="1" dirty="0">
                <a:ln>
                  <a:solidFill>
                    <a:srgbClr val="FF0000"/>
                  </a:solidFill>
                </a:ln>
                <a:solidFill>
                  <a:schemeClr val="accent1"/>
                </a:solidFill>
                <a:effectLst>
                  <a:glow rad="101600">
                    <a:srgbClr val="FFFF00">
                      <a:alpha val="60000"/>
                    </a:srgbClr>
                  </a:glow>
                </a:effectLst>
              </a:rPr>
              <a:t> </a:t>
            </a:r>
            <a:r>
              <a:rPr lang="en-GB" sz="3600" b="1" dirty="0">
                <a:ln>
                  <a:solidFill>
                    <a:srgbClr val="FF0000"/>
                  </a:solidFill>
                </a:ln>
                <a:solidFill>
                  <a:schemeClr val="accent1"/>
                </a:solidFill>
                <a:effectLst>
                  <a:glow rad="101600">
                    <a:srgbClr val="FFFF00">
                      <a:alpha val="60000"/>
                    </a:srgbClr>
                  </a:glow>
                </a:effectLst>
              </a:rPr>
              <a:t>3</a:t>
            </a:r>
            <a:r>
              <a:rPr lang="en-GB" sz="2800" b="1" dirty="0">
                <a:ln>
                  <a:solidFill>
                    <a:srgbClr val="FF0000"/>
                  </a:solidFill>
                </a:ln>
                <a:solidFill>
                  <a:schemeClr val="accent1"/>
                </a:solidFill>
                <a:effectLst>
                  <a:glow rad="101600">
                    <a:srgbClr val="FFFF00">
                      <a:alpha val="60000"/>
                    </a:srgbClr>
                  </a:glow>
                </a:effectLst>
              </a:rPr>
              <a:t>:</a:t>
            </a:r>
            <a:r>
              <a:rPr lang="en-GB" sz="3200" b="1" dirty="0">
                <a:ln>
                  <a:solidFill>
                    <a:srgbClr val="FF0000"/>
                  </a:solidFill>
                </a:ln>
                <a:solidFill>
                  <a:schemeClr val="accent1"/>
                </a:solidFill>
                <a:effectLst>
                  <a:glow rad="101600">
                    <a:srgbClr val="FFFF00">
                      <a:alpha val="60000"/>
                    </a:srgbClr>
                  </a:glow>
                </a:effectLst>
              </a:rPr>
              <a:t>1</a:t>
            </a:r>
            <a:r>
              <a:rPr lang="en-GB" sz="2800" b="1" dirty="0">
                <a:ln>
                  <a:solidFill>
                    <a:srgbClr val="FF0000"/>
                  </a:solidFill>
                </a:ln>
                <a:solidFill>
                  <a:schemeClr val="accent1"/>
                </a:solidFill>
                <a:effectLst>
                  <a:glow rad="101600">
                    <a:srgbClr val="FFFF00">
                      <a:alpha val="60000"/>
                    </a:srgbClr>
                  </a:glow>
                </a:effectLst>
              </a:rPr>
              <a:t>6</a:t>
            </a:r>
            <a:endParaRPr lang="en-ZW" sz="2800" b="1" dirty="0">
              <a:ln>
                <a:solidFill>
                  <a:srgbClr val="FF0000"/>
                </a:solidFill>
              </a:ln>
              <a:solidFill>
                <a:schemeClr val="accent1"/>
              </a:solidFill>
              <a:effectLst>
                <a:glow rad="101600">
                  <a:srgbClr val="FFFF00">
                    <a:alpha val="60000"/>
                  </a:srgbClr>
                </a:glow>
              </a:effectLst>
            </a:endParaRPr>
          </a:p>
        </p:txBody>
      </p:sp>
      <p:sp>
        <p:nvSpPr>
          <p:cNvPr id="11" name="TextBox 10">
            <a:extLst>
              <a:ext uri="{FF2B5EF4-FFF2-40B4-BE49-F238E27FC236}">
                <a16:creationId xmlns:a16="http://schemas.microsoft.com/office/drawing/2014/main" id="{B54B989A-016B-BB21-E604-5ECC35F44128}"/>
              </a:ext>
            </a:extLst>
          </p:cNvPr>
          <p:cNvSpPr txBox="1"/>
          <p:nvPr/>
        </p:nvSpPr>
        <p:spPr>
          <a:xfrm>
            <a:off x="5" y="5257963"/>
            <a:ext cx="12191995" cy="954107"/>
          </a:xfrm>
          <a:prstGeom prst="rect">
            <a:avLst/>
          </a:prstGeom>
          <a:noFill/>
        </p:spPr>
        <p:txBody>
          <a:bodyPr wrap="square">
            <a:spAutoFit/>
          </a:bodyPr>
          <a:lstStyle/>
          <a:p>
            <a:pPr algn="ctr"/>
            <a:r>
              <a:rPr lang="en-GB" sz="2800" b="1" i="1" dirty="0">
                <a:solidFill>
                  <a:srgbClr val="FFFF00"/>
                </a:solidFill>
                <a:effectLst/>
              </a:rPr>
              <a:t>"For God so loved the world, that He gave his only Son, so that whoever believes in Him should not perish but have eternal life.”</a:t>
            </a:r>
            <a:endParaRPr lang="en-ZW" sz="2800" b="1" i="1" dirty="0">
              <a:solidFill>
                <a:srgbClr val="FFFF00"/>
              </a:solidFill>
            </a:endParaRPr>
          </a:p>
        </p:txBody>
      </p:sp>
      <p:sp>
        <p:nvSpPr>
          <p:cNvPr id="20" name="TextBox 19">
            <a:extLst>
              <a:ext uri="{FF2B5EF4-FFF2-40B4-BE49-F238E27FC236}">
                <a16:creationId xmlns:a16="http://schemas.microsoft.com/office/drawing/2014/main" id="{23CF2D97-A92F-E1AD-1352-9AD0935E9FE9}"/>
              </a:ext>
            </a:extLst>
          </p:cNvPr>
          <p:cNvSpPr txBox="1"/>
          <p:nvPr/>
        </p:nvSpPr>
        <p:spPr>
          <a:xfrm>
            <a:off x="43029" y="3193770"/>
            <a:ext cx="4410593" cy="1107996"/>
          </a:xfrm>
          <a:prstGeom prst="rect">
            <a:avLst/>
          </a:prstGeom>
          <a:noFill/>
        </p:spPr>
        <p:txBody>
          <a:bodyPr wrap="square" rtlCol="0">
            <a:spAutoFit/>
          </a:bodyPr>
          <a:lstStyle/>
          <a:p>
            <a:r>
              <a:rPr lang="en-GB" sz="6600" b="1" dirty="0">
                <a:ln>
                  <a:solidFill>
                    <a:schemeClr val="tx1"/>
                  </a:solidFill>
                </a:ln>
                <a:solidFill>
                  <a:srgbClr val="FFFF00"/>
                </a:solidFill>
                <a:effectLst>
                  <a:glow rad="101600">
                    <a:schemeClr val="tx1">
                      <a:alpha val="60000"/>
                    </a:schemeClr>
                  </a:glow>
                </a:effectLst>
              </a:rPr>
              <a:t>IN HIM</a:t>
            </a:r>
            <a:endParaRPr lang="en-ZW" sz="6600" b="1" dirty="0">
              <a:ln>
                <a:solidFill>
                  <a:schemeClr val="tx1"/>
                </a:solidFill>
              </a:ln>
              <a:solidFill>
                <a:srgbClr val="FFFF00"/>
              </a:solidFill>
              <a:effectLst>
                <a:glow rad="101600">
                  <a:schemeClr val="tx1">
                    <a:alpha val="60000"/>
                  </a:schemeClr>
                </a:glow>
              </a:effectLst>
            </a:endParaRPr>
          </a:p>
        </p:txBody>
      </p:sp>
      <p:sp>
        <p:nvSpPr>
          <p:cNvPr id="21" name="TextBox 20">
            <a:extLst>
              <a:ext uri="{FF2B5EF4-FFF2-40B4-BE49-F238E27FC236}">
                <a16:creationId xmlns:a16="http://schemas.microsoft.com/office/drawing/2014/main" id="{F6860C5B-39B0-97E3-E5EC-C93936A93A06}"/>
              </a:ext>
            </a:extLst>
          </p:cNvPr>
          <p:cNvSpPr txBox="1"/>
          <p:nvPr/>
        </p:nvSpPr>
        <p:spPr>
          <a:xfrm>
            <a:off x="284237" y="4327473"/>
            <a:ext cx="3881644" cy="707886"/>
          </a:xfrm>
          <a:prstGeom prst="rect">
            <a:avLst/>
          </a:prstGeom>
          <a:noFill/>
        </p:spPr>
        <p:txBody>
          <a:bodyPr wrap="square" rtlCol="0">
            <a:spAutoFit/>
          </a:bodyPr>
          <a:lstStyle/>
          <a:p>
            <a:r>
              <a:rPr lang="en-GB" sz="4000" b="1" dirty="0">
                <a:ln>
                  <a:solidFill>
                    <a:schemeClr val="bg1"/>
                  </a:solidFill>
                </a:ln>
                <a:solidFill>
                  <a:schemeClr val="bg1"/>
                </a:solidFill>
                <a:effectLst>
                  <a:glow rad="101600">
                    <a:schemeClr val="tx1">
                      <a:alpha val="60000"/>
                    </a:schemeClr>
                  </a:glow>
                </a:effectLst>
              </a:rPr>
              <a:t>GREATEST OF ALL</a:t>
            </a:r>
            <a:endParaRPr lang="en-ZW" sz="4000" b="1" dirty="0">
              <a:ln>
                <a:solidFill>
                  <a:schemeClr val="bg1"/>
                </a:solidFill>
              </a:ln>
              <a:solidFill>
                <a:schemeClr val="bg1"/>
              </a:solidFill>
              <a:effectLst>
                <a:glow rad="101600">
                  <a:schemeClr val="tx1">
                    <a:alpha val="60000"/>
                  </a:schemeClr>
                </a:glow>
              </a:effectLst>
            </a:endParaRPr>
          </a:p>
        </p:txBody>
      </p:sp>
      <p:sp>
        <p:nvSpPr>
          <p:cNvPr id="17" name="TextBox 16">
            <a:extLst>
              <a:ext uri="{FF2B5EF4-FFF2-40B4-BE49-F238E27FC236}">
                <a16:creationId xmlns:a16="http://schemas.microsoft.com/office/drawing/2014/main" id="{573C8324-E873-3BDC-778B-C25E2E2AECC1}"/>
              </a:ext>
            </a:extLst>
          </p:cNvPr>
          <p:cNvSpPr txBox="1"/>
          <p:nvPr/>
        </p:nvSpPr>
        <p:spPr>
          <a:xfrm>
            <a:off x="-1" y="1017172"/>
            <a:ext cx="8857397" cy="769441"/>
          </a:xfrm>
          <a:prstGeom prst="rect">
            <a:avLst/>
          </a:prstGeom>
          <a:noFill/>
        </p:spPr>
        <p:txBody>
          <a:bodyPr wrap="square" rtlCol="0">
            <a:spAutoFit/>
          </a:bodyPr>
          <a:lstStyle/>
          <a:p>
            <a:r>
              <a:rPr lang="en-GB" sz="4400" b="1" dirty="0">
                <a:ln>
                  <a:solidFill>
                    <a:srgbClr val="FFC000"/>
                  </a:solidFill>
                </a:ln>
                <a:solidFill>
                  <a:schemeClr val="accent4"/>
                </a:solidFill>
                <a:effectLst>
                  <a:glow rad="101600">
                    <a:schemeClr val="tx1">
                      <a:alpha val="60000"/>
                    </a:schemeClr>
                  </a:glow>
                </a:effectLst>
              </a:rPr>
              <a:t>HOW CAN SCHOOLS BE BEACONS OF</a:t>
            </a:r>
            <a:endParaRPr lang="en-ZW" sz="4400" b="1" dirty="0">
              <a:ln>
                <a:solidFill>
                  <a:srgbClr val="FFC000"/>
                </a:solidFill>
              </a:ln>
              <a:solidFill>
                <a:schemeClr val="accent4"/>
              </a:solidFill>
              <a:effectLst>
                <a:glow rad="101600">
                  <a:schemeClr val="tx1">
                    <a:alpha val="60000"/>
                  </a:schemeClr>
                </a:glow>
              </a:effectLst>
            </a:endParaRPr>
          </a:p>
        </p:txBody>
      </p:sp>
      <p:sp>
        <p:nvSpPr>
          <p:cNvPr id="19" name="TextBox 18">
            <a:extLst>
              <a:ext uri="{FF2B5EF4-FFF2-40B4-BE49-F238E27FC236}">
                <a16:creationId xmlns:a16="http://schemas.microsoft.com/office/drawing/2014/main" id="{05A7EEEC-9CC2-08A8-94D2-06F05DEDC9F7}"/>
              </a:ext>
            </a:extLst>
          </p:cNvPr>
          <p:cNvSpPr txBox="1"/>
          <p:nvPr/>
        </p:nvSpPr>
        <p:spPr>
          <a:xfrm>
            <a:off x="135053" y="2034924"/>
            <a:ext cx="3454308" cy="707886"/>
          </a:xfrm>
          <a:prstGeom prst="rect">
            <a:avLst/>
          </a:prstGeom>
          <a:noFill/>
        </p:spPr>
        <p:txBody>
          <a:bodyPr wrap="square" rtlCol="0">
            <a:spAutoFit/>
          </a:bodyPr>
          <a:lstStyle/>
          <a:p>
            <a:r>
              <a:rPr lang="en-GB" sz="4000" b="1" dirty="0">
                <a:ln>
                  <a:solidFill>
                    <a:schemeClr val="bg1"/>
                  </a:solidFill>
                </a:ln>
                <a:solidFill>
                  <a:srgbClr val="FFFF00"/>
                </a:solidFill>
                <a:effectLst>
                  <a:glow rad="101600">
                    <a:schemeClr val="tx1">
                      <a:alpha val="60000"/>
                    </a:schemeClr>
                  </a:glow>
                </a:effectLst>
              </a:rPr>
              <a:t>PRINCIPLES</a:t>
            </a:r>
            <a:endParaRPr lang="en-ZW" sz="4000" b="1" dirty="0">
              <a:ln>
                <a:solidFill>
                  <a:schemeClr val="bg1"/>
                </a:solidFill>
              </a:ln>
              <a:solidFill>
                <a:srgbClr val="FFFF00"/>
              </a:solidFill>
              <a:effectLst>
                <a:glow rad="101600">
                  <a:schemeClr val="tx1">
                    <a:alpha val="60000"/>
                  </a:schemeClr>
                </a:glow>
              </a:effectLst>
            </a:endParaRPr>
          </a:p>
        </p:txBody>
      </p:sp>
      <p:sp>
        <p:nvSpPr>
          <p:cNvPr id="27" name="TextBox 26">
            <a:extLst>
              <a:ext uri="{FF2B5EF4-FFF2-40B4-BE49-F238E27FC236}">
                <a16:creationId xmlns:a16="http://schemas.microsoft.com/office/drawing/2014/main" id="{91020045-1570-50B1-61F8-7EB53F5827DF}"/>
              </a:ext>
            </a:extLst>
          </p:cNvPr>
          <p:cNvSpPr txBox="1"/>
          <p:nvPr/>
        </p:nvSpPr>
        <p:spPr>
          <a:xfrm>
            <a:off x="6096000" y="2034924"/>
            <a:ext cx="5967471" cy="707886"/>
          </a:xfrm>
          <a:prstGeom prst="rect">
            <a:avLst/>
          </a:prstGeom>
          <a:noFill/>
        </p:spPr>
        <p:txBody>
          <a:bodyPr wrap="square" rtlCol="0">
            <a:spAutoFit/>
          </a:bodyPr>
          <a:lstStyle/>
          <a:p>
            <a:pPr algn="r"/>
            <a:r>
              <a:rPr lang="en-GB" sz="4000" b="1" dirty="0">
                <a:ln>
                  <a:solidFill>
                    <a:schemeClr val="bg1"/>
                  </a:solidFill>
                </a:ln>
                <a:solidFill>
                  <a:srgbClr val="FFFF00"/>
                </a:solidFill>
                <a:effectLst>
                  <a:glow rad="101600">
                    <a:schemeClr val="tx1">
                      <a:alpha val="60000"/>
                    </a:schemeClr>
                  </a:glow>
                </a:effectLst>
              </a:rPr>
              <a:t>SON OF GOD </a:t>
            </a:r>
            <a:endParaRPr lang="en-ZW" sz="4000" b="1" dirty="0">
              <a:ln>
                <a:solidFill>
                  <a:schemeClr val="bg1"/>
                </a:solidFill>
              </a:ln>
              <a:solidFill>
                <a:srgbClr val="FFFF00"/>
              </a:solidFill>
              <a:effectLst>
                <a:glow rad="101600">
                  <a:schemeClr val="tx1">
                    <a:alpha val="60000"/>
                  </a:schemeClr>
                </a:glow>
              </a:effectLst>
            </a:endParaRPr>
          </a:p>
        </p:txBody>
      </p:sp>
      <p:sp>
        <p:nvSpPr>
          <p:cNvPr id="28" name="TextBox 27">
            <a:extLst>
              <a:ext uri="{FF2B5EF4-FFF2-40B4-BE49-F238E27FC236}">
                <a16:creationId xmlns:a16="http://schemas.microsoft.com/office/drawing/2014/main" id="{12B8D16C-8AB0-DF94-533F-B627947E1D42}"/>
              </a:ext>
            </a:extLst>
          </p:cNvPr>
          <p:cNvSpPr txBox="1"/>
          <p:nvPr/>
        </p:nvSpPr>
        <p:spPr>
          <a:xfrm>
            <a:off x="4428697" y="4328606"/>
            <a:ext cx="6110878" cy="707886"/>
          </a:xfrm>
          <a:prstGeom prst="rect">
            <a:avLst/>
          </a:prstGeom>
          <a:noFill/>
        </p:spPr>
        <p:txBody>
          <a:bodyPr wrap="square" rtlCol="0">
            <a:spAutoFit/>
          </a:bodyPr>
          <a:lstStyle/>
          <a:p>
            <a:r>
              <a:rPr lang="en-GB" sz="4000" b="1" dirty="0">
                <a:ln>
                  <a:solidFill>
                    <a:schemeClr val="bg1"/>
                  </a:solidFill>
                </a:ln>
                <a:solidFill>
                  <a:schemeClr val="bg1"/>
                </a:solidFill>
                <a:effectLst>
                  <a:glow rad="101600">
                    <a:schemeClr val="tx1">
                      <a:alpha val="60000"/>
                    </a:schemeClr>
                  </a:glow>
                </a:effectLst>
              </a:rPr>
              <a:t>SAVIOUR NOT CONQUEROR</a:t>
            </a:r>
            <a:endParaRPr lang="en-ZW" sz="4000" b="1" dirty="0">
              <a:ln>
                <a:solidFill>
                  <a:schemeClr val="bg1"/>
                </a:solidFill>
              </a:ln>
              <a:solidFill>
                <a:schemeClr val="bg1"/>
              </a:solidFill>
              <a:effectLst>
                <a:glow rad="101600">
                  <a:schemeClr val="tx1">
                    <a:alpha val="60000"/>
                  </a:schemeClr>
                </a:glow>
              </a:effectLst>
            </a:endParaRPr>
          </a:p>
        </p:txBody>
      </p:sp>
    </p:spTree>
    <p:extLst>
      <p:ext uri="{BB962C8B-B14F-4D97-AF65-F5344CB8AC3E}">
        <p14:creationId xmlns:p14="http://schemas.microsoft.com/office/powerpoint/2010/main" val="1799637157"/>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p:cTn id="7" dur="500" fill="hold"/>
                                        <p:tgtEl>
                                          <p:spTgt spid="20"/>
                                        </p:tgtEl>
                                        <p:attrNameLst>
                                          <p:attrName>ppt_w</p:attrName>
                                        </p:attrNameLst>
                                      </p:cBhvr>
                                      <p:tavLst>
                                        <p:tav tm="0">
                                          <p:val>
                                            <p:fltVal val="0"/>
                                          </p:val>
                                        </p:tav>
                                        <p:tav tm="100000">
                                          <p:val>
                                            <p:strVal val="#ppt_w"/>
                                          </p:val>
                                        </p:tav>
                                      </p:tavLst>
                                    </p:anim>
                                    <p:anim calcmode="lin" valueType="num">
                                      <p:cBhvr>
                                        <p:cTn id="8" dur="500" fill="hold"/>
                                        <p:tgtEl>
                                          <p:spTgt spid="20"/>
                                        </p:tgtEl>
                                        <p:attrNameLst>
                                          <p:attrName>ppt_h</p:attrName>
                                        </p:attrNameLst>
                                      </p:cBhvr>
                                      <p:tavLst>
                                        <p:tav tm="0">
                                          <p:val>
                                            <p:fltVal val="0"/>
                                          </p:val>
                                        </p:tav>
                                        <p:tav tm="100000">
                                          <p:val>
                                            <p:strVal val="#ppt_h"/>
                                          </p:val>
                                        </p:tav>
                                      </p:tavLst>
                                    </p:anim>
                                    <p:animEffect transition="in" filter="fade">
                                      <p:cBhvr>
                                        <p:cTn id="9" dur="500"/>
                                        <p:tgtEl>
                                          <p:spTgt spid="20"/>
                                        </p:tgtEl>
                                      </p:cBhvr>
                                    </p:animEffect>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27"/>
                                        </p:tgtEl>
                                        <p:attrNameLst>
                                          <p:attrName>style.visibility</p:attrName>
                                        </p:attrNameLst>
                                      </p:cBhvr>
                                      <p:to>
                                        <p:strVal val="visible"/>
                                      </p:to>
                                    </p:set>
                                    <p:animEffect transition="in" filter="fade">
                                      <p:cBhvr>
                                        <p:cTn id="14" dur="1000"/>
                                        <p:tgtEl>
                                          <p:spTgt spid="27"/>
                                        </p:tgtEl>
                                      </p:cBhvr>
                                    </p:animEffect>
                                    <p:anim calcmode="lin" valueType="num">
                                      <p:cBhvr>
                                        <p:cTn id="15" dur="1000" fill="hold"/>
                                        <p:tgtEl>
                                          <p:spTgt spid="27"/>
                                        </p:tgtEl>
                                        <p:attrNameLst>
                                          <p:attrName>ppt_x</p:attrName>
                                        </p:attrNameLst>
                                      </p:cBhvr>
                                      <p:tavLst>
                                        <p:tav tm="0">
                                          <p:val>
                                            <p:strVal val="#ppt_x"/>
                                          </p:val>
                                        </p:tav>
                                        <p:tav tm="100000">
                                          <p:val>
                                            <p:strVal val="#ppt_x"/>
                                          </p:val>
                                        </p:tav>
                                      </p:tavLst>
                                    </p:anim>
                                    <p:anim calcmode="lin" valueType="num">
                                      <p:cBhvr>
                                        <p:cTn id="16"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6" presetClass="entr" presetSubtype="37" fill="hold" grpId="0" nodeType="clickEffect">
                                  <p:stCondLst>
                                    <p:cond delay="0"/>
                                  </p:stCondLst>
                                  <p:childTnLst>
                                    <p:set>
                                      <p:cBhvr>
                                        <p:cTn id="20" dur="1" fill="hold">
                                          <p:stCondLst>
                                            <p:cond delay="0"/>
                                          </p:stCondLst>
                                        </p:cTn>
                                        <p:tgtEl>
                                          <p:spTgt spid="21"/>
                                        </p:tgtEl>
                                        <p:attrNameLst>
                                          <p:attrName>style.visibility</p:attrName>
                                        </p:attrNameLst>
                                      </p:cBhvr>
                                      <p:to>
                                        <p:strVal val="visible"/>
                                      </p:to>
                                    </p:set>
                                    <p:animEffect transition="in" filter="barn(outVertical)">
                                      <p:cBhvr>
                                        <p:cTn id="21" dur="500"/>
                                        <p:tgtEl>
                                          <p:spTgt spid="21"/>
                                        </p:tgtEl>
                                      </p:cBhvr>
                                    </p:animEffect>
                                  </p:childTnLst>
                                </p:cTn>
                              </p:par>
                            </p:childTnLst>
                          </p:cTn>
                        </p:par>
                      </p:childTnLst>
                    </p:cTn>
                  </p:par>
                  <p:par>
                    <p:cTn id="22" fill="hold">
                      <p:stCondLst>
                        <p:cond delay="indefinite"/>
                      </p:stCondLst>
                      <p:childTnLst>
                        <p:par>
                          <p:cTn id="23" fill="hold">
                            <p:stCondLst>
                              <p:cond delay="0"/>
                            </p:stCondLst>
                            <p:childTnLst>
                              <p:par>
                                <p:cTn id="24" presetID="16" presetClass="entr" presetSubtype="37" fill="hold" grpId="0" nodeType="clickEffect">
                                  <p:stCondLst>
                                    <p:cond delay="0"/>
                                  </p:stCondLst>
                                  <p:childTnLst>
                                    <p:set>
                                      <p:cBhvr>
                                        <p:cTn id="25" dur="1" fill="hold">
                                          <p:stCondLst>
                                            <p:cond delay="0"/>
                                          </p:stCondLst>
                                        </p:cTn>
                                        <p:tgtEl>
                                          <p:spTgt spid="28"/>
                                        </p:tgtEl>
                                        <p:attrNameLst>
                                          <p:attrName>style.visibility</p:attrName>
                                        </p:attrNameLst>
                                      </p:cBhvr>
                                      <p:to>
                                        <p:strVal val="visible"/>
                                      </p:to>
                                    </p:set>
                                    <p:animEffect transition="in" filter="barn(outVertical)">
                                      <p:cBhvr>
                                        <p:cTn id="26"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p:bldP spid="27" grpId="0"/>
      <p:bldP spid="2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Five Tips to Design and Launch an Effective BLE Beacon Campaign -">
            <a:extLst>
              <a:ext uri="{FF2B5EF4-FFF2-40B4-BE49-F238E27FC236}">
                <a16:creationId xmlns:a16="http://schemas.microsoft.com/office/drawing/2014/main" id="{CABB66F8-194E-CDB3-2B28-92AC5717B8D3}"/>
              </a:ext>
            </a:extLst>
          </p:cNvPr>
          <p:cNvPicPr>
            <a:picLocks noChangeAspect="1" noChangeArrowheads="1"/>
          </p:cNvPicPr>
          <p:nvPr/>
        </p:nvPicPr>
        <p:blipFill>
          <a:blip r:embed="rId2">
            <a:extLst>
              <a:ext uri="{BEBA8EAE-BF5A-486C-A8C5-ECC9F3942E4B}">
                <a14:imgProps xmlns:a14="http://schemas.microsoft.com/office/drawing/2010/main">
                  <a14:imgLayer r:embed="rId3">
                    <a14:imgEffect>
                      <a14:artisticPaintStrokes/>
                    </a14:imgEffect>
                  </a14:imgLayer>
                </a14:imgProps>
              </a:ext>
              <a:ext uri="{28A0092B-C50C-407E-A947-70E740481C1C}">
                <a14:useLocalDpi xmlns:a14="http://schemas.microsoft.com/office/drawing/2010/main" val="0"/>
              </a:ext>
            </a:extLst>
          </a:blip>
          <a:srcRect/>
          <a:stretch>
            <a:fillRect/>
          </a:stretch>
        </p:blipFill>
        <p:spPr bwMode="auto">
          <a:xfrm flipH="1">
            <a:off x="-2" y="14177"/>
            <a:ext cx="12191997" cy="6842541"/>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a:extLst>
              <a:ext uri="{FF2B5EF4-FFF2-40B4-BE49-F238E27FC236}">
                <a16:creationId xmlns:a16="http://schemas.microsoft.com/office/drawing/2014/main" id="{65DB98E9-D069-0887-0F7A-A1514B0DED67}"/>
              </a:ext>
            </a:extLst>
          </p:cNvPr>
          <p:cNvSpPr txBox="1"/>
          <p:nvPr/>
        </p:nvSpPr>
        <p:spPr>
          <a:xfrm>
            <a:off x="1" y="6087277"/>
            <a:ext cx="12191999" cy="769441"/>
          </a:xfrm>
          <a:prstGeom prst="rect">
            <a:avLst/>
          </a:prstGeom>
          <a:noFill/>
        </p:spPr>
        <p:txBody>
          <a:bodyPr wrap="square" rtlCol="0">
            <a:spAutoFit/>
          </a:bodyPr>
          <a:lstStyle/>
          <a:p>
            <a:pPr lvl="1" algn="ct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latin typeface="Bauhaus 93" panose="04030905020B02020C02" pitchFamily="82" charset="0"/>
              </a:rPr>
              <a:t>KLAXONS OF </a:t>
            </a:r>
            <a:r>
              <a:rPr lang="en-ZW" sz="4400" b="1" dirty="0">
                <a:ln w="19050">
                  <a:solidFill>
                    <a:srgbClr val="00B050"/>
                  </a:solidFill>
                </a:ln>
                <a:solidFill>
                  <a:srgbClr val="FFFF00"/>
                </a:solidFill>
                <a:effectLst>
                  <a:outerShdw blurRad="38100" dist="38100" dir="2700000" algn="tl">
                    <a:srgbClr val="000000">
                      <a:alpha val="43137"/>
                    </a:srgbClr>
                  </a:outerShdw>
                </a:effectLst>
                <a:latin typeface="Bauhaus 93" panose="04030905020B02020C02" pitchFamily="82" charset="0"/>
              </a:rPr>
              <a:t>HYPE  </a:t>
            </a: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latin typeface="Bauhaus 93" panose="04030905020B02020C02" pitchFamily="82" charset="0"/>
              </a:rPr>
              <a:t> </a:t>
            </a: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rPr>
              <a:t>OR</a:t>
            </a: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latin typeface="Broadway" panose="04040905080B02020502" pitchFamily="82" charset="0"/>
              </a:rPr>
              <a:t>  BEACONS OF </a:t>
            </a:r>
            <a:r>
              <a:rPr lang="en-ZW" sz="4400" b="1" dirty="0">
                <a:ln w="19050">
                  <a:solidFill>
                    <a:srgbClr val="FFFF00"/>
                  </a:solidFill>
                </a:ln>
                <a:solidFill>
                  <a:srgbClr val="00B050"/>
                </a:solidFill>
                <a:effectLst>
                  <a:outerShdw blurRad="38100" dist="38100" dir="2700000" algn="tl">
                    <a:srgbClr val="000000">
                      <a:alpha val="43137"/>
                    </a:srgbClr>
                  </a:outerShdw>
                </a:effectLst>
                <a:latin typeface="Broadway" panose="04040905080B02020502" pitchFamily="82" charset="0"/>
              </a:rPr>
              <a:t>HOPE</a:t>
            </a: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latin typeface="Broadway" panose="04040905080B02020502" pitchFamily="82" charset="0"/>
              </a:rPr>
              <a:t>?</a:t>
            </a:r>
          </a:p>
        </p:txBody>
      </p:sp>
      <p:pic>
        <p:nvPicPr>
          <p:cNvPr id="5" name="Picture 2">
            <a:extLst>
              <a:ext uri="{FF2B5EF4-FFF2-40B4-BE49-F238E27FC236}">
                <a16:creationId xmlns:a16="http://schemas.microsoft.com/office/drawing/2014/main" id="{99A33C5B-0E37-A90F-FAF3-0B6F7E9EB06D}"/>
              </a:ext>
            </a:extLst>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0" y="-9040"/>
            <a:ext cx="773718" cy="840037"/>
          </a:xfrm>
          <a:prstGeom prst="rect">
            <a:avLst/>
          </a:prstGeom>
          <a:noFill/>
          <a:ln w="9525">
            <a:noFill/>
            <a:miter lim="800000"/>
            <a:headEnd/>
            <a:tailEnd/>
          </a:ln>
          <a:effectLst/>
        </p:spPr>
      </p:pic>
      <p:sp>
        <p:nvSpPr>
          <p:cNvPr id="6" name="TextBox 5">
            <a:extLst>
              <a:ext uri="{FF2B5EF4-FFF2-40B4-BE49-F238E27FC236}">
                <a16:creationId xmlns:a16="http://schemas.microsoft.com/office/drawing/2014/main" id="{2A201078-330B-5496-B5A1-3C511FD666B0}"/>
              </a:ext>
            </a:extLst>
          </p:cNvPr>
          <p:cNvSpPr txBox="1"/>
          <p:nvPr/>
        </p:nvSpPr>
        <p:spPr>
          <a:xfrm>
            <a:off x="773718" y="0"/>
            <a:ext cx="10644564" cy="830997"/>
          </a:xfrm>
          <a:prstGeom prst="rect">
            <a:avLst/>
          </a:prstGeom>
          <a:solidFill>
            <a:srgbClr val="009900"/>
          </a:solidFill>
        </p:spPr>
        <p:txBody>
          <a:bodyPr wrap="square" rtlCol="0">
            <a:spAutoFit/>
          </a:bodyPr>
          <a:lstStyle/>
          <a:p>
            <a:pPr algn="ctr"/>
            <a:r>
              <a:rPr lang="en-ZW" sz="2400" b="1" i="1" dirty="0">
                <a:solidFill>
                  <a:srgbClr val="FFFF00"/>
                </a:solidFill>
                <a:effectLst>
                  <a:outerShdw blurRad="38100" dist="38100" dir="2700000" algn="tl">
                    <a:srgbClr val="000000">
                      <a:alpha val="43137"/>
                    </a:srgbClr>
                  </a:outerShdw>
                </a:effectLst>
              </a:rPr>
              <a:t>Empowering relevant, high-quality, holistic education </a:t>
            </a:r>
          </a:p>
          <a:p>
            <a:pPr algn="ctr"/>
            <a:r>
              <a:rPr lang="en-ZW" sz="2400" b="1" i="1" dirty="0">
                <a:solidFill>
                  <a:srgbClr val="FFFF00"/>
                </a:solidFill>
                <a:effectLst>
                  <a:outerShdw blurRad="38100" dist="38100" dir="2700000" algn="tl">
                    <a:srgbClr val="000000">
                      <a:alpha val="43137"/>
                    </a:srgbClr>
                  </a:outerShdw>
                </a:effectLst>
              </a:rPr>
              <a:t>in member, non-profit, independent schools</a:t>
            </a:r>
            <a:endParaRPr lang="en-ZW" sz="2400" i="1" dirty="0">
              <a:solidFill>
                <a:srgbClr val="FFFF00"/>
              </a:solidFill>
              <a:effectLst>
                <a:outerShdw blurRad="38100" dist="38100" dir="2700000" algn="tl">
                  <a:srgbClr val="000000">
                    <a:alpha val="43137"/>
                  </a:srgbClr>
                </a:outerShdw>
              </a:effectLst>
            </a:endParaRPr>
          </a:p>
        </p:txBody>
      </p:sp>
      <p:pic>
        <p:nvPicPr>
          <p:cNvPr id="7" name="Picture 2">
            <a:extLst>
              <a:ext uri="{FF2B5EF4-FFF2-40B4-BE49-F238E27FC236}">
                <a16:creationId xmlns:a16="http://schemas.microsoft.com/office/drawing/2014/main" id="{CF0C578F-4E13-1988-6620-5AAB6ED87EF1}"/>
              </a:ext>
            </a:extLst>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11418282" y="-9041"/>
            <a:ext cx="773718" cy="840037"/>
          </a:xfrm>
          <a:prstGeom prst="rect">
            <a:avLst/>
          </a:prstGeom>
          <a:noFill/>
          <a:ln w="9525">
            <a:noFill/>
            <a:miter lim="800000"/>
            <a:headEnd/>
            <a:tailEnd/>
          </a:ln>
          <a:effectLst/>
        </p:spPr>
      </p:pic>
      <p:sp>
        <p:nvSpPr>
          <p:cNvPr id="3" name="TextBox 2">
            <a:extLst>
              <a:ext uri="{FF2B5EF4-FFF2-40B4-BE49-F238E27FC236}">
                <a16:creationId xmlns:a16="http://schemas.microsoft.com/office/drawing/2014/main" id="{5F201314-902D-8EDB-47A2-9D166AC9B74F}"/>
              </a:ext>
            </a:extLst>
          </p:cNvPr>
          <p:cNvSpPr txBox="1"/>
          <p:nvPr/>
        </p:nvSpPr>
        <p:spPr>
          <a:xfrm>
            <a:off x="8611738" y="819876"/>
            <a:ext cx="3057098" cy="1107996"/>
          </a:xfrm>
          <a:prstGeom prst="rect">
            <a:avLst/>
          </a:prstGeom>
          <a:noFill/>
        </p:spPr>
        <p:txBody>
          <a:bodyPr wrap="square" rtlCol="0">
            <a:spAutoFit/>
          </a:bodyPr>
          <a:lstStyle/>
          <a:p>
            <a:r>
              <a:rPr lang="en-ZW" sz="6600" b="1" dirty="0">
                <a:ln w="19050">
                  <a:solidFill>
                    <a:srgbClr val="FFFF00"/>
                  </a:solidFill>
                </a:ln>
                <a:solidFill>
                  <a:srgbClr val="00B050"/>
                </a:solidFill>
                <a:effectLst>
                  <a:outerShdw blurRad="38100" dist="38100" dir="2700000" algn="tl">
                    <a:srgbClr val="000000">
                      <a:alpha val="43137"/>
                    </a:srgbClr>
                  </a:outerShdw>
                </a:effectLst>
                <a:latin typeface="Broadway" panose="04040905080B02020502" pitchFamily="82" charset="0"/>
              </a:rPr>
              <a:t>HOPE</a:t>
            </a:r>
            <a:endParaRPr lang="en-ZW" sz="6600" dirty="0"/>
          </a:p>
        </p:txBody>
      </p:sp>
      <p:sp>
        <p:nvSpPr>
          <p:cNvPr id="4" name="TextBox 3">
            <a:extLst>
              <a:ext uri="{FF2B5EF4-FFF2-40B4-BE49-F238E27FC236}">
                <a16:creationId xmlns:a16="http://schemas.microsoft.com/office/drawing/2014/main" id="{7B84E885-DA92-90DC-3A42-075F5CA5B508}"/>
              </a:ext>
            </a:extLst>
          </p:cNvPr>
          <p:cNvSpPr txBox="1"/>
          <p:nvPr/>
        </p:nvSpPr>
        <p:spPr>
          <a:xfrm rot="21414166">
            <a:off x="2142699" y="3269752"/>
            <a:ext cx="4876455" cy="1015663"/>
          </a:xfrm>
          <a:prstGeom prst="rect">
            <a:avLst/>
          </a:prstGeom>
          <a:noFill/>
        </p:spPr>
        <p:txBody>
          <a:bodyPr wrap="square" rtlCol="0">
            <a:spAutoFit/>
          </a:bodyPr>
          <a:lstStyle/>
          <a:p>
            <a:pPr algn="r"/>
            <a:r>
              <a:rPr lang="en-GB" sz="6000" b="1" dirty="0">
                <a:ln>
                  <a:solidFill>
                    <a:srgbClr val="FF0000"/>
                  </a:solidFill>
                </a:ln>
                <a:solidFill>
                  <a:schemeClr val="accent1"/>
                </a:solidFill>
                <a:effectLst>
                  <a:glow rad="101600">
                    <a:srgbClr val="FFFF00">
                      <a:alpha val="60000"/>
                    </a:srgbClr>
                  </a:glow>
                </a:effectLst>
              </a:rPr>
              <a:t>J</a:t>
            </a:r>
            <a:r>
              <a:rPr lang="en-GB" sz="5400" b="1" dirty="0">
                <a:ln>
                  <a:solidFill>
                    <a:srgbClr val="FF0000"/>
                  </a:solidFill>
                </a:ln>
                <a:solidFill>
                  <a:schemeClr val="accent1"/>
                </a:solidFill>
                <a:effectLst>
                  <a:glow rad="101600">
                    <a:srgbClr val="FFFF00">
                      <a:alpha val="60000"/>
                    </a:srgbClr>
                  </a:glow>
                </a:effectLst>
              </a:rPr>
              <a:t>O</a:t>
            </a:r>
            <a:r>
              <a:rPr lang="en-GB" sz="4400" b="1" dirty="0">
                <a:ln>
                  <a:solidFill>
                    <a:srgbClr val="FF0000"/>
                  </a:solidFill>
                </a:ln>
                <a:solidFill>
                  <a:schemeClr val="accent1"/>
                </a:solidFill>
                <a:effectLst>
                  <a:glow rad="101600">
                    <a:srgbClr val="FFFF00">
                      <a:alpha val="60000"/>
                    </a:srgbClr>
                  </a:glow>
                </a:effectLst>
              </a:rPr>
              <a:t>H</a:t>
            </a:r>
            <a:r>
              <a:rPr lang="en-GB" sz="4000" b="1" dirty="0">
                <a:ln>
                  <a:solidFill>
                    <a:srgbClr val="FF0000"/>
                  </a:solidFill>
                </a:ln>
                <a:solidFill>
                  <a:schemeClr val="accent1"/>
                </a:solidFill>
                <a:effectLst>
                  <a:glow rad="101600">
                    <a:srgbClr val="FFFF00">
                      <a:alpha val="60000"/>
                    </a:srgbClr>
                  </a:glow>
                </a:effectLst>
              </a:rPr>
              <a:t>N</a:t>
            </a:r>
            <a:r>
              <a:rPr lang="en-GB" sz="2800" b="1" dirty="0">
                <a:ln>
                  <a:solidFill>
                    <a:srgbClr val="FF0000"/>
                  </a:solidFill>
                </a:ln>
                <a:solidFill>
                  <a:schemeClr val="accent1"/>
                </a:solidFill>
                <a:effectLst>
                  <a:glow rad="101600">
                    <a:srgbClr val="FFFF00">
                      <a:alpha val="60000"/>
                    </a:srgbClr>
                  </a:glow>
                </a:effectLst>
              </a:rPr>
              <a:t> </a:t>
            </a:r>
            <a:r>
              <a:rPr lang="en-GB" sz="3600" b="1" dirty="0">
                <a:ln>
                  <a:solidFill>
                    <a:srgbClr val="FF0000"/>
                  </a:solidFill>
                </a:ln>
                <a:solidFill>
                  <a:schemeClr val="accent1"/>
                </a:solidFill>
                <a:effectLst>
                  <a:glow rad="101600">
                    <a:srgbClr val="FFFF00">
                      <a:alpha val="60000"/>
                    </a:srgbClr>
                  </a:glow>
                </a:effectLst>
              </a:rPr>
              <a:t>3</a:t>
            </a:r>
            <a:r>
              <a:rPr lang="en-GB" sz="2800" b="1" dirty="0">
                <a:ln>
                  <a:solidFill>
                    <a:srgbClr val="FF0000"/>
                  </a:solidFill>
                </a:ln>
                <a:solidFill>
                  <a:schemeClr val="accent1"/>
                </a:solidFill>
                <a:effectLst>
                  <a:glow rad="101600">
                    <a:srgbClr val="FFFF00">
                      <a:alpha val="60000"/>
                    </a:srgbClr>
                  </a:glow>
                </a:effectLst>
              </a:rPr>
              <a:t>:</a:t>
            </a:r>
            <a:r>
              <a:rPr lang="en-GB" sz="3200" b="1" dirty="0">
                <a:ln>
                  <a:solidFill>
                    <a:srgbClr val="FF0000"/>
                  </a:solidFill>
                </a:ln>
                <a:solidFill>
                  <a:schemeClr val="accent1"/>
                </a:solidFill>
                <a:effectLst>
                  <a:glow rad="101600">
                    <a:srgbClr val="FFFF00">
                      <a:alpha val="60000"/>
                    </a:srgbClr>
                  </a:glow>
                </a:effectLst>
              </a:rPr>
              <a:t>1</a:t>
            </a:r>
            <a:r>
              <a:rPr lang="en-GB" sz="2800" b="1" dirty="0">
                <a:ln>
                  <a:solidFill>
                    <a:srgbClr val="FF0000"/>
                  </a:solidFill>
                </a:ln>
                <a:solidFill>
                  <a:schemeClr val="accent1"/>
                </a:solidFill>
                <a:effectLst>
                  <a:glow rad="101600">
                    <a:srgbClr val="FFFF00">
                      <a:alpha val="60000"/>
                    </a:srgbClr>
                  </a:glow>
                </a:effectLst>
              </a:rPr>
              <a:t>6</a:t>
            </a:r>
            <a:endParaRPr lang="en-ZW" sz="2800" b="1" dirty="0">
              <a:ln>
                <a:solidFill>
                  <a:srgbClr val="FF0000"/>
                </a:solidFill>
              </a:ln>
              <a:solidFill>
                <a:schemeClr val="accent1"/>
              </a:solidFill>
              <a:effectLst>
                <a:glow rad="101600">
                  <a:srgbClr val="FFFF00">
                    <a:alpha val="60000"/>
                  </a:srgbClr>
                </a:glow>
              </a:effectLst>
            </a:endParaRPr>
          </a:p>
        </p:txBody>
      </p:sp>
      <p:sp>
        <p:nvSpPr>
          <p:cNvPr id="11" name="TextBox 10">
            <a:extLst>
              <a:ext uri="{FF2B5EF4-FFF2-40B4-BE49-F238E27FC236}">
                <a16:creationId xmlns:a16="http://schemas.microsoft.com/office/drawing/2014/main" id="{B54B989A-016B-BB21-E604-5ECC35F44128}"/>
              </a:ext>
            </a:extLst>
          </p:cNvPr>
          <p:cNvSpPr txBox="1"/>
          <p:nvPr/>
        </p:nvSpPr>
        <p:spPr>
          <a:xfrm>
            <a:off x="5" y="5257963"/>
            <a:ext cx="12191995" cy="954107"/>
          </a:xfrm>
          <a:prstGeom prst="rect">
            <a:avLst/>
          </a:prstGeom>
          <a:noFill/>
        </p:spPr>
        <p:txBody>
          <a:bodyPr wrap="square">
            <a:spAutoFit/>
          </a:bodyPr>
          <a:lstStyle/>
          <a:p>
            <a:pPr algn="ctr"/>
            <a:r>
              <a:rPr lang="en-GB" sz="2800" b="1" i="1" dirty="0">
                <a:solidFill>
                  <a:srgbClr val="FFFF00"/>
                </a:solidFill>
                <a:effectLst/>
              </a:rPr>
              <a:t>"For God so loved the world, that He gave his only Son, so that whoever believes in Him should not perish but have eternal life.”</a:t>
            </a:r>
            <a:endParaRPr lang="en-ZW" sz="2800" b="1" i="1" dirty="0">
              <a:solidFill>
                <a:srgbClr val="FFFF00"/>
              </a:solidFill>
            </a:endParaRPr>
          </a:p>
        </p:txBody>
      </p:sp>
      <p:sp>
        <p:nvSpPr>
          <p:cNvPr id="20" name="TextBox 19">
            <a:extLst>
              <a:ext uri="{FF2B5EF4-FFF2-40B4-BE49-F238E27FC236}">
                <a16:creationId xmlns:a16="http://schemas.microsoft.com/office/drawing/2014/main" id="{23CF2D97-A92F-E1AD-1352-9AD0935E9FE9}"/>
              </a:ext>
            </a:extLst>
          </p:cNvPr>
          <p:cNvSpPr txBox="1"/>
          <p:nvPr/>
        </p:nvSpPr>
        <p:spPr>
          <a:xfrm>
            <a:off x="43029" y="3193770"/>
            <a:ext cx="4410593" cy="1107996"/>
          </a:xfrm>
          <a:prstGeom prst="rect">
            <a:avLst/>
          </a:prstGeom>
          <a:noFill/>
        </p:spPr>
        <p:txBody>
          <a:bodyPr wrap="square" rtlCol="0">
            <a:spAutoFit/>
          </a:bodyPr>
          <a:lstStyle/>
          <a:p>
            <a:r>
              <a:rPr lang="en-GB" sz="6600" b="1" dirty="0">
                <a:ln>
                  <a:solidFill>
                    <a:schemeClr val="tx1"/>
                  </a:solidFill>
                </a:ln>
                <a:solidFill>
                  <a:srgbClr val="FFFF00"/>
                </a:solidFill>
                <a:effectLst>
                  <a:glow rad="101600">
                    <a:schemeClr val="tx1">
                      <a:alpha val="60000"/>
                    </a:schemeClr>
                  </a:glow>
                </a:effectLst>
              </a:rPr>
              <a:t>NOT PERISH</a:t>
            </a:r>
            <a:endParaRPr lang="en-ZW" sz="6600" b="1" dirty="0">
              <a:ln>
                <a:solidFill>
                  <a:schemeClr val="tx1"/>
                </a:solidFill>
              </a:ln>
              <a:solidFill>
                <a:srgbClr val="FFFF00"/>
              </a:solidFill>
              <a:effectLst>
                <a:glow rad="101600">
                  <a:schemeClr val="tx1">
                    <a:alpha val="60000"/>
                  </a:schemeClr>
                </a:glow>
              </a:effectLst>
            </a:endParaRPr>
          </a:p>
        </p:txBody>
      </p:sp>
      <p:sp>
        <p:nvSpPr>
          <p:cNvPr id="21" name="TextBox 20">
            <a:extLst>
              <a:ext uri="{FF2B5EF4-FFF2-40B4-BE49-F238E27FC236}">
                <a16:creationId xmlns:a16="http://schemas.microsoft.com/office/drawing/2014/main" id="{F6860C5B-39B0-97E3-E5EC-C93936A93A06}"/>
              </a:ext>
            </a:extLst>
          </p:cNvPr>
          <p:cNvSpPr txBox="1"/>
          <p:nvPr/>
        </p:nvSpPr>
        <p:spPr>
          <a:xfrm>
            <a:off x="284237" y="4327473"/>
            <a:ext cx="3881644" cy="707886"/>
          </a:xfrm>
          <a:prstGeom prst="rect">
            <a:avLst/>
          </a:prstGeom>
          <a:noFill/>
        </p:spPr>
        <p:txBody>
          <a:bodyPr wrap="square" rtlCol="0">
            <a:spAutoFit/>
          </a:bodyPr>
          <a:lstStyle/>
          <a:p>
            <a:r>
              <a:rPr lang="en-GB" sz="4000" b="1" dirty="0">
                <a:ln>
                  <a:solidFill>
                    <a:schemeClr val="bg1"/>
                  </a:solidFill>
                </a:ln>
                <a:solidFill>
                  <a:schemeClr val="bg1"/>
                </a:solidFill>
                <a:effectLst>
                  <a:glow rad="101600">
                    <a:schemeClr val="tx1">
                      <a:alpha val="60000"/>
                    </a:schemeClr>
                  </a:glow>
                </a:effectLst>
              </a:rPr>
              <a:t>RELIEF OF ALL</a:t>
            </a:r>
            <a:endParaRPr lang="en-ZW" sz="4000" b="1" dirty="0">
              <a:ln>
                <a:solidFill>
                  <a:schemeClr val="bg1"/>
                </a:solidFill>
              </a:ln>
              <a:solidFill>
                <a:schemeClr val="bg1"/>
              </a:solidFill>
              <a:effectLst>
                <a:glow rad="101600">
                  <a:schemeClr val="tx1">
                    <a:alpha val="60000"/>
                  </a:schemeClr>
                </a:glow>
              </a:effectLst>
            </a:endParaRPr>
          </a:p>
        </p:txBody>
      </p:sp>
      <p:sp>
        <p:nvSpPr>
          <p:cNvPr id="17" name="TextBox 16">
            <a:extLst>
              <a:ext uri="{FF2B5EF4-FFF2-40B4-BE49-F238E27FC236}">
                <a16:creationId xmlns:a16="http://schemas.microsoft.com/office/drawing/2014/main" id="{573C8324-E873-3BDC-778B-C25E2E2AECC1}"/>
              </a:ext>
            </a:extLst>
          </p:cNvPr>
          <p:cNvSpPr txBox="1"/>
          <p:nvPr/>
        </p:nvSpPr>
        <p:spPr>
          <a:xfrm>
            <a:off x="-1" y="1017172"/>
            <a:ext cx="8857397" cy="769441"/>
          </a:xfrm>
          <a:prstGeom prst="rect">
            <a:avLst/>
          </a:prstGeom>
          <a:noFill/>
        </p:spPr>
        <p:txBody>
          <a:bodyPr wrap="square" rtlCol="0">
            <a:spAutoFit/>
          </a:bodyPr>
          <a:lstStyle/>
          <a:p>
            <a:r>
              <a:rPr lang="en-GB" sz="4400" b="1" dirty="0">
                <a:ln>
                  <a:solidFill>
                    <a:srgbClr val="FFC000"/>
                  </a:solidFill>
                </a:ln>
                <a:solidFill>
                  <a:schemeClr val="accent4"/>
                </a:solidFill>
                <a:effectLst>
                  <a:glow rad="101600">
                    <a:schemeClr val="tx1">
                      <a:alpha val="60000"/>
                    </a:schemeClr>
                  </a:glow>
                </a:effectLst>
              </a:rPr>
              <a:t>HOW CAN SCHOOLS BE BEACONS OF</a:t>
            </a:r>
            <a:endParaRPr lang="en-ZW" sz="4400" b="1" dirty="0">
              <a:ln>
                <a:solidFill>
                  <a:srgbClr val="FFC000"/>
                </a:solidFill>
              </a:ln>
              <a:solidFill>
                <a:schemeClr val="accent4"/>
              </a:solidFill>
              <a:effectLst>
                <a:glow rad="101600">
                  <a:schemeClr val="tx1">
                    <a:alpha val="60000"/>
                  </a:schemeClr>
                </a:glow>
              </a:effectLst>
            </a:endParaRPr>
          </a:p>
        </p:txBody>
      </p:sp>
      <p:sp>
        <p:nvSpPr>
          <p:cNvPr id="19" name="TextBox 18">
            <a:extLst>
              <a:ext uri="{FF2B5EF4-FFF2-40B4-BE49-F238E27FC236}">
                <a16:creationId xmlns:a16="http://schemas.microsoft.com/office/drawing/2014/main" id="{05A7EEEC-9CC2-08A8-94D2-06F05DEDC9F7}"/>
              </a:ext>
            </a:extLst>
          </p:cNvPr>
          <p:cNvSpPr txBox="1"/>
          <p:nvPr/>
        </p:nvSpPr>
        <p:spPr>
          <a:xfrm>
            <a:off x="135053" y="2034924"/>
            <a:ext cx="3454308" cy="707886"/>
          </a:xfrm>
          <a:prstGeom prst="rect">
            <a:avLst/>
          </a:prstGeom>
          <a:noFill/>
        </p:spPr>
        <p:txBody>
          <a:bodyPr wrap="square" rtlCol="0">
            <a:spAutoFit/>
          </a:bodyPr>
          <a:lstStyle/>
          <a:p>
            <a:r>
              <a:rPr lang="en-GB" sz="4000" b="1" dirty="0">
                <a:ln>
                  <a:solidFill>
                    <a:schemeClr val="bg1"/>
                  </a:solidFill>
                </a:ln>
                <a:solidFill>
                  <a:srgbClr val="FFFF00"/>
                </a:solidFill>
                <a:effectLst>
                  <a:glow rad="101600">
                    <a:schemeClr val="tx1">
                      <a:alpha val="60000"/>
                    </a:schemeClr>
                  </a:glow>
                </a:effectLst>
              </a:rPr>
              <a:t>PRINCIPLES</a:t>
            </a:r>
            <a:endParaRPr lang="en-ZW" sz="4000" b="1" dirty="0">
              <a:ln>
                <a:solidFill>
                  <a:schemeClr val="bg1"/>
                </a:solidFill>
              </a:ln>
              <a:solidFill>
                <a:srgbClr val="FFFF00"/>
              </a:solidFill>
              <a:effectLst>
                <a:glow rad="101600">
                  <a:schemeClr val="tx1">
                    <a:alpha val="60000"/>
                  </a:schemeClr>
                </a:glow>
              </a:effectLst>
            </a:endParaRPr>
          </a:p>
        </p:txBody>
      </p:sp>
      <p:sp>
        <p:nvSpPr>
          <p:cNvPr id="27" name="TextBox 26">
            <a:extLst>
              <a:ext uri="{FF2B5EF4-FFF2-40B4-BE49-F238E27FC236}">
                <a16:creationId xmlns:a16="http://schemas.microsoft.com/office/drawing/2014/main" id="{91020045-1570-50B1-61F8-7EB53F5827DF}"/>
              </a:ext>
            </a:extLst>
          </p:cNvPr>
          <p:cNvSpPr txBox="1"/>
          <p:nvPr/>
        </p:nvSpPr>
        <p:spPr>
          <a:xfrm>
            <a:off x="6096000" y="2034924"/>
            <a:ext cx="5967471" cy="707886"/>
          </a:xfrm>
          <a:prstGeom prst="rect">
            <a:avLst/>
          </a:prstGeom>
          <a:noFill/>
        </p:spPr>
        <p:txBody>
          <a:bodyPr wrap="square" rtlCol="0">
            <a:spAutoFit/>
          </a:bodyPr>
          <a:lstStyle/>
          <a:p>
            <a:pPr algn="r"/>
            <a:r>
              <a:rPr lang="en-GB" sz="4000" b="1" dirty="0">
                <a:ln>
                  <a:solidFill>
                    <a:schemeClr val="bg1"/>
                  </a:solidFill>
                </a:ln>
                <a:solidFill>
                  <a:srgbClr val="FFFF00"/>
                </a:solidFill>
                <a:effectLst>
                  <a:glow rad="101600">
                    <a:schemeClr val="tx1">
                      <a:alpha val="60000"/>
                    </a:schemeClr>
                  </a:glow>
                </a:effectLst>
              </a:rPr>
              <a:t>MERCY OF GOD </a:t>
            </a:r>
            <a:endParaRPr lang="en-ZW" sz="4000" b="1" dirty="0">
              <a:ln>
                <a:solidFill>
                  <a:schemeClr val="bg1"/>
                </a:solidFill>
              </a:ln>
              <a:solidFill>
                <a:srgbClr val="FFFF00"/>
              </a:solidFill>
              <a:effectLst>
                <a:glow rad="101600">
                  <a:schemeClr val="tx1">
                    <a:alpha val="60000"/>
                  </a:schemeClr>
                </a:glow>
              </a:effectLst>
            </a:endParaRPr>
          </a:p>
        </p:txBody>
      </p:sp>
      <p:sp>
        <p:nvSpPr>
          <p:cNvPr id="28" name="TextBox 27">
            <a:extLst>
              <a:ext uri="{FF2B5EF4-FFF2-40B4-BE49-F238E27FC236}">
                <a16:creationId xmlns:a16="http://schemas.microsoft.com/office/drawing/2014/main" id="{12B8D16C-8AB0-DF94-533F-B627947E1D42}"/>
              </a:ext>
            </a:extLst>
          </p:cNvPr>
          <p:cNvSpPr txBox="1"/>
          <p:nvPr/>
        </p:nvSpPr>
        <p:spPr>
          <a:xfrm>
            <a:off x="4428696" y="4328606"/>
            <a:ext cx="6407625" cy="707886"/>
          </a:xfrm>
          <a:prstGeom prst="rect">
            <a:avLst/>
          </a:prstGeom>
          <a:noFill/>
        </p:spPr>
        <p:txBody>
          <a:bodyPr wrap="square" rtlCol="0">
            <a:spAutoFit/>
          </a:bodyPr>
          <a:lstStyle/>
          <a:p>
            <a:r>
              <a:rPr lang="en-GB" sz="4000" b="1" dirty="0">
                <a:ln>
                  <a:solidFill>
                    <a:schemeClr val="bg1"/>
                  </a:solidFill>
                </a:ln>
                <a:solidFill>
                  <a:schemeClr val="bg1"/>
                </a:solidFill>
                <a:effectLst>
                  <a:glow rad="101600">
                    <a:schemeClr val="tx1">
                      <a:alpha val="60000"/>
                    </a:schemeClr>
                  </a:glow>
                </a:effectLst>
              </a:rPr>
              <a:t>FUTURE NOT PUNISHMENT</a:t>
            </a:r>
            <a:endParaRPr lang="en-ZW" sz="4000" b="1" dirty="0">
              <a:ln>
                <a:solidFill>
                  <a:schemeClr val="bg1"/>
                </a:solidFill>
              </a:ln>
              <a:solidFill>
                <a:schemeClr val="bg1"/>
              </a:solidFill>
              <a:effectLst>
                <a:glow rad="101600">
                  <a:schemeClr val="tx1">
                    <a:alpha val="60000"/>
                  </a:schemeClr>
                </a:glow>
              </a:effectLst>
            </a:endParaRPr>
          </a:p>
        </p:txBody>
      </p:sp>
    </p:spTree>
    <p:extLst>
      <p:ext uri="{BB962C8B-B14F-4D97-AF65-F5344CB8AC3E}">
        <p14:creationId xmlns:p14="http://schemas.microsoft.com/office/powerpoint/2010/main" val="3058253810"/>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p:cTn id="7" dur="500" fill="hold"/>
                                        <p:tgtEl>
                                          <p:spTgt spid="20"/>
                                        </p:tgtEl>
                                        <p:attrNameLst>
                                          <p:attrName>ppt_w</p:attrName>
                                        </p:attrNameLst>
                                      </p:cBhvr>
                                      <p:tavLst>
                                        <p:tav tm="0">
                                          <p:val>
                                            <p:fltVal val="0"/>
                                          </p:val>
                                        </p:tav>
                                        <p:tav tm="100000">
                                          <p:val>
                                            <p:strVal val="#ppt_w"/>
                                          </p:val>
                                        </p:tav>
                                      </p:tavLst>
                                    </p:anim>
                                    <p:anim calcmode="lin" valueType="num">
                                      <p:cBhvr>
                                        <p:cTn id="8" dur="500" fill="hold"/>
                                        <p:tgtEl>
                                          <p:spTgt spid="20"/>
                                        </p:tgtEl>
                                        <p:attrNameLst>
                                          <p:attrName>ppt_h</p:attrName>
                                        </p:attrNameLst>
                                      </p:cBhvr>
                                      <p:tavLst>
                                        <p:tav tm="0">
                                          <p:val>
                                            <p:fltVal val="0"/>
                                          </p:val>
                                        </p:tav>
                                        <p:tav tm="100000">
                                          <p:val>
                                            <p:strVal val="#ppt_h"/>
                                          </p:val>
                                        </p:tav>
                                      </p:tavLst>
                                    </p:anim>
                                    <p:animEffect transition="in" filter="fade">
                                      <p:cBhvr>
                                        <p:cTn id="9" dur="500"/>
                                        <p:tgtEl>
                                          <p:spTgt spid="20"/>
                                        </p:tgtEl>
                                      </p:cBhvr>
                                    </p:animEffect>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27"/>
                                        </p:tgtEl>
                                        <p:attrNameLst>
                                          <p:attrName>style.visibility</p:attrName>
                                        </p:attrNameLst>
                                      </p:cBhvr>
                                      <p:to>
                                        <p:strVal val="visible"/>
                                      </p:to>
                                    </p:set>
                                    <p:animEffect transition="in" filter="fade">
                                      <p:cBhvr>
                                        <p:cTn id="14" dur="1000"/>
                                        <p:tgtEl>
                                          <p:spTgt spid="27"/>
                                        </p:tgtEl>
                                      </p:cBhvr>
                                    </p:animEffect>
                                    <p:anim calcmode="lin" valueType="num">
                                      <p:cBhvr>
                                        <p:cTn id="15" dur="1000" fill="hold"/>
                                        <p:tgtEl>
                                          <p:spTgt spid="27"/>
                                        </p:tgtEl>
                                        <p:attrNameLst>
                                          <p:attrName>ppt_x</p:attrName>
                                        </p:attrNameLst>
                                      </p:cBhvr>
                                      <p:tavLst>
                                        <p:tav tm="0">
                                          <p:val>
                                            <p:strVal val="#ppt_x"/>
                                          </p:val>
                                        </p:tav>
                                        <p:tav tm="100000">
                                          <p:val>
                                            <p:strVal val="#ppt_x"/>
                                          </p:val>
                                        </p:tav>
                                      </p:tavLst>
                                    </p:anim>
                                    <p:anim calcmode="lin" valueType="num">
                                      <p:cBhvr>
                                        <p:cTn id="16"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6" presetClass="entr" presetSubtype="37" fill="hold" grpId="0" nodeType="clickEffect">
                                  <p:stCondLst>
                                    <p:cond delay="0"/>
                                  </p:stCondLst>
                                  <p:childTnLst>
                                    <p:set>
                                      <p:cBhvr>
                                        <p:cTn id="20" dur="1" fill="hold">
                                          <p:stCondLst>
                                            <p:cond delay="0"/>
                                          </p:stCondLst>
                                        </p:cTn>
                                        <p:tgtEl>
                                          <p:spTgt spid="21"/>
                                        </p:tgtEl>
                                        <p:attrNameLst>
                                          <p:attrName>style.visibility</p:attrName>
                                        </p:attrNameLst>
                                      </p:cBhvr>
                                      <p:to>
                                        <p:strVal val="visible"/>
                                      </p:to>
                                    </p:set>
                                    <p:animEffect transition="in" filter="barn(outVertical)">
                                      <p:cBhvr>
                                        <p:cTn id="21" dur="500"/>
                                        <p:tgtEl>
                                          <p:spTgt spid="21"/>
                                        </p:tgtEl>
                                      </p:cBhvr>
                                    </p:animEffect>
                                  </p:childTnLst>
                                </p:cTn>
                              </p:par>
                            </p:childTnLst>
                          </p:cTn>
                        </p:par>
                      </p:childTnLst>
                    </p:cTn>
                  </p:par>
                  <p:par>
                    <p:cTn id="22" fill="hold">
                      <p:stCondLst>
                        <p:cond delay="indefinite"/>
                      </p:stCondLst>
                      <p:childTnLst>
                        <p:par>
                          <p:cTn id="23" fill="hold">
                            <p:stCondLst>
                              <p:cond delay="0"/>
                            </p:stCondLst>
                            <p:childTnLst>
                              <p:par>
                                <p:cTn id="24" presetID="16" presetClass="entr" presetSubtype="37" fill="hold" grpId="0" nodeType="clickEffect">
                                  <p:stCondLst>
                                    <p:cond delay="0"/>
                                  </p:stCondLst>
                                  <p:childTnLst>
                                    <p:set>
                                      <p:cBhvr>
                                        <p:cTn id="25" dur="1" fill="hold">
                                          <p:stCondLst>
                                            <p:cond delay="0"/>
                                          </p:stCondLst>
                                        </p:cTn>
                                        <p:tgtEl>
                                          <p:spTgt spid="28"/>
                                        </p:tgtEl>
                                        <p:attrNameLst>
                                          <p:attrName>style.visibility</p:attrName>
                                        </p:attrNameLst>
                                      </p:cBhvr>
                                      <p:to>
                                        <p:strVal val="visible"/>
                                      </p:to>
                                    </p:set>
                                    <p:animEffect transition="in" filter="barn(outVertical)">
                                      <p:cBhvr>
                                        <p:cTn id="26"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p:bldP spid="27" grpId="0"/>
      <p:bldP spid="2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Five Tips to Design and Launch an Effective BLE Beacon Campaign -">
            <a:extLst>
              <a:ext uri="{FF2B5EF4-FFF2-40B4-BE49-F238E27FC236}">
                <a16:creationId xmlns:a16="http://schemas.microsoft.com/office/drawing/2014/main" id="{CABB66F8-194E-CDB3-2B28-92AC5717B8D3}"/>
              </a:ext>
            </a:extLst>
          </p:cNvPr>
          <p:cNvPicPr>
            <a:picLocks noChangeAspect="1" noChangeArrowheads="1"/>
          </p:cNvPicPr>
          <p:nvPr/>
        </p:nvPicPr>
        <p:blipFill>
          <a:blip r:embed="rId2">
            <a:extLst>
              <a:ext uri="{BEBA8EAE-BF5A-486C-A8C5-ECC9F3942E4B}">
                <a14:imgProps xmlns:a14="http://schemas.microsoft.com/office/drawing/2010/main">
                  <a14:imgLayer r:embed="rId3">
                    <a14:imgEffect>
                      <a14:artisticPaintStrokes/>
                    </a14:imgEffect>
                  </a14:imgLayer>
                </a14:imgProps>
              </a:ext>
              <a:ext uri="{28A0092B-C50C-407E-A947-70E740481C1C}">
                <a14:useLocalDpi xmlns:a14="http://schemas.microsoft.com/office/drawing/2010/main" val="0"/>
              </a:ext>
            </a:extLst>
          </a:blip>
          <a:srcRect/>
          <a:stretch>
            <a:fillRect/>
          </a:stretch>
        </p:blipFill>
        <p:spPr bwMode="auto">
          <a:xfrm flipH="1">
            <a:off x="-2" y="14177"/>
            <a:ext cx="12191997" cy="6842541"/>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a:extLst>
              <a:ext uri="{FF2B5EF4-FFF2-40B4-BE49-F238E27FC236}">
                <a16:creationId xmlns:a16="http://schemas.microsoft.com/office/drawing/2014/main" id="{65DB98E9-D069-0887-0F7A-A1514B0DED67}"/>
              </a:ext>
            </a:extLst>
          </p:cNvPr>
          <p:cNvSpPr txBox="1"/>
          <p:nvPr/>
        </p:nvSpPr>
        <p:spPr>
          <a:xfrm>
            <a:off x="1" y="6087277"/>
            <a:ext cx="12191999" cy="769441"/>
          </a:xfrm>
          <a:prstGeom prst="rect">
            <a:avLst/>
          </a:prstGeom>
          <a:noFill/>
        </p:spPr>
        <p:txBody>
          <a:bodyPr wrap="square" rtlCol="0">
            <a:spAutoFit/>
          </a:bodyPr>
          <a:lstStyle/>
          <a:p>
            <a:pPr lvl="1" algn="ct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latin typeface="Bauhaus 93" panose="04030905020B02020C02" pitchFamily="82" charset="0"/>
              </a:rPr>
              <a:t>KLAXONS OF </a:t>
            </a:r>
            <a:r>
              <a:rPr lang="en-ZW" sz="4400" b="1" dirty="0">
                <a:ln w="19050">
                  <a:solidFill>
                    <a:srgbClr val="00B050"/>
                  </a:solidFill>
                </a:ln>
                <a:solidFill>
                  <a:srgbClr val="FFFF00"/>
                </a:solidFill>
                <a:effectLst>
                  <a:outerShdw blurRad="38100" dist="38100" dir="2700000" algn="tl">
                    <a:srgbClr val="000000">
                      <a:alpha val="43137"/>
                    </a:srgbClr>
                  </a:outerShdw>
                </a:effectLst>
                <a:latin typeface="Bauhaus 93" panose="04030905020B02020C02" pitchFamily="82" charset="0"/>
              </a:rPr>
              <a:t>HYPE  </a:t>
            </a: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latin typeface="Bauhaus 93" panose="04030905020B02020C02" pitchFamily="82" charset="0"/>
              </a:rPr>
              <a:t> </a:t>
            </a: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rPr>
              <a:t>OR</a:t>
            </a: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latin typeface="Broadway" panose="04040905080B02020502" pitchFamily="82" charset="0"/>
              </a:rPr>
              <a:t>  BEACONS OF </a:t>
            </a:r>
            <a:r>
              <a:rPr lang="en-ZW" sz="4400" b="1" dirty="0">
                <a:ln w="19050">
                  <a:solidFill>
                    <a:srgbClr val="FFFF00"/>
                  </a:solidFill>
                </a:ln>
                <a:solidFill>
                  <a:srgbClr val="00B050"/>
                </a:solidFill>
                <a:effectLst>
                  <a:outerShdw blurRad="38100" dist="38100" dir="2700000" algn="tl">
                    <a:srgbClr val="000000">
                      <a:alpha val="43137"/>
                    </a:srgbClr>
                  </a:outerShdw>
                </a:effectLst>
                <a:latin typeface="Broadway" panose="04040905080B02020502" pitchFamily="82" charset="0"/>
              </a:rPr>
              <a:t>HOPE</a:t>
            </a: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latin typeface="Broadway" panose="04040905080B02020502" pitchFamily="82" charset="0"/>
              </a:rPr>
              <a:t>?</a:t>
            </a:r>
          </a:p>
        </p:txBody>
      </p:sp>
      <p:pic>
        <p:nvPicPr>
          <p:cNvPr id="5" name="Picture 2">
            <a:extLst>
              <a:ext uri="{FF2B5EF4-FFF2-40B4-BE49-F238E27FC236}">
                <a16:creationId xmlns:a16="http://schemas.microsoft.com/office/drawing/2014/main" id="{99A33C5B-0E37-A90F-FAF3-0B6F7E9EB06D}"/>
              </a:ext>
            </a:extLst>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0" y="-9040"/>
            <a:ext cx="773718" cy="840037"/>
          </a:xfrm>
          <a:prstGeom prst="rect">
            <a:avLst/>
          </a:prstGeom>
          <a:noFill/>
          <a:ln w="9525">
            <a:noFill/>
            <a:miter lim="800000"/>
            <a:headEnd/>
            <a:tailEnd/>
          </a:ln>
          <a:effectLst/>
        </p:spPr>
      </p:pic>
      <p:sp>
        <p:nvSpPr>
          <p:cNvPr id="6" name="TextBox 5">
            <a:extLst>
              <a:ext uri="{FF2B5EF4-FFF2-40B4-BE49-F238E27FC236}">
                <a16:creationId xmlns:a16="http://schemas.microsoft.com/office/drawing/2014/main" id="{2A201078-330B-5496-B5A1-3C511FD666B0}"/>
              </a:ext>
            </a:extLst>
          </p:cNvPr>
          <p:cNvSpPr txBox="1"/>
          <p:nvPr/>
        </p:nvSpPr>
        <p:spPr>
          <a:xfrm>
            <a:off x="773718" y="0"/>
            <a:ext cx="10644564" cy="830997"/>
          </a:xfrm>
          <a:prstGeom prst="rect">
            <a:avLst/>
          </a:prstGeom>
          <a:solidFill>
            <a:srgbClr val="009900"/>
          </a:solidFill>
        </p:spPr>
        <p:txBody>
          <a:bodyPr wrap="square" rtlCol="0">
            <a:spAutoFit/>
          </a:bodyPr>
          <a:lstStyle/>
          <a:p>
            <a:pPr algn="ctr"/>
            <a:r>
              <a:rPr lang="en-ZW" sz="2400" b="1" i="1" dirty="0">
                <a:solidFill>
                  <a:srgbClr val="FFFF00"/>
                </a:solidFill>
                <a:effectLst>
                  <a:outerShdw blurRad="38100" dist="38100" dir="2700000" algn="tl">
                    <a:srgbClr val="000000">
                      <a:alpha val="43137"/>
                    </a:srgbClr>
                  </a:outerShdw>
                </a:effectLst>
              </a:rPr>
              <a:t>Empowering relevant, high-quality, holistic education </a:t>
            </a:r>
          </a:p>
          <a:p>
            <a:pPr algn="ctr"/>
            <a:r>
              <a:rPr lang="en-ZW" sz="2400" b="1" i="1" dirty="0">
                <a:solidFill>
                  <a:srgbClr val="FFFF00"/>
                </a:solidFill>
                <a:effectLst>
                  <a:outerShdw blurRad="38100" dist="38100" dir="2700000" algn="tl">
                    <a:srgbClr val="000000">
                      <a:alpha val="43137"/>
                    </a:srgbClr>
                  </a:outerShdw>
                </a:effectLst>
              </a:rPr>
              <a:t>in member, non-profit, independent schools</a:t>
            </a:r>
            <a:endParaRPr lang="en-ZW" sz="2400" i="1" dirty="0">
              <a:solidFill>
                <a:srgbClr val="FFFF00"/>
              </a:solidFill>
              <a:effectLst>
                <a:outerShdw blurRad="38100" dist="38100" dir="2700000" algn="tl">
                  <a:srgbClr val="000000">
                    <a:alpha val="43137"/>
                  </a:srgbClr>
                </a:outerShdw>
              </a:effectLst>
            </a:endParaRPr>
          </a:p>
        </p:txBody>
      </p:sp>
      <p:pic>
        <p:nvPicPr>
          <p:cNvPr id="7" name="Picture 2">
            <a:extLst>
              <a:ext uri="{FF2B5EF4-FFF2-40B4-BE49-F238E27FC236}">
                <a16:creationId xmlns:a16="http://schemas.microsoft.com/office/drawing/2014/main" id="{CF0C578F-4E13-1988-6620-5AAB6ED87EF1}"/>
              </a:ext>
            </a:extLst>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11418282" y="-9041"/>
            <a:ext cx="773718" cy="840037"/>
          </a:xfrm>
          <a:prstGeom prst="rect">
            <a:avLst/>
          </a:prstGeom>
          <a:noFill/>
          <a:ln w="9525">
            <a:noFill/>
            <a:miter lim="800000"/>
            <a:headEnd/>
            <a:tailEnd/>
          </a:ln>
          <a:effectLst/>
        </p:spPr>
      </p:pic>
      <p:sp>
        <p:nvSpPr>
          <p:cNvPr id="3" name="TextBox 2">
            <a:extLst>
              <a:ext uri="{FF2B5EF4-FFF2-40B4-BE49-F238E27FC236}">
                <a16:creationId xmlns:a16="http://schemas.microsoft.com/office/drawing/2014/main" id="{5F201314-902D-8EDB-47A2-9D166AC9B74F}"/>
              </a:ext>
            </a:extLst>
          </p:cNvPr>
          <p:cNvSpPr txBox="1"/>
          <p:nvPr/>
        </p:nvSpPr>
        <p:spPr>
          <a:xfrm>
            <a:off x="8611738" y="819876"/>
            <a:ext cx="3057098" cy="1107996"/>
          </a:xfrm>
          <a:prstGeom prst="rect">
            <a:avLst/>
          </a:prstGeom>
          <a:noFill/>
        </p:spPr>
        <p:txBody>
          <a:bodyPr wrap="square" rtlCol="0">
            <a:spAutoFit/>
          </a:bodyPr>
          <a:lstStyle/>
          <a:p>
            <a:r>
              <a:rPr lang="en-ZW" sz="6600" b="1" dirty="0">
                <a:ln w="19050">
                  <a:solidFill>
                    <a:srgbClr val="FFFF00"/>
                  </a:solidFill>
                </a:ln>
                <a:solidFill>
                  <a:srgbClr val="00B050"/>
                </a:solidFill>
                <a:effectLst>
                  <a:outerShdw blurRad="38100" dist="38100" dir="2700000" algn="tl">
                    <a:srgbClr val="000000">
                      <a:alpha val="43137"/>
                    </a:srgbClr>
                  </a:outerShdw>
                </a:effectLst>
                <a:latin typeface="Broadway" panose="04040905080B02020502" pitchFamily="82" charset="0"/>
              </a:rPr>
              <a:t>HOPE</a:t>
            </a:r>
            <a:endParaRPr lang="en-ZW" sz="6600" dirty="0"/>
          </a:p>
        </p:txBody>
      </p:sp>
      <p:sp>
        <p:nvSpPr>
          <p:cNvPr id="4" name="TextBox 3">
            <a:extLst>
              <a:ext uri="{FF2B5EF4-FFF2-40B4-BE49-F238E27FC236}">
                <a16:creationId xmlns:a16="http://schemas.microsoft.com/office/drawing/2014/main" id="{7B84E885-DA92-90DC-3A42-075F5CA5B508}"/>
              </a:ext>
            </a:extLst>
          </p:cNvPr>
          <p:cNvSpPr txBox="1"/>
          <p:nvPr/>
        </p:nvSpPr>
        <p:spPr>
          <a:xfrm rot="21414166">
            <a:off x="2142699" y="3269752"/>
            <a:ext cx="4876455" cy="1015663"/>
          </a:xfrm>
          <a:prstGeom prst="rect">
            <a:avLst/>
          </a:prstGeom>
          <a:noFill/>
        </p:spPr>
        <p:txBody>
          <a:bodyPr wrap="square" rtlCol="0">
            <a:spAutoFit/>
          </a:bodyPr>
          <a:lstStyle/>
          <a:p>
            <a:pPr algn="r"/>
            <a:r>
              <a:rPr lang="en-GB" sz="6000" b="1" dirty="0">
                <a:ln>
                  <a:solidFill>
                    <a:srgbClr val="FF0000"/>
                  </a:solidFill>
                </a:ln>
                <a:solidFill>
                  <a:schemeClr val="accent1"/>
                </a:solidFill>
                <a:effectLst>
                  <a:glow rad="101600">
                    <a:srgbClr val="FFFF00">
                      <a:alpha val="60000"/>
                    </a:srgbClr>
                  </a:glow>
                </a:effectLst>
              </a:rPr>
              <a:t>J</a:t>
            </a:r>
            <a:r>
              <a:rPr lang="en-GB" sz="5400" b="1" dirty="0">
                <a:ln>
                  <a:solidFill>
                    <a:srgbClr val="FF0000"/>
                  </a:solidFill>
                </a:ln>
                <a:solidFill>
                  <a:schemeClr val="accent1"/>
                </a:solidFill>
                <a:effectLst>
                  <a:glow rad="101600">
                    <a:srgbClr val="FFFF00">
                      <a:alpha val="60000"/>
                    </a:srgbClr>
                  </a:glow>
                </a:effectLst>
              </a:rPr>
              <a:t>O</a:t>
            </a:r>
            <a:r>
              <a:rPr lang="en-GB" sz="4400" b="1" dirty="0">
                <a:ln>
                  <a:solidFill>
                    <a:srgbClr val="FF0000"/>
                  </a:solidFill>
                </a:ln>
                <a:solidFill>
                  <a:schemeClr val="accent1"/>
                </a:solidFill>
                <a:effectLst>
                  <a:glow rad="101600">
                    <a:srgbClr val="FFFF00">
                      <a:alpha val="60000"/>
                    </a:srgbClr>
                  </a:glow>
                </a:effectLst>
              </a:rPr>
              <a:t>H</a:t>
            </a:r>
            <a:r>
              <a:rPr lang="en-GB" sz="4000" b="1" dirty="0">
                <a:ln>
                  <a:solidFill>
                    <a:srgbClr val="FF0000"/>
                  </a:solidFill>
                </a:ln>
                <a:solidFill>
                  <a:schemeClr val="accent1"/>
                </a:solidFill>
                <a:effectLst>
                  <a:glow rad="101600">
                    <a:srgbClr val="FFFF00">
                      <a:alpha val="60000"/>
                    </a:srgbClr>
                  </a:glow>
                </a:effectLst>
              </a:rPr>
              <a:t>N</a:t>
            </a:r>
            <a:r>
              <a:rPr lang="en-GB" sz="2800" b="1" dirty="0">
                <a:ln>
                  <a:solidFill>
                    <a:srgbClr val="FF0000"/>
                  </a:solidFill>
                </a:ln>
                <a:solidFill>
                  <a:schemeClr val="accent1"/>
                </a:solidFill>
                <a:effectLst>
                  <a:glow rad="101600">
                    <a:srgbClr val="FFFF00">
                      <a:alpha val="60000"/>
                    </a:srgbClr>
                  </a:glow>
                </a:effectLst>
              </a:rPr>
              <a:t> </a:t>
            </a:r>
            <a:r>
              <a:rPr lang="en-GB" sz="3600" b="1" dirty="0">
                <a:ln>
                  <a:solidFill>
                    <a:srgbClr val="FF0000"/>
                  </a:solidFill>
                </a:ln>
                <a:solidFill>
                  <a:schemeClr val="accent1"/>
                </a:solidFill>
                <a:effectLst>
                  <a:glow rad="101600">
                    <a:srgbClr val="FFFF00">
                      <a:alpha val="60000"/>
                    </a:srgbClr>
                  </a:glow>
                </a:effectLst>
              </a:rPr>
              <a:t>3</a:t>
            </a:r>
            <a:r>
              <a:rPr lang="en-GB" sz="2800" b="1" dirty="0">
                <a:ln>
                  <a:solidFill>
                    <a:srgbClr val="FF0000"/>
                  </a:solidFill>
                </a:ln>
                <a:solidFill>
                  <a:schemeClr val="accent1"/>
                </a:solidFill>
                <a:effectLst>
                  <a:glow rad="101600">
                    <a:srgbClr val="FFFF00">
                      <a:alpha val="60000"/>
                    </a:srgbClr>
                  </a:glow>
                </a:effectLst>
              </a:rPr>
              <a:t>:</a:t>
            </a:r>
            <a:r>
              <a:rPr lang="en-GB" sz="3200" b="1" dirty="0">
                <a:ln>
                  <a:solidFill>
                    <a:srgbClr val="FF0000"/>
                  </a:solidFill>
                </a:ln>
                <a:solidFill>
                  <a:schemeClr val="accent1"/>
                </a:solidFill>
                <a:effectLst>
                  <a:glow rad="101600">
                    <a:srgbClr val="FFFF00">
                      <a:alpha val="60000"/>
                    </a:srgbClr>
                  </a:glow>
                </a:effectLst>
              </a:rPr>
              <a:t>1</a:t>
            </a:r>
            <a:r>
              <a:rPr lang="en-GB" sz="2800" b="1" dirty="0">
                <a:ln>
                  <a:solidFill>
                    <a:srgbClr val="FF0000"/>
                  </a:solidFill>
                </a:ln>
                <a:solidFill>
                  <a:schemeClr val="accent1"/>
                </a:solidFill>
                <a:effectLst>
                  <a:glow rad="101600">
                    <a:srgbClr val="FFFF00">
                      <a:alpha val="60000"/>
                    </a:srgbClr>
                  </a:glow>
                </a:effectLst>
              </a:rPr>
              <a:t>6</a:t>
            </a:r>
            <a:endParaRPr lang="en-ZW" sz="2800" b="1" dirty="0">
              <a:ln>
                <a:solidFill>
                  <a:srgbClr val="FF0000"/>
                </a:solidFill>
              </a:ln>
              <a:solidFill>
                <a:schemeClr val="accent1"/>
              </a:solidFill>
              <a:effectLst>
                <a:glow rad="101600">
                  <a:srgbClr val="FFFF00">
                    <a:alpha val="60000"/>
                  </a:srgbClr>
                </a:glow>
              </a:effectLst>
            </a:endParaRPr>
          </a:p>
        </p:txBody>
      </p:sp>
      <p:sp>
        <p:nvSpPr>
          <p:cNvPr id="11" name="TextBox 10">
            <a:extLst>
              <a:ext uri="{FF2B5EF4-FFF2-40B4-BE49-F238E27FC236}">
                <a16:creationId xmlns:a16="http://schemas.microsoft.com/office/drawing/2014/main" id="{B54B989A-016B-BB21-E604-5ECC35F44128}"/>
              </a:ext>
            </a:extLst>
          </p:cNvPr>
          <p:cNvSpPr txBox="1"/>
          <p:nvPr/>
        </p:nvSpPr>
        <p:spPr>
          <a:xfrm>
            <a:off x="5" y="5257963"/>
            <a:ext cx="12191995" cy="954107"/>
          </a:xfrm>
          <a:prstGeom prst="rect">
            <a:avLst/>
          </a:prstGeom>
          <a:noFill/>
        </p:spPr>
        <p:txBody>
          <a:bodyPr wrap="square">
            <a:spAutoFit/>
          </a:bodyPr>
          <a:lstStyle/>
          <a:p>
            <a:pPr algn="ctr"/>
            <a:r>
              <a:rPr lang="en-GB" sz="2800" b="1" i="1" dirty="0">
                <a:solidFill>
                  <a:srgbClr val="FFFF00"/>
                </a:solidFill>
                <a:effectLst/>
              </a:rPr>
              <a:t>"For God so loved the world, that He gave his only Son, so that whoever believes in Him should not perish but have eternal life.”</a:t>
            </a:r>
            <a:endParaRPr lang="en-ZW" sz="2800" b="1" i="1" dirty="0">
              <a:solidFill>
                <a:srgbClr val="FFFF00"/>
              </a:solidFill>
            </a:endParaRPr>
          </a:p>
        </p:txBody>
      </p:sp>
      <p:sp>
        <p:nvSpPr>
          <p:cNvPr id="20" name="TextBox 19">
            <a:extLst>
              <a:ext uri="{FF2B5EF4-FFF2-40B4-BE49-F238E27FC236}">
                <a16:creationId xmlns:a16="http://schemas.microsoft.com/office/drawing/2014/main" id="{23CF2D97-A92F-E1AD-1352-9AD0935E9FE9}"/>
              </a:ext>
            </a:extLst>
          </p:cNvPr>
          <p:cNvSpPr txBox="1"/>
          <p:nvPr/>
        </p:nvSpPr>
        <p:spPr>
          <a:xfrm>
            <a:off x="900752" y="3193770"/>
            <a:ext cx="3552870" cy="1107996"/>
          </a:xfrm>
          <a:prstGeom prst="rect">
            <a:avLst/>
          </a:prstGeom>
          <a:noFill/>
        </p:spPr>
        <p:txBody>
          <a:bodyPr wrap="square" rtlCol="0">
            <a:spAutoFit/>
          </a:bodyPr>
          <a:lstStyle/>
          <a:p>
            <a:r>
              <a:rPr lang="en-GB" sz="6600" b="1" dirty="0">
                <a:ln>
                  <a:solidFill>
                    <a:schemeClr val="tx1"/>
                  </a:solidFill>
                </a:ln>
                <a:solidFill>
                  <a:srgbClr val="FFFF00"/>
                </a:solidFill>
                <a:effectLst>
                  <a:glow rad="101600">
                    <a:schemeClr val="tx1">
                      <a:alpha val="60000"/>
                    </a:schemeClr>
                  </a:glow>
                </a:effectLst>
              </a:rPr>
              <a:t>HAVE</a:t>
            </a:r>
            <a:endParaRPr lang="en-ZW" sz="6600" b="1" dirty="0">
              <a:ln>
                <a:solidFill>
                  <a:schemeClr val="tx1"/>
                </a:solidFill>
              </a:ln>
              <a:solidFill>
                <a:srgbClr val="FFFF00"/>
              </a:solidFill>
              <a:effectLst>
                <a:glow rad="101600">
                  <a:schemeClr val="tx1">
                    <a:alpha val="60000"/>
                  </a:schemeClr>
                </a:glow>
              </a:effectLst>
            </a:endParaRPr>
          </a:p>
        </p:txBody>
      </p:sp>
      <p:sp>
        <p:nvSpPr>
          <p:cNvPr id="21" name="TextBox 20">
            <a:extLst>
              <a:ext uri="{FF2B5EF4-FFF2-40B4-BE49-F238E27FC236}">
                <a16:creationId xmlns:a16="http://schemas.microsoft.com/office/drawing/2014/main" id="{F6860C5B-39B0-97E3-E5EC-C93936A93A06}"/>
              </a:ext>
            </a:extLst>
          </p:cNvPr>
          <p:cNvSpPr txBox="1"/>
          <p:nvPr/>
        </p:nvSpPr>
        <p:spPr>
          <a:xfrm>
            <a:off x="284237" y="4327473"/>
            <a:ext cx="3881644" cy="707886"/>
          </a:xfrm>
          <a:prstGeom prst="rect">
            <a:avLst/>
          </a:prstGeom>
          <a:noFill/>
        </p:spPr>
        <p:txBody>
          <a:bodyPr wrap="square" rtlCol="0">
            <a:spAutoFit/>
          </a:bodyPr>
          <a:lstStyle/>
          <a:p>
            <a:r>
              <a:rPr lang="en-GB" sz="4000" b="1" dirty="0">
                <a:ln>
                  <a:solidFill>
                    <a:schemeClr val="bg1"/>
                  </a:solidFill>
                </a:ln>
                <a:solidFill>
                  <a:schemeClr val="bg1"/>
                </a:solidFill>
                <a:effectLst>
                  <a:glow rad="101600">
                    <a:schemeClr val="tx1">
                      <a:alpha val="60000"/>
                    </a:schemeClr>
                  </a:glow>
                </a:effectLst>
              </a:rPr>
              <a:t>IN REACH OF ALL</a:t>
            </a:r>
            <a:endParaRPr lang="en-ZW" sz="4000" b="1" dirty="0">
              <a:ln>
                <a:solidFill>
                  <a:schemeClr val="bg1"/>
                </a:solidFill>
              </a:ln>
              <a:solidFill>
                <a:schemeClr val="bg1"/>
              </a:solidFill>
              <a:effectLst>
                <a:glow rad="101600">
                  <a:schemeClr val="tx1">
                    <a:alpha val="60000"/>
                  </a:schemeClr>
                </a:glow>
              </a:effectLst>
            </a:endParaRPr>
          </a:p>
        </p:txBody>
      </p:sp>
      <p:sp>
        <p:nvSpPr>
          <p:cNvPr id="17" name="TextBox 16">
            <a:extLst>
              <a:ext uri="{FF2B5EF4-FFF2-40B4-BE49-F238E27FC236}">
                <a16:creationId xmlns:a16="http://schemas.microsoft.com/office/drawing/2014/main" id="{573C8324-E873-3BDC-778B-C25E2E2AECC1}"/>
              </a:ext>
            </a:extLst>
          </p:cNvPr>
          <p:cNvSpPr txBox="1"/>
          <p:nvPr/>
        </p:nvSpPr>
        <p:spPr>
          <a:xfrm>
            <a:off x="-1" y="1017172"/>
            <a:ext cx="8857397" cy="769441"/>
          </a:xfrm>
          <a:prstGeom prst="rect">
            <a:avLst/>
          </a:prstGeom>
          <a:noFill/>
        </p:spPr>
        <p:txBody>
          <a:bodyPr wrap="square" rtlCol="0">
            <a:spAutoFit/>
          </a:bodyPr>
          <a:lstStyle/>
          <a:p>
            <a:r>
              <a:rPr lang="en-GB" sz="4400" b="1" dirty="0">
                <a:ln>
                  <a:solidFill>
                    <a:srgbClr val="FFC000"/>
                  </a:solidFill>
                </a:ln>
                <a:solidFill>
                  <a:schemeClr val="accent4"/>
                </a:solidFill>
                <a:effectLst>
                  <a:glow rad="101600">
                    <a:schemeClr val="tx1">
                      <a:alpha val="60000"/>
                    </a:schemeClr>
                  </a:glow>
                </a:effectLst>
              </a:rPr>
              <a:t>HOW CAN SCHOOLS BE BEACONS OF</a:t>
            </a:r>
            <a:endParaRPr lang="en-ZW" sz="4400" b="1" dirty="0">
              <a:ln>
                <a:solidFill>
                  <a:srgbClr val="FFC000"/>
                </a:solidFill>
              </a:ln>
              <a:solidFill>
                <a:schemeClr val="accent4"/>
              </a:solidFill>
              <a:effectLst>
                <a:glow rad="101600">
                  <a:schemeClr val="tx1">
                    <a:alpha val="60000"/>
                  </a:schemeClr>
                </a:glow>
              </a:effectLst>
            </a:endParaRPr>
          </a:p>
        </p:txBody>
      </p:sp>
      <p:sp>
        <p:nvSpPr>
          <p:cNvPr id="19" name="TextBox 18">
            <a:extLst>
              <a:ext uri="{FF2B5EF4-FFF2-40B4-BE49-F238E27FC236}">
                <a16:creationId xmlns:a16="http://schemas.microsoft.com/office/drawing/2014/main" id="{05A7EEEC-9CC2-08A8-94D2-06F05DEDC9F7}"/>
              </a:ext>
            </a:extLst>
          </p:cNvPr>
          <p:cNvSpPr txBox="1"/>
          <p:nvPr/>
        </p:nvSpPr>
        <p:spPr>
          <a:xfrm>
            <a:off x="135053" y="2034924"/>
            <a:ext cx="3454308" cy="707886"/>
          </a:xfrm>
          <a:prstGeom prst="rect">
            <a:avLst/>
          </a:prstGeom>
          <a:noFill/>
        </p:spPr>
        <p:txBody>
          <a:bodyPr wrap="square" rtlCol="0">
            <a:spAutoFit/>
          </a:bodyPr>
          <a:lstStyle/>
          <a:p>
            <a:r>
              <a:rPr lang="en-GB" sz="4000" b="1" dirty="0">
                <a:ln>
                  <a:solidFill>
                    <a:schemeClr val="bg1"/>
                  </a:solidFill>
                </a:ln>
                <a:solidFill>
                  <a:srgbClr val="FFFF00"/>
                </a:solidFill>
                <a:effectLst>
                  <a:glow rad="101600">
                    <a:schemeClr val="tx1">
                      <a:alpha val="60000"/>
                    </a:schemeClr>
                  </a:glow>
                </a:effectLst>
              </a:rPr>
              <a:t>PRINCIPLES</a:t>
            </a:r>
            <a:endParaRPr lang="en-ZW" sz="4000" b="1" dirty="0">
              <a:ln>
                <a:solidFill>
                  <a:schemeClr val="bg1"/>
                </a:solidFill>
              </a:ln>
              <a:solidFill>
                <a:srgbClr val="FFFF00"/>
              </a:solidFill>
              <a:effectLst>
                <a:glow rad="101600">
                  <a:schemeClr val="tx1">
                    <a:alpha val="60000"/>
                  </a:schemeClr>
                </a:glow>
              </a:effectLst>
            </a:endParaRPr>
          </a:p>
        </p:txBody>
      </p:sp>
      <p:sp>
        <p:nvSpPr>
          <p:cNvPr id="27" name="TextBox 26">
            <a:extLst>
              <a:ext uri="{FF2B5EF4-FFF2-40B4-BE49-F238E27FC236}">
                <a16:creationId xmlns:a16="http://schemas.microsoft.com/office/drawing/2014/main" id="{91020045-1570-50B1-61F8-7EB53F5827DF}"/>
              </a:ext>
            </a:extLst>
          </p:cNvPr>
          <p:cNvSpPr txBox="1"/>
          <p:nvPr/>
        </p:nvSpPr>
        <p:spPr>
          <a:xfrm>
            <a:off x="6096000" y="2034924"/>
            <a:ext cx="5967471" cy="707886"/>
          </a:xfrm>
          <a:prstGeom prst="rect">
            <a:avLst/>
          </a:prstGeom>
          <a:noFill/>
        </p:spPr>
        <p:txBody>
          <a:bodyPr wrap="square" rtlCol="0">
            <a:spAutoFit/>
          </a:bodyPr>
          <a:lstStyle/>
          <a:p>
            <a:pPr algn="r"/>
            <a:r>
              <a:rPr lang="en-GB" sz="4000" b="1" dirty="0">
                <a:ln>
                  <a:solidFill>
                    <a:schemeClr val="bg1"/>
                  </a:solidFill>
                </a:ln>
                <a:solidFill>
                  <a:srgbClr val="FFFF00"/>
                </a:solidFill>
                <a:effectLst>
                  <a:glow rad="101600">
                    <a:schemeClr val="tx1">
                      <a:alpha val="60000"/>
                    </a:schemeClr>
                  </a:glow>
                </a:effectLst>
              </a:rPr>
              <a:t>REWARD OF GOD </a:t>
            </a:r>
            <a:endParaRPr lang="en-ZW" sz="4000" b="1" dirty="0">
              <a:ln>
                <a:solidFill>
                  <a:schemeClr val="bg1"/>
                </a:solidFill>
              </a:ln>
              <a:solidFill>
                <a:srgbClr val="FFFF00"/>
              </a:solidFill>
              <a:effectLst>
                <a:glow rad="101600">
                  <a:schemeClr val="tx1">
                    <a:alpha val="60000"/>
                  </a:schemeClr>
                </a:glow>
              </a:effectLst>
            </a:endParaRPr>
          </a:p>
        </p:txBody>
      </p:sp>
      <p:sp>
        <p:nvSpPr>
          <p:cNvPr id="28" name="TextBox 27">
            <a:extLst>
              <a:ext uri="{FF2B5EF4-FFF2-40B4-BE49-F238E27FC236}">
                <a16:creationId xmlns:a16="http://schemas.microsoft.com/office/drawing/2014/main" id="{12B8D16C-8AB0-DF94-533F-B627947E1D42}"/>
              </a:ext>
            </a:extLst>
          </p:cNvPr>
          <p:cNvSpPr txBox="1"/>
          <p:nvPr/>
        </p:nvSpPr>
        <p:spPr>
          <a:xfrm>
            <a:off x="4428696" y="4328606"/>
            <a:ext cx="7362970" cy="707886"/>
          </a:xfrm>
          <a:prstGeom prst="rect">
            <a:avLst/>
          </a:prstGeom>
          <a:noFill/>
        </p:spPr>
        <p:txBody>
          <a:bodyPr wrap="square" rtlCol="0">
            <a:spAutoFit/>
          </a:bodyPr>
          <a:lstStyle/>
          <a:p>
            <a:r>
              <a:rPr lang="en-GB" sz="4000" b="1" dirty="0">
                <a:ln>
                  <a:solidFill>
                    <a:schemeClr val="bg1"/>
                  </a:solidFill>
                </a:ln>
                <a:solidFill>
                  <a:schemeClr val="bg1"/>
                </a:solidFill>
                <a:effectLst>
                  <a:glow rad="101600">
                    <a:schemeClr val="tx1">
                      <a:alpha val="60000"/>
                    </a:schemeClr>
                  </a:glow>
                </a:effectLst>
              </a:rPr>
              <a:t>AVAILABLE NOT UNOBTAINABLE</a:t>
            </a:r>
            <a:endParaRPr lang="en-ZW" sz="4000" b="1" dirty="0">
              <a:ln>
                <a:solidFill>
                  <a:schemeClr val="bg1"/>
                </a:solidFill>
              </a:ln>
              <a:solidFill>
                <a:schemeClr val="bg1"/>
              </a:solidFill>
              <a:effectLst>
                <a:glow rad="101600">
                  <a:schemeClr val="tx1">
                    <a:alpha val="60000"/>
                  </a:schemeClr>
                </a:glow>
              </a:effectLst>
            </a:endParaRPr>
          </a:p>
        </p:txBody>
      </p:sp>
    </p:spTree>
    <p:extLst>
      <p:ext uri="{BB962C8B-B14F-4D97-AF65-F5344CB8AC3E}">
        <p14:creationId xmlns:p14="http://schemas.microsoft.com/office/powerpoint/2010/main" val="750867601"/>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p:cTn id="7" dur="500" fill="hold"/>
                                        <p:tgtEl>
                                          <p:spTgt spid="20"/>
                                        </p:tgtEl>
                                        <p:attrNameLst>
                                          <p:attrName>ppt_w</p:attrName>
                                        </p:attrNameLst>
                                      </p:cBhvr>
                                      <p:tavLst>
                                        <p:tav tm="0">
                                          <p:val>
                                            <p:fltVal val="0"/>
                                          </p:val>
                                        </p:tav>
                                        <p:tav tm="100000">
                                          <p:val>
                                            <p:strVal val="#ppt_w"/>
                                          </p:val>
                                        </p:tav>
                                      </p:tavLst>
                                    </p:anim>
                                    <p:anim calcmode="lin" valueType="num">
                                      <p:cBhvr>
                                        <p:cTn id="8" dur="500" fill="hold"/>
                                        <p:tgtEl>
                                          <p:spTgt spid="20"/>
                                        </p:tgtEl>
                                        <p:attrNameLst>
                                          <p:attrName>ppt_h</p:attrName>
                                        </p:attrNameLst>
                                      </p:cBhvr>
                                      <p:tavLst>
                                        <p:tav tm="0">
                                          <p:val>
                                            <p:fltVal val="0"/>
                                          </p:val>
                                        </p:tav>
                                        <p:tav tm="100000">
                                          <p:val>
                                            <p:strVal val="#ppt_h"/>
                                          </p:val>
                                        </p:tav>
                                      </p:tavLst>
                                    </p:anim>
                                    <p:animEffect transition="in" filter="fade">
                                      <p:cBhvr>
                                        <p:cTn id="9" dur="500"/>
                                        <p:tgtEl>
                                          <p:spTgt spid="20"/>
                                        </p:tgtEl>
                                      </p:cBhvr>
                                    </p:animEffect>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27"/>
                                        </p:tgtEl>
                                        <p:attrNameLst>
                                          <p:attrName>style.visibility</p:attrName>
                                        </p:attrNameLst>
                                      </p:cBhvr>
                                      <p:to>
                                        <p:strVal val="visible"/>
                                      </p:to>
                                    </p:set>
                                    <p:animEffect transition="in" filter="fade">
                                      <p:cBhvr>
                                        <p:cTn id="14" dur="1000"/>
                                        <p:tgtEl>
                                          <p:spTgt spid="27"/>
                                        </p:tgtEl>
                                      </p:cBhvr>
                                    </p:animEffect>
                                    <p:anim calcmode="lin" valueType="num">
                                      <p:cBhvr>
                                        <p:cTn id="15" dur="1000" fill="hold"/>
                                        <p:tgtEl>
                                          <p:spTgt spid="27"/>
                                        </p:tgtEl>
                                        <p:attrNameLst>
                                          <p:attrName>ppt_x</p:attrName>
                                        </p:attrNameLst>
                                      </p:cBhvr>
                                      <p:tavLst>
                                        <p:tav tm="0">
                                          <p:val>
                                            <p:strVal val="#ppt_x"/>
                                          </p:val>
                                        </p:tav>
                                        <p:tav tm="100000">
                                          <p:val>
                                            <p:strVal val="#ppt_x"/>
                                          </p:val>
                                        </p:tav>
                                      </p:tavLst>
                                    </p:anim>
                                    <p:anim calcmode="lin" valueType="num">
                                      <p:cBhvr>
                                        <p:cTn id="16"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6" presetClass="entr" presetSubtype="37" fill="hold" grpId="0" nodeType="clickEffect">
                                  <p:stCondLst>
                                    <p:cond delay="0"/>
                                  </p:stCondLst>
                                  <p:childTnLst>
                                    <p:set>
                                      <p:cBhvr>
                                        <p:cTn id="20" dur="1" fill="hold">
                                          <p:stCondLst>
                                            <p:cond delay="0"/>
                                          </p:stCondLst>
                                        </p:cTn>
                                        <p:tgtEl>
                                          <p:spTgt spid="21"/>
                                        </p:tgtEl>
                                        <p:attrNameLst>
                                          <p:attrName>style.visibility</p:attrName>
                                        </p:attrNameLst>
                                      </p:cBhvr>
                                      <p:to>
                                        <p:strVal val="visible"/>
                                      </p:to>
                                    </p:set>
                                    <p:animEffect transition="in" filter="barn(outVertical)">
                                      <p:cBhvr>
                                        <p:cTn id="21" dur="500"/>
                                        <p:tgtEl>
                                          <p:spTgt spid="21"/>
                                        </p:tgtEl>
                                      </p:cBhvr>
                                    </p:animEffect>
                                  </p:childTnLst>
                                </p:cTn>
                              </p:par>
                            </p:childTnLst>
                          </p:cTn>
                        </p:par>
                      </p:childTnLst>
                    </p:cTn>
                  </p:par>
                  <p:par>
                    <p:cTn id="22" fill="hold">
                      <p:stCondLst>
                        <p:cond delay="indefinite"/>
                      </p:stCondLst>
                      <p:childTnLst>
                        <p:par>
                          <p:cTn id="23" fill="hold">
                            <p:stCondLst>
                              <p:cond delay="0"/>
                            </p:stCondLst>
                            <p:childTnLst>
                              <p:par>
                                <p:cTn id="24" presetID="16" presetClass="entr" presetSubtype="37" fill="hold" grpId="0" nodeType="clickEffect">
                                  <p:stCondLst>
                                    <p:cond delay="0"/>
                                  </p:stCondLst>
                                  <p:childTnLst>
                                    <p:set>
                                      <p:cBhvr>
                                        <p:cTn id="25" dur="1" fill="hold">
                                          <p:stCondLst>
                                            <p:cond delay="0"/>
                                          </p:stCondLst>
                                        </p:cTn>
                                        <p:tgtEl>
                                          <p:spTgt spid="28"/>
                                        </p:tgtEl>
                                        <p:attrNameLst>
                                          <p:attrName>style.visibility</p:attrName>
                                        </p:attrNameLst>
                                      </p:cBhvr>
                                      <p:to>
                                        <p:strVal val="visible"/>
                                      </p:to>
                                    </p:set>
                                    <p:animEffect transition="in" filter="barn(outVertical)">
                                      <p:cBhvr>
                                        <p:cTn id="26"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p:bldP spid="27" grpId="0"/>
      <p:bldP spid="2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Five Tips to Design and Launch an Effective BLE Beacon Campaign -">
            <a:extLst>
              <a:ext uri="{FF2B5EF4-FFF2-40B4-BE49-F238E27FC236}">
                <a16:creationId xmlns:a16="http://schemas.microsoft.com/office/drawing/2014/main" id="{CABB66F8-194E-CDB3-2B28-92AC5717B8D3}"/>
              </a:ext>
            </a:extLst>
          </p:cNvPr>
          <p:cNvPicPr>
            <a:picLocks noChangeAspect="1" noChangeArrowheads="1"/>
          </p:cNvPicPr>
          <p:nvPr/>
        </p:nvPicPr>
        <p:blipFill>
          <a:blip r:embed="rId2">
            <a:extLst>
              <a:ext uri="{BEBA8EAE-BF5A-486C-A8C5-ECC9F3942E4B}">
                <a14:imgProps xmlns:a14="http://schemas.microsoft.com/office/drawing/2010/main">
                  <a14:imgLayer r:embed="rId3">
                    <a14:imgEffect>
                      <a14:artisticPaintStrokes/>
                    </a14:imgEffect>
                  </a14:imgLayer>
                </a14:imgProps>
              </a:ext>
              <a:ext uri="{28A0092B-C50C-407E-A947-70E740481C1C}">
                <a14:useLocalDpi xmlns:a14="http://schemas.microsoft.com/office/drawing/2010/main" val="0"/>
              </a:ext>
            </a:extLst>
          </a:blip>
          <a:srcRect/>
          <a:stretch>
            <a:fillRect/>
          </a:stretch>
        </p:blipFill>
        <p:spPr bwMode="auto">
          <a:xfrm flipH="1">
            <a:off x="-2" y="14177"/>
            <a:ext cx="12191997" cy="6842541"/>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a:extLst>
              <a:ext uri="{FF2B5EF4-FFF2-40B4-BE49-F238E27FC236}">
                <a16:creationId xmlns:a16="http://schemas.microsoft.com/office/drawing/2014/main" id="{65DB98E9-D069-0887-0F7A-A1514B0DED67}"/>
              </a:ext>
            </a:extLst>
          </p:cNvPr>
          <p:cNvSpPr txBox="1"/>
          <p:nvPr/>
        </p:nvSpPr>
        <p:spPr>
          <a:xfrm>
            <a:off x="1" y="6087277"/>
            <a:ext cx="12191999" cy="769441"/>
          </a:xfrm>
          <a:prstGeom prst="rect">
            <a:avLst/>
          </a:prstGeom>
          <a:noFill/>
        </p:spPr>
        <p:txBody>
          <a:bodyPr wrap="square" rtlCol="0">
            <a:spAutoFit/>
          </a:bodyPr>
          <a:lstStyle/>
          <a:p>
            <a:pPr lvl="1" algn="ct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latin typeface="Bauhaus 93" panose="04030905020B02020C02" pitchFamily="82" charset="0"/>
              </a:rPr>
              <a:t>KLAXONS OF </a:t>
            </a:r>
            <a:r>
              <a:rPr lang="en-ZW" sz="4400" b="1" dirty="0">
                <a:ln w="19050">
                  <a:solidFill>
                    <a:srgbClr val="00B050"/>
                  </a:solidFill>
                </a:ln>
                <a:solidFill>
                  <a:srgbClr val="FFFF00"/>
                </a:solidFill>
                <a:effectLst>
                  <a:outerShdw blurRad="38100" dist="38100" dir="2700000" algn="tl">
                    <a:srgbClr val="000000">
                      <a:alpha val="43137"/>
                    </a:srgbClr>
                  </a:outerShdw>
                </a:effectLst>
                <a:latin typeface="Bauhaus 93" panose="04030905020B02020C02" pitchFamily="82" charset="0"/>
              </a:rPr>
              <a:t>HYPE  </a:t>
            </a: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latin typeface="Bauhaus 93" panose="04030905020B02020C02" pitchFamily="82" charset="0"/>
              </a:rPr>
              <a:t> </a:t>
            </a: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rPr>
              <a:t>OR</a:t>
            </a: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latin typeface="Broadway" panose="04040905080B02020502" pitchFamily="82" charset="0"/>
              </a:rPr>
              <a:t>  BEACONS OF </a:t>
            </a:r>
            <a:r>
              <a:rPr lang="en-ZW" sz="4400" b="1" dirty="0">
                <a:ln w="19050">
                  <a:solidFill>
                    <a:srgbClr val="FFFF00"/>
                  </a:solidFill>
                </a:ln>
                <a:solidFill>
                  <a:srgbClr val="00B050"/>
                </a:solidFill>
                <a:effectLst>
                  <a:outerShdw blurRad="38100" dist="38100" dir="2700000" algn="tl">
                    <a:srgbClr val="000000">
                      <a:alpha val="43137"/>
                    </a:srgbClr>
                  </a:outerShdw>
                </a:effectLst>
                <a:latin typeface="Broadway" panose="04040905080B02020502" pitchFamily="82" charset="0"/>
              </a:rPr>
              <a:t>HOPE</a:t>
            </a: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latin typeface="Broadway" panose="04040905080B02020502" pitchFamily="82" charset="0"/>
              </a:rPr>
              <a:t>?</a:t>
            </a:r>
          </a:p>
        </p:txBody>
      </p:sp>
      <p:pic>
        <p:nvPicPr>
          <p:cNvPr id="5" name="Picture 2">
            <a:extLst>
              <a:ext uri="{FF2B5EF4-FFF2-40B4-BE49-F238E27FC236}">
                <a16:creationId xmlns:a16="http://schemas.microsoft.com/office/drawing/2014/main" id="{99A33C5B-0E37-A90F-FAF3-0B6F7E9EB06D}"/>
              </a:ext>
            </a:extLst>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0" y="-9040"/>
            <a:ext cx="773718" cy="840037"/>
          </a:xfrm>
          <a:prstGeom prst="rect">
            <a:avLst/>
          </a:prstGeom>
          <a:noFill/>
          <a:ln w="9525">
            <a:noFill/>
            <a:miter lim="800000"/>
            <a:headEnd/>
            <a:tailEnd/>
          </a:ln>
          <a:effectLst/>
        </p:spPr>
      </p:pic>
      <p:sp>
        <p:nvSpPr>
          <p:cNvPr id="6" name="TextBox 5">
            <a:extLst>
              <a:ext uri="{FF2B5EF4-FFF2-40B4-BE49-F238E27FC236}">
                <a16:creationId xmlns:a16="http://schemas.microsoft.com/office/drawing/2014/main" id="{2A201078-330B-5496-B5A1-3C511FD666B0}"/>
              </a:ext>
            </a:extLst>
          </p:cNvPr>
          <p:cNvSpPr txBox="1"/>
          <p:nvPr/>
        </p:nvSpPr>
        <p:spPr>
          <a:xfrm>
            <a:off x="773718" y="0"/>
            <a:ext cx="10644564" cy="830997"/>
          </a:xfrm>
          <a:prstGeom prst="rect">
            <a:avLst/>
          </a:prstGeom>
          <a:solidFill>
            <a:srgbClr val="009900"/>
          </a:solidFill>
        </p:spPr>
        <p:txBody>
          <a:bodyPr wrap="square" rtlCol="0">
            <a:spAutoFit/>
          </a:bodyPr>
          <a:lstStyle/>
          <a:p>
            <a:pPr algn="ctr"/>
            <a:r>
              <a:rPr lang="en-ZW" sz="2400" b="1" i="1" dirty="0">
                <a:solidFill>
                  <a:srgbClr val="FFFF00"/>
                </a:solidFill>
                <a:effectLst>
                  <a:outerShdw blurRad="38100" dist="38100" dir="2700000" algn="tl">
                    <a:srgbClr val="000000">
                      <a:alpha val="43137"/>
                    </a:srgbClr>
                  </a:outerShdw>
                </a:effectLst>
              </a:rPr>
              <a:t>Empowering relevant, high-quality, holistic education </a:t>
            </a:r>
          </a:p>
          <a:p>
            <a:pPr algn="ctr"/>
            <a:r>
              <a:rPr lang="en-ZW" sz="2400" b="1" i="1" dirty="0">
                <a:solidFill>
                  <a:srgbClr val="FFFF00"/>
                </a:solidFill>
                <a:effectLst>
                  <a:outerShdw blurRad="38100" dist="38100" dir="2700000" algn="tl">
                    <a:srgbClr val="000000">
                      <a:alpha val="43137"/>
                    </a:srgbClr>
                  </a:outerShdw>
                </a:effectLst>
              </a:rPr>
              <a:t>in member, non-profit, independent schools</a:t>
            </a:r>
            <a:endParaRPr lang="en-ZW" sz="2400" i="1" dirty="0">
              <a:solidFill>
                <a:srgbClr val="FFFF00"/>
              </a:solidFill>
              <a:effectLst>
                <a:outerShdw blurRad="38100" dist="38100" dir="2700000" algn="tl">
                  <a:srgbClr val="000000">
                    <a:alpha val="43137"/>
                  </a:srgbClr>
                </a:outerShdw>
              </a:effectLst>
            </a:endParaRPr>
          </a:p>
        </p:txBody>
      </p:sp>
      <p:pic>
        <p:nvPicPr>
          <p:cNvPr id="7" name="Picture 2">
            <a:extLst>
              <a:ext uri="{FF2B5EF4-FFF2-40B4-BE49-F238E27FC236}">
                <a16:creationId xmlns:a16="http://schemas.microsoft.com/office/drawing/2014/main" id="{CF0C578F-4E13-1988-6620-5AAB6ED87EF1}"/>
              </a:ext>
            </a:extLst>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11418282" y="-9041"/>
            <a:ext cx="773718" cy="840037"/>
          </a:xfrm>
          <a:prstGeom prst="rect">
            <a:avLst/>
          </a:prstGeom>
          <a:noFill/>
          <a:ln w="9525">
            <a:noFill/>
            <a:miter lim="800000"/>
            <a:headEnd/>
            <a:tailEnd/>
          </a:ln>
          <a:effectLst/>
        </p:spPr>
      </p:pic>
      <p:sp>
        <p:nvSpPr>
          <p:cNvPr id="3" name="TextBox 2">
            <a:extLst>
              <a:ext uri="{FF2B5EF4-FFF2-40B4-BE49-F238E27FC236}">
                <a16:creationId xmlns:a16="http://schemas.microsoft.com/office/drawing/2014/main" id="{5F201314-902D-8EDB-47A2-9D166AC9B74F}"/>
              </a:ext>
            </a:extLst>
          </p:cNvPr>
          <p:cNvSpPr txBox="1"/>
          <p:nvPr/>
        </p:nvSpPr>
        <p:spPr>
          <a:xfrm>
            <a:off x="8611738" y="819876"/>
            <a:ext cx="3057098" cy="1107996"/>
          </a:xfrm>
          <a:prstGeom prst="rect">
            <a:avLst/>
          </a:prstGeom>
          <a:noFill/>
        </p:spPr>
        <p:txBody>
          <a:bodyPr wrap="square" rtlCol="0">
            <a:spAutoFit/>
          </a:bodyPr>
          <a:lstStyle/>
          <a:p>
            <a:r>
              <a:rPr lang="en-ZW" sz="6600" b="1" dirty="0">
                <a:ln w="19050">
                  <a:solidFill>
                    <a:srgbClr val="FFFF00"/>
                  </a:solidFill>
                </a:ln>
                <a:solidFill>
                  <a:srgbClr val="00B050"/>
                </a:solidFill>
                <a:effectLst>
                  <a:outerShdw blurRad="38100" dist="38100" dir="2700000" algn="tl">
                    <a:srgbClr val="000000">
                      <a:alpha val="43137"/>
                    </a:srgbClr>
                  </a:outerShdw>
                </a:effectLst>
                <a:latin typeface="Broadway" panose="04040905080B02020502" pitchFamily="82" charset="0"/>
              </a:rPr>
              <a:t>HOPE</a:t>
            </a:r>
            <a:endParaRPr lang="en-ZW" sz="6600" dirty="0"/>
          </a:p>
        </p:txBody>
      </p:sp>
      <p:sp>
        <p:nvSpPr>
          <p:cNvPr id="4" name="TextBox 3">
            <a:extLst>
              <a:ext uri="{FF2B5EF4-FFF2-40B4-BE49-F238E27FC236}">
                <a16:creationId xmlns:a16="http://schemas.microsoft.com/office/drawing/2014/main" id="{7B84E885-DA92-90DC-3A42-075F5CA5B508}"/>
              </a:ext>
            </a:extLst>
          </p:cNvPr>
          <p:cNvSpPr txBox="1"/>
          <p:nvPr/>
        </p:nvSpPr>
        <p:spPr>
          <a:xfrm rot="21414166">
            <a:off x="2142699" y="3269752"/>
            <a:ext cx="4876455" cy="1015663"/>
          </a:xfrm>
          <a:prstGeom prst="rect">
            <a:avLst/>
          </a:prstGeom>
          <a:noFill/>
        </p:spPr>
        <p:txBody>
          <a:bodyPr wrap="square" rtlCol="0">
            <a:spAutoFit/>
          </a:bodyPr>
          <a:lstStyle/>
          <a:p>
            <a:pPr algn="r"/>
            <a:r>
              <a:rPr lang="en-GB" sz="6000" b="1" dirty="0">
                <a:ln>
                  <a:solidFill>
                    <a:srgbClr val="FF0000"/>
                  </a:solidFill>
                </a:ln>
                <a:solidFill>
                  <a:schemeClr val="accent1"/>
                </a:solidFill>
                <a:effectLst>
                  <a:glow rad="101600">
                    <a:srgbClr val="FFFF00">
                      <a:alpha val="60000"/>
                    </a:srgbClr>
                  </a:glow>
                </a:effectLst>
              </a:rPr>
              <a:t>J</a:t>
            </a:r>
            <a:r>
              <a:rPr lang="en-GB" sz="5400" b="1" dirty="0">
                <a:ln>
                  <a:solidFill>
                    <a:srgbClr val="FF0000"/>
                  </a:solidFill>
                </a:ln>
                <a:solidFill>
                  <a:schemeClr val="accent1"/>
                </a:solidFill>
                <a:effectLst>
                  <a:glow rad="101600">
                    <a:srgbClr val="FFFF00">
                      <a:alpha val="60000"/>
                    </a:srgbClr>
                  </a:glow>
                </a:effectLst>
              </a:rPr>
              <a:t>O</a:t>
            </a:r>
            <a:r>
              <a:rPr lang="en-GB" sz="4400" b="1" dirty="0">
                <a:ln>
                  <a:solidFill>
                    <a:srgbClr val="FF0000"/>
                  </a:solidFill>
                </a:ln>
                <a:solidFill>
                  <a:schemeClr val="accent1"/>
                </a:solidFill>
                <a:effectLst>
                  <a:glow rad="101600">
                    <a:srgbClr val="FFFF00">
                      <a:alpha val="60000"/>
                    </a:srgbClr>
                  </a:glow>
                </a:effectLst>
              </a:rPr>
              <a:t>H</a:t>
            </a:r>
            <a:r>
              <a:rPr lang="en-GB" sz="4000" b="1" dirty="0">
                <a:ln>
                  <a:solidFill>
                    <a:srgbClr val="FF0000"/>
                  </a:solidFill>
                </a:ln>
                <a:solidFill>
                  <a:schemeClr val="accent1"/>
                </a:solidFill>
                <a:effectLst>
                  <a:glow rad="101600">
                    <a:srgbClr val="FFFF00">
                      <a:alpha val="60000"/>
                    </a:srgbClr>
                  </a:glow>
                </a:effectLst>
              </a:rPr>
              <a:t>N</a:t>
            </a:r>
            <a:r>
              <a:rPr lang="en-GB" sz="2800" b="1" dirty="0">
                <a:ln>
                  <a:solidFill>
                    <a:srgbClr val="FF0000"/>
                  </a:solidFill>
                </a:ln>
                <a:solidFill>
                  <a:schemeClr val="accent1"/>
                </a:solidFill>
                <a:effectLst>
                  <a:glow rad="101600">
                    <a:srgbClr val="FFFF00">
                      <a:alpha val="60000"/>
                    </a:srgbClr>
                  </a:glow>
                </a:effectLst>
              </a:rPr>
              <a:t> </a:t>
            </a:r>
            <a:r>
              <a:rPr lang="en-GB" sz="3600" b="1" dirty="0">
                <a:ln>
                  <a:solidFill>
                    <a:srgbClr val="FF0000"/>
                  </a:solidFill>
                </a:ln>
                <a:solidFill>
                  <a:schemeClr val="accent1"/>
                </a:solidFill>
                <a:effectLst>
                  <a:glow rad="101600">
                    <a:srgbClr val="FFFF00">
                      <a:alpha val="60000"/>
                    </a:srgbClr>
                  </a:glow>
                </a:effectLst>
              </a:rPr>
              <a:t>3</a:t>
            </a:r>
            <a:r>
              <a:rPr lang="en-GB" sz="2800" b="1" dirty="0">
                <a:ln>
                  <a:solidFill>
                    <a:srgbClr val="FF0000"/>
                  </a:solidFill>
                </a:ln>
                <a:solidFill>
                  <a:schemeClr val="accent1"/>
                </a:solidFill>
                <a:effectLst>
                  <a:glow rad="101600">
                    <a:srgbClr val="FFFF00">
                      <a:alpha val="60000"/>
                    </a:srgbClr>
                  </a:glow>
                </a:effectLst>
              </a:rPr>
              <a:t>:</a:t>
            </a:r>
            <a:r>
              <a:rPr lang="en-GB" sz="3200" b="1" dirty="0">
                <a:ln>
                  <a:solidFill>
                    <a:srgbClr val="FF0000"/>
                  </a:solidFill>
                </a:ln>
                <a:solidFill>
                  <a:schemeClr val="accent1"/>
                </a:solidFill>
                <a:effectLst>
                  <a:glow rad="101600">
                    <a:srgbClr val="FFFF00">
                      <a:alpha val="60000"/>
                    </a:srgbClr>
                  </a:glow>
                </a:effectLst>
              </a:rPr>
              <a:t>1</a:t>
            </a:r>
            <a:r>
              <a:rPr lang="en-GB" sz="2800" b="1" dirty="0">
                <a:ln>
                  <a:solidFill>
                    <a:srgbClr val="FF0000"/>
                  </a:solidFill>
                </a:ln>
                <a:solidFill>
                  <a:schemeClr val="accent1"/>
                </a:solidFill>
                <a:effectLst>
                  <a:glow rad="101600">
                    <a:srgbClr val="FFFF00">
                      <a:alpha val="60000"/>
                    </a:srgbClr>
                  </a:glow>
                </a:effectLst>
              </a:rPr>
              <a:t>6</a:t>
            </a:r>
            <a:endParaRPr lang="en-ZW" sz="2800" b="1" dirty="0">
              <a:ln>
                <a:solidFill>
                  <a:srgbClr val="FF0000"/>
                </a:solidFill>
              </a:ln>
              <a:solidFill>
                <a:schemeClr val="accent1"/>
              </a:solidFill>
              <a:effectLst>
                <a:glow rad="101600">
                  <a:srgbClr val="FFFF00">
                    <a:alpha val="60000"/>
                  </a:srgbClr>
                </a:glow>
              </a:effectLst>
            </a:endParaRPr>
          </a:p>
        </p:txBody>
      </p:sp>
      <p:sp>
        <p:nvSpPr>
          <p:cNvPr id="11" name="TextBox 10">
            <a:extLst>
              <a:ext uri="{FF2B5EF4-FFF2-40B4-BE49-F238E27FC236}">
                <a16:creationId xmlns:a16="http://schemas.microsoft.com/office/drawing/2014/main" id="{B54B989A-016B-BB21-E604-5ECC35F44128}"/>
              </a:ext>
            </a:extLst>
          </p:cNvPr>
          <p:cNvSpPr txBox="1"/>
          <p:nvPr/>
        </p:nvSpPr>
        <p:spPr>
          <a:xfrm>
            <a:off x="5" y="5257963"/>
            <a:ext cx="12191995" cy="954107"/>
          </a:xfrm>
          <a:prstGeom prst="rect">
            <a:avLst/>
          </a:prstGeom>
          <a:noFill/>
        </p:spPr>
        <p:txBody>
          <a:bodyPr wrap="square">
            <a:spAutoFit/>
          </a:bodyPr>
          <a:lstStyle/>
          <a:p>
            <a:pPr algn="ctr"/>
            <a:r>
              <a:rPr lang="en-GB" sz="2800" b="1" i="1" dirty="0">
                <a:solidFill>
                  <a:srgbClr val="FFFF00"/>
                </a:solidFill>
                <a:effectLst/>
              </a:rPr>
              <a:t>"For God so loved the world, that He gave his only Son, so that whoever believes in Him should not perish but have eternal life.”</a:t>
            </a:r>
            <a:endParaRPr lang="en-ZW" sz="2800" b="1" i="1" dirty="0">
              <a:solidFill>
                <a:srgbClr val="FFFF00"/>
              </a:solidFill>
            </a:endParaRPr>
          </a:p>
        </p:txBody>
      </p:sp>
      <p:sp>
        <p:nvSpPr>
          <p:cNvPr id="20" name="TextBox 19">
            <a:extLst>
              <a:ext uri="{FF2B5EF4-FFF2-40B4-BE49-F238E27FC236}">
                <a16:creationId xmlns:a16="http://schemas.microsoft.com/office/drawing/2014/main" id="{23CF2D97-A92F-E1AD-1352-9AD0935E9FE9}"/>
              </a:ext>
            </a:extLst>
          </p:cNvPr>
          <p:cNvSpPr txBox="1"/>
          <p:nvPr/>
        </p:nvSpPr>
        <p:spPr>
          <a:xfrm>
            <a:off x="70228" y="3288347"/>
            <a:ext cx="4924209" cy="1015663"/>
          </a:xfrm>
          <a:prstGeom prst="rect">
            <a:avLst/>
          </a:prstGeom>
          <a:noFill/>
        </p:spPr>
        <p:txBody>
          <a:bodyPr wrap="square" rtlCol="0">
            <a:spAutoFit/>
          </a:bodyPr>
          <a:lstStyle/>
          <a:p>
            <a:r>
              <a:rPr lang="en-GB" sz="6000" b="1" dirty="0">
                <a:ln>
                  <a:solidFill>
                    <a:schemeClr val="tx1"/>
                  </a:solidFill>
                </a:ln>
                <a:solidFill>
                  <a:srgbClr val="FFFF00"/>
                </a:solidFill>
                <a:effectLst>
                  <a:glow rad="101600">
                    <a:schemeClr val="tx1">
                      <a:alpha val="60000"/>
                    </a:schemeClr>
                  </a:glow>
                </a:effectLst>
              </a:rPr>
              <a:t>ETERNAL LIFE</a:t>
            </a:r>
            <a:endParaRPr lang="en-ZW" sz="6000" b="1" dirty="0">
              <a:ln>
                <a:solidFill>
                  <a:schemeClr val="tx1"/>
                </a:solidFill>
              </a:ln>
              <a:solidFill>
                <a:srgbClr val="FFFF00"/>
              </a:solidFill>
              <a:effectLst>
                <a:glow rad="101600">
                  <a:schemeClr val="tx1">
                    <a:alpha val="60000"/>
                  </a:schemeClr>
                </a:glow>
              </a:effectLst>
            </a:endParaRPr>
          </a:p>
        </p:txBody>
      </p:sp>
      <p:sp>
        <p:nvSpPr>
          <p:cNvPr id="21" name="TextBox 20">
            <a:extLst>
              <a:ext uri="{FF2B5EF4-FFF2-40B4-BE49-F238E27FC236}">
                <a16:creationId xmlns:a16="http://schemas.microsoft.com/office/drawing/2014/main" id="{F6860C5B-39B0-97E3-E5EC-C93936A93A06}"/>
              </a:ext>
            </a:extLst>
          </p:cNvPr>
          <p:cNvSpPr txBox="1"/>
          <p:nvPr/>
        </p:nvSpPr>
        <p:spPr>
          <a:xfrm>
            <a:off x="284237" y="4327473"/>
            <a:ext cx="3881644" cy="707886"/>
          </a:xfrm>
          <a:prstGeom prst="rect">
            <a:avLst/>
          </a:prstGeom>
          <a:noFill/>
        </p:spPr>
        <p:txBody>
          <a:bodyPr wrap="square" rtlCol="0">
            <a:spAutoFit/>
          </a:bodyPr>
          <a:lstStyle/>
          <a:p>
            <a:r>
              <a:rPr lang="en-GB" sz="4000" b="1" dirty="0">
                <a:ln>
                  <a:solidFill>
                    <a:schemeClr val="bg1"/>
                  </a:solidFill>
                </a:ln>
                <a:solidFill>
                  <a:schemeClr val="bg1"/>
                </a:solidFill>
                <a:effectLst>
                  <a:glow rad="101600">
                    <a:schemeClr val="tx1">
                      <a:alpha val="60000"/>
                    </a:schemeClr>
                  </a:glow>
                </a:effectLst>
              </a:rPr>
              <a:t>FULLNESS OF ALL</a:t>
            </a:r>
            <a:endParaRPr lang="en-ZW" sz="4000" b="1" dirty="0">
              <a:ln>
                <a:solidFill>
                  <a:schemeClr val="bg1"/>
                </a:solidFill>
              </a:ln>
              <a:solidFill>
                <a:schemeClr val="bg1"/>
              </a:solidFill>
              <a:effectLst>
                <a:glow rad="101600">
                  <a:schemeClr val="tx1">
                    <a:alpha val="60000"/>
                  </a:schemeClr>
                </a:glow>
              </a:effectLst>
            </a:endParaRPr>
          </a:p>
        </p:txBody>
      </p:sp>
      <p:sp>
        <p:nvSpPr>
          <p:cNvPr id="17" name="TextBox 16">
            <a:extLst>
              <a:ext uri="{FF2B5EF4-FFF2-40B4-BE49-F238E27FC236}">
                <a16:creationId xmlns:a16="http://schemas.microsoft.com/office/drawing/2014/main" id="{573C8324-E873-3BDC-778B-C25E2E2AECC1}"/>
              </a:ext>
            </a:extLst>
          </p:cNvPr>
          <p:cNvSpPr txBox="1"/>
          <p:nvPr/>
        </p:nvSpPr>
        <p:spPr>
          <a:xfrm>
            <a:off x="-1" y="1017172"/>
            <a:ext cx="8857397" cy="769441"/>
          </a:xfrm>
          <a:prstGeom prst="rect">
            <a:avLst/>
          </a:prstGeom>
          <a:noFill/>
        </p:spPr>
        <p:txBody>
          <a:bodyPr wrap="square" rtlCol="0">
            <a:spAutoFit/>
          </a:bodyPr>
          <a:lstStyle/>
          <a:p>
            <a:r>
              <a:rPr lang="en-GB" sz="4400" b="1" dirty="0">
                <a:ln>
                  <a:solidFill>
                    <a:srgbClr val="FFC000"/>
                  </a:solidFill>
                </a:ln>
                <a:solidFill>
                  <a:schemeClr val="accent4"/>
                </a:solidFill>
                <a:effectLst>
                  <a:glow rad="101600">
                    <a:schemeClr val="tx1">
                      <a:alpha val="60000"/>
                    </a:schemeClr>
                  </a:glow>
                </a:effectLst>
              </a:rPr>
              <a:t>HOW CAN SCHOOLS BE BEACONS OF</a:t>
            </a:r>
            <a:endParaRPr lang="en-ZW" sz="4400" b="1" dirty="0">
              <a:ln>
                <a:solidFill>
                  <a:srgbClr val="FFC000"/>
                </a:solidFill>
              </a:ln>
              <a:solidFill>
                <a:schemeClr val="accent4"/>
              </a:solidFill>
              <a:effectLst>
                <a:glow rad="101600">
                  <a:schemeClr val="tx1">
                    <a:alpha val="60000"/>
                  </a:schemeClr>
                </a:glow>
              </a:effectLst>
            </a:endParaRPr>
          </a:p>
        </p:txBody>
      </p:sp>
      <p:sp>
        <p:nvSpPr>
          <p:cNvPr id="19" name="TextBox 18">
            <a:extLst>
              <a:ext uri="{FF2B5EF4-FFF2-40B4-BE49-F238E27FC236}">
                <a16:creationId xmlns:a16="http://schemas.microsoft.com/office/drawing/2014/main" id="{05A7EEEC-9CC2-08A8-94D2-06F05DEDC9F7}"/>
              </a:ext>
            </a:extLst>
          </p:cNvPr>
          <p:cNvSpPr txBox="1"/>
          <p:nvPr/>
        </p:nvSpPr>
        <p:spPr>
          <a:xfrm>
            <a:off x="135053" y="2034924"/>
            <a:ext cx="3454308" cy="707886"/>
          </a:xfrm>
          <a:prstGeom prst="rect">
            <a:avLst/>
          </a:prstGeom>
          <a:noFill/>
        </p:spPr>
        <p:txBody>
          <a:bodyPr wrap="square" rtlCol="0">
            <a:spAutoFit/>
          </a:bodyPr>
          <a:lstStyle/>
          <a:p>
            <a:r>
              <a:rPr lang="en-GB" sz="4000" b="1" dirty="0">
                <a:ln>
                  <a:solidFill>
                    <a:schemeClr val="bg1"/>
                  </a:solidFill>
                </a:ln>
                <a:solidFill>
                  <a:srgbClr val="FFFF00"/>
                </a:solidFill>
                <a:effectLst>
                  <a:glow rad="101600">
                    <a:schemeClr val="tx1">
                      <a:alpha val="60000"/>
                    </a:schemeClr>
                  </a:glow>
                </a:effectLst>
              </a:rPr>
              <a:t>PRINCIPLES</a:t>
            </a:r>
            <a:endParaRPr lang="en-ZW" sz="4000" b="1" dirty="0">
              <a:ln>
                <a:solidFill>
                  <a:schemeClr val="bg1"/>
                </a:solidFill>
              </a:ln>
              <a:solidFill>
                <a:srgbClr val="FFFF00"/>
              </a:solidFill>
              <a:effectLst>
                <a:glow rad="101600">
                  <a:schemeClr val="tx1">
                    <a:alpha val="60000"/>
                  </a:schemeClr>
                </a:glow>
              </a:effectLst>
            </a:endParaRPr>
          </a:p>
        </p:txBody>
      </p:sp>
      <p:sp>
        <p:nvSpPr>
          <p:cNvPr id="27" name="TextBox 26">
            <a:extLst>
              <a:ext uri="{FF2B5EF4-FFF2-40B4-BE49-F238E27FC236}">
                <a16:creationId xmlns:a16="http://schemas.microsoft.com/office/drawing/2014/main" id="{91020045-1570-50B1-61F8-7EB53F5827DF}"/>
              </a:ext>
            </a:extLst>
          </p:cNvPr>
          <p:cNvSpPr txBox="1"/>
          <p:nvPr/>
        </p:nvSpPr>
        <p:spPr>
          <a:xfrm>
            <a:off x="6096000" y="2034924"/>
            <a:ext cx="5967471" cy="707886"/>
          </a:xfrm>
          <a:prstGeom prst="rect">
            <a:avLst/>
          </a:prstGeom>
          <a:noFill/>
        </p:spPr>
        <p:txBody>
          <a:bodyPr wrap="square" rtlCol="0">
            <a:spAutoFit/>
          </a:bodyPr>
          <a:lstStyle/>
          <a:p>
            <a:pPr algn="r"/>
            <a:r>
              <a:rPr lang="en-GB" sz="4000" b="1" dirty="0">
                <a:ln>
                  <a:solidFill>
                    <a:schemeClr val="bg1"/>
                  </a:solidFill>
                </a:ln>
                <a:solidFill>
                  <a:srgbClr val="FFFF00"/>
                </a:solidFill>
                <a:effectLst>
                  <a:glow rad="101600">
                    <a:schemeClr val="tx1">
                      <a:alpha val="60000"/>
                    </a:schemeClr>
                  </a:glow>
                </a:effectLst>
              </a:rPr>
              <a:t>EXTENT OF GOD </a:t>
            </a:r>
            <a:endParaRPr lang="en-ZW" sz="4000" b="1" dirty="0">
              <a:ln>
                <a:solidFill>
                  <a:schemeClr val="bg1"/>
                </a:solidFill>
              </a:ln>
              <a:solidFill>
                <a:srgbClr val="FFFF00"/>
              </a:solidFill>
              <a:effectLst>
                <a:glow rad="101600">
                  <a:schemeClr val="tx1">
                    <a:alpha val="60000"/>
                  </a:schemeClr>
                </a:glow>
              </a:effectLst>
            </a:endParaRPr>
          </a:p>
        </p:txBody>
      </p:sp>
      <p:sp>
        <p:nvSpPr>
          <p:cNvPr id="28" name="TextBox 27">
            <a:extLst>
              <a:ext uri="{FF2B5EF4-FFF2-40B4-BE49-F238E27FC236}">
                <a16:creationId xmlns:a16="http://schemas.microsoft.com/office/drawing/2014/main" id="{12B8D16C-8AB0-DF94-533F-B627947E1D42}"/>
              </a:ext>
            </a:extLst>
          </p:cNvPr>
          <p:cNvSpPr txBox="1"/>
          <p:nvPr/>
        </p:nvSpPr>
        <p:spPr>
          <a:xfrm>
            <a:off x="4428696" y="4328606"/>
            <a:ext cx="6407625" cy="707886"/>
          </a:xfrm>
          <a:prstGeom prst="rect">
            <a:avLst/>
          </a:prstGeom>
          <a:noFill/>
        </p:spPr>
        <p:txBody>
          <a:bodyPr wrap="square" rtlCol="0">
            <a:spAutoFit/>
          </a:bodyPr>
          <a:lstStyle/>
          <a:p>
            <a:r>
              <a:rPr lang="en-GB" sz="4000" b="1" dirty="0">
                <a:ln>
                  <a:solidFill>
                    <a:schemeClr val="bg1"/>
                  </a:solidFill>
                </a:ln>
                <a:solidFill>
                  <a:schemeClr val="bg1"/>
                </a:solidFill>
                <a:effectLst>
                  <a:glow rad="101600">
                    <a:schemeClr val="tx1">
                      <a:alpha val="60000"/>
                    </a:schemeClr>
                  </a:glow>
                </a:effectLst>
              </a:rPr>
              <a:t>NOW AND FUTURE</a:t>
            </a:r>
            <a:endParaRPr lang="en-ZW" sz="4000" b="1" dirty="0">
              <a:ln>
                <a:solidFill>
                  <a:schemeClr val="bg1"/>
                </a:solidFill>
              </a:ln>
              <a:solidFill>
                <a:schemeClr val="bg1"/>
              </a:solidFill>
              <a:effectLst>
                <a:glow rad="101600">
                  <a:schemeClr val="tx1">
                    <a:alpha val="60000"/>
                  </a:schemeClr>
                </a:glow>
              </a:effectLst>
            </a:endParaRPr>
          </a:p>
        </p:txBody>
      </p:sp>
    </p:spTree>
    <p:extLst>
      <p:ext uri="{BB962C8B-B14F-4D97-AF65-F5344CB8AC3E}">
        <p14:creationId xmlns:p14="http://schemas.microsoft.com/office/powerpoint/2010/main" val="520910303"/>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p:cTn id="7" dur="500" fill="hold"/>
                                        <p:tgtEl>
                                          <p:spTgt spid="20"/>
                                        </p:tgtEl>
                                        <p:attrNameLst>
                                          <p:attrName>ppt_w</p:attrName>
                                        </p:attrNameLst>
                                      </p:cBhvr>
                                      <p:tavLst>
                                        <p:tav tm="0">
                                          <p:val>
                                            <p:fltVal val="0"/>
                                          </p:val>
                                        </p:tav>
                                        <p:tav tm="100000">
                                          <p:val>
                                            <p:strVal val="#ppt_w"/>
                                          </p:val>
                                        </p:tav>
                                      </p:tavLst>
                                    </p:anim>
                                    <p:anim calcmode="lin" valueType="num">
                                      <p:cBhvr>
                                        <p:cTn id="8" dur="500" fill="hold"/>
                                        <p:tgtEl>
                                          <p:spTgt spid="20"/>
                                        </p:tgtEl>
                                        <p:attrNameLst>
                                          <p:attrName>ppt_h</p:attrName>
                                        </p:attrNameLst>
                                      </p:cBhvr>
                                      <p:tavLst>
                                        <p:tav tm="0">
                                          <p:val>
                                            <p:fltVal val="0"/>
                                          </p:val>
                                        </p:tav>
                                        <p:tav tm="100000">
                                          <p:val>
                                            <p:strVal val="#ppt_h"/>
                                          </p:val>
                                        </p:tav>
                                      </p:tavLst>
                                    </p:anim>
                                    <p:animEffect transition="in" filter="fade">
                                      <p:cBhvr>
                                        <p:cTn id="9" dur="500"/>
                                        <p:tgtEl>
                                          <p:spTgt spid="20"/>
                                        </p:tgtEl>
                                      </p:cBhvr>
                                    </p:animEffect>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27"/>
                                        </p:tgtEl>
                                        <p:attrNameLst>
                                          <p:attrName>style.visibility</p:attrName>
                                        </p:attrNameLst>
                                      </p:cBhvr>
                                      <p:to>
                                        <p:strVal val="visible"/>
                                      </p:to>
                                    </p:set>
                                    <p:animEffect transition="in" filter="fade">
                                      <p:cBhvr>
                                        <p:cTn id="14" dur="1000"/>
                                        <p:tgtEl>
                                          <p:spTgt spid="27"/>
                                        </p:tgtEl>
                                      </p:cBhvr>
                                    </p:animEffect>
                                    <p:anim calcmode="lin" valueType="num">
                                      <p:cBhvr>
                                        <p:cTn id="15" dur="1000" fill="hold"/>
                                        <p:tgtEl>
                                          <p:spTgt spid="27"/>
                                        </p:tgtEl>
                                        <p:attrNameLst>
                                          <p:attrName>ppt_x</p:attrName>
                                        </p:attrNameLst>
                                      </p:cBhvr>
                                      <p:tavLst>
                                        <p:tav tm="0">
                                          <p:val>
                                            <p:strVal val="#ppt_x"/>
                                          </p:val>
                                        </p:tav>
                                        <p:tav tm="100000">
                                          <p:val>
                                            <p:strVal val="#ppt_x"/>
                                          </p:val>
                                        </p:tav>
                                      </p:tavLst>
                                    </p:anim>
                                    <p:anim calcmode="lin" valueType="num">
                                      <p:cBhvr>
                                        <p:cTn id="16"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6" presetClass="entr" presetSubtype="37" fill="hold" grpId="0" nodeType="clickEffect">
                                  <p:stCondLst>
                                    <p:cond delay="0"/>
                                  </p:stCondLst>
                                  <p:childTnLst>
                                    <p:set>
                                      <p:cBhvr>
                                        <p:cTn id="20" dur="1" fill="hold">
                                          <p:stCondLst>
                                            <p:cond delay="0"/>
                                          </p:stCondLst>
                                        </p:cTn>
                                        <p:tgtEl>
                                          <p:spTgt spid="21"/>
                                        </p:tgtEl>
                                        <p:attrNameLst>
                                          <p:attrName>style.visibility</p:attrName>
                                        </p:attrNameLst>
                                      </p:cBhvr>
                                      <p:to>
                                        <p:strVal val="visible"/>
                                      </p:to>
                                    </p:set>
                                    <p:animEffect transition="in" filter="barn(outVertical)">
                                      <p:cBhvr>
                                        <p:cTn id="21" dur="500"/>
                                        <p:tgtEl>
                                          <p:spTgt spid="21"/>
                                        </p:tgtEl>
                                      </p:cBhvr>
                                    </p:animEffect>
                                  </p:childTnLst>
                                </p:cTn>
                              </p:par>
                            </p:childTnLst>
                          </p:cTn>
                        </p:par>
                      </p:childTnLst>
                    </p:cTn>
                  </p:par>
                  <p:par>
                    <p:cTn id="22" fill="hold">
                      <p:stCondLst>
                        <p:cond delay="indefinite"/>
                      </p:stCondLst>
                      <p:childTnLst>
                        <p:par>
                          <p:cTn id="23" fill="hold">
                            <p:stCondLst>
                              <p:cond delay="0"/>
                            </p:stCondLst>
                            <p:childTnLst>
                              <p:par>
                                <p:cTn id="24" presetID="16" presetClass="entr" presetSubtype="37" fill="hold" grpId="0" nodeType="clickEffect">
                                  <p:stCondLst>
                                    <p:cond delay="0"/>
                                  </p:stCondLst>
                                  <p:childTnLst>
                                    <p:set>
                                      <p:cBhvr>
                                        <p:cTn id="25" dur="1" fill="hold">
                                          <p:stCondLst>
                                            <p:cond delay="0"/>
                                          </p:stCondLst>
                                        </p:cTn>
                                        <p:tgtEl>
                                          <p:spTgt spid="28"/>
                                        </p:tgtEl>
                                        <p:attrNameLst>
                                          <p:attrName>style.visibility</p:attrName>
                                        </p:attrNameLst>
                                      </p:cBhvr>
                                      <p:to>
                                        <p:strVal val="visible"/>
                                      </p:to>
                                    </p:set>
                                    <p:animEffect transition="in" filter="barn(outVertical)">
                                      <p:cBhvr>
                                        <p:cTn id="26"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p:bldP spid="27" grpId="0"/>
      <p:bldP spid="2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Five Tips to Design and Launch an Effective BLE Beacon Campaign -">
            <a:extLst>
              <a:ext uri="{FF2B5EF4-FFF2-40B4-BE49-F238E27FC236}">
                <a16:creationId xmlns:a16="http://schemas.microsoft.com/office/drawing/2014/main" id="{CABB66F8-194E-CDB3-2B28-92AC5717B8D3}"/>
              </a:ext>
            </a:extLst>
          </p:cNvPr>
          <p:cNvPicPr>
            <a:picLocks noChangeAspect="1" noChangeArrowheads="1"/>
          </p:cNvPicPr>
          <p:nvPr/>
        </p:nvPicPr>
        <p:blipFill>
          <a:blip r:embed="rId2">
            <a:extLst>
              <a:ext uri="{BEBA8EAE-BF5A-486C-A8C5-ECC9F3942E4B}">
                <a14:imgProps xmlns:a14="http://schemas.microsoft.com/office/drawing/2010/main">
                  <a14:imgLayer r:embed="rId3">
                    <a14:imgEffect>
                      <a14:artisticPaintStrokes/>
                    </a14:imgEffect>
                  </a14:imgLayer>
                </a14:imgProps>
              </a:ext>
              <a:ext uri="{28A0092B-C50C-407E-A947-70E740481C1C}">
                <a14:useLocalDpi xmlns:a14="http://schemas.microsoft.com/office/drawing/2010/main" val="0"/>
              </a:ext>
            </a:extLst>
          </a:blip>
          <a:srcRect/>
          <a:stretch>
            <a:fillRect/>
          </a:stretch>
        </p:blipFill>
        <p:spPr bwMode="auto">
          <a:xfrm flipH="1">
            <a:off x="-2" y="14177"/>
            <a:ext cx="12191997" cy="6842541"/>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a:extLst>
              <a:ext uri="{FF2B5EF4-FFF2-40B4-BE49-F238E27FC236}">
                <a16:creationId xmlns:a16="http://schemas.microsoft.com/office/drawing/2014/main" id="{65DB98E9-D069-0887-0F7A-A1514B0DED67}"/>
              </a:ext>
            </a:extLst>
          </p:cNvPr>
          <p:cNvSpPr txBox="1"/>
          <p:nvPr/>
        </p:nvSpPr>
        <p:spPr>
          <a:xfrm>
            <a:off x="1" y="6087277"/>
            <a:ext cx="12191999" cy="769441"/>
          </a:xfrm>
          <a:prstGeom prst="rect">
            <a:avLst/>
          </a:prstGeom>
          <a:noFill/>
        </p:spPr>
        <p:txBody>
          <a:bodyPr wrap="square" rtlCol="0">
            <a:spAutoFit/>
          </a:bodyPr>
          <a:lstStyle/>
          <a:p>
            <a:pPr lvl="1" algn="ct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latin typeface="Bauhaus 93" panose="04030905020B02020C02" pitchFamily="82" charset="0"/>
              </a:rPr>
              <a:t>KLAXONS OF </a:t>
            </a:r>
            <a:r>
              <a:rPr lang="en-ZW" sz="4400" b="1" dirty="0">
                <a:ln w="19050">
                  <a:solidFill>
                    <a:srgbClr val="00B050"/>
                  </a:solidFill>
                </a:ln>
                <a:solidFill>
                  <a:srgbClr val="FFFF00"/>
                </a:solidFill>
                <a:effectLst>
                  <a:outerShdw blurRad="38100" dist="38100" dir="2700000" algn="tl">
                    <a:srgbClr val="000000">
                      <a:alpha val="43137"/>
                    </a:srgbClr>
                  </a:outerShdw>
                </a:effectLst>
                <a:latin typeface="Bauhaus 93" panose="04030905020B02020C02" pitchFamily="82" charset="0"/>
              </a:rPr>
              <a:t>HYPE  </a:t>
            </a: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latin typeface="Bauhaus 93" panose="04030905020B02020C02" pitchFamily="82" charset="0"/>
              </a:rPr>
              <a:t> </a:t>
            </a: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rPr>
              <a:t>OR</a:t>
            </a: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latin typeface="Broadway" panose="04040905080B02020502" pitchFamily="82" charset="0"/>
              </a:rPr>
              <a:t>  BEACONS OF </a:t>
            </a:r>
            <a:r>
              <a:rPr lang="en-ZW" sz="4400" b="1" dirty="0">
                <a:ln w="19050">
                  <a:solidFill>
                    <a:srgbClr val="FFFF00"/>
                  </a:solidFill>
                </a:ln>
                <a:solidFill>
                  <a:srgbClr val="00B050"/>
                </a:solidFill>
                <a:effectLst>
                  <a:outerShdw blurRad="38100" dist="38100" dir="2700000" algn="tl">
                    <a:srgbClr val="000000">
                      <a:alpha val="43137"/>
                    </a:srgbClr>
                  </a:outerShdw>
                </a:effectLst>
                <a:latin typeface="Broadway" panose="04040905080B02020502" pitchFamily="82" charset="0"/>
              </a:rPr>
              <a:t>HOPE</a:t>
            </a: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latin typeface="Broadway" panose="04040905080B02020502" pitchFamily="82" charset="0"/>
              </a:rPr>
              <a:t>?</a:t>
            </a:r>
          </a:p>
        </p:txBody>
      </p:sp>
      <p:pic>
        <p:nvPicPr>
          <p:cNvPr id="5" name="Picture 2">
            <a:extLst>
              <a:ext uri="{FF2B5EF4-FFF2-40B4-BE49-F238E27FC236}">
                <a16:creationId xmlns:a16="http://schemas.microsoft.com/office/drawing/2014/main" id="{99A33C5B-0E37-A90F-FAF3-0B6F7E9EB06D}"/>
              </a:ext>
            </a:extLst>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0" y="-9040"/>
            <a:ext cx="773718" cy="840037"/>
          </a:xfrm>
          <a:prstGeom prst="rect">
            <a:avLst/>
          </a:prstGeom>
          <a:noFill/>
          <a:ln w="9525">
            <a:noFill/>
            <a:miter lim="800000"/>
            <a:headEnd/>
            <a:tailEnd/>
          </a:ln>
          <a:effectLst/>
        </p:spPr>
      </p:pic>
      <p:sp>
        <p:nvSpPr>
          <p:cNvPr id="6" name="TextBox 5">
            <a:extLst>
              <a:ext uri="{FF2B5EF4-FFF2-40B4-BE49-F238E27FC236}">
                <a16:creationId xmlns:a16="http://schemas.microsoft.com/office/drawing/2014/main" id="{2A201078-330B-5496-B5A1-3C511FD666B0}"/>
              </a:ext>
            </a:extLst>
          </p:cNvPr>
          <p:cNvSpPr txBox="1"/>
          <p:nvPr/>
        </p:nvSpPr>
        <p:spPr>
          <a:xfrm>
            <a:off x="773718" y="0"/>
            <a:ext cx="10644564" cy="830997"/>
          </a:xfrm>
          <a:prstGeom prst="rect">
            <a:avLst/>
          </a:prstGeom>
          <a:solidFill>
            <a:srgbClr val="009900"/>
          </a:solidFill>
        </p:spPr>
        <p:txBody>
          <a:bodyPr wrap="square" rtlCol="0">
            <a:spAutoFit/>
          </a:bodyPr>
          <a:lstStyle/>
          <a:p>
            <a:pPr algn="ctr"/>
            <a:r>
              <a:rPr lang="en-ZW" sz="2400" b="1" i="1" dirty="0">
                <a:solidFill>
                  <a:srgbClr val="FFFF00"/>
                </a:solidFill>
                <a:effectLst>
                  <a:outerShdw blurRad="38100" dist="38100" dir="2700000" algn="tl">
                    <a:srgbClr val="000000">
                      <a:alpha val="43137"/>
                    </a:srgbClr>
                  </a:outerShdw>
                </a:effectLst>
              </a:rPr>
              <a:t>Empowering relevant, high-quality, holistic education </a:t>
            </a:r>
          </a:p>
          <a:p>
            <a:pPr algn="ctr"/>
            <a:r>
              <a:rPr lang="en-ZW" sz="2400" b="1" i="1" dirty="0">
                <a:solidFill>
                  <a:srgbClr val="FFFF00"/>
                </a:solidFill>
                <a:effectLst>
                  <a:outerShdw blurRad="38100" dist="38100" dir="2700000" algn="tl">
                    <a:srgbClr val="000000">
                      <a:alpha val="43137"/>
                    </a:srgbClr>
                  </a:outerShdw>
                </a:effectLst>
              </a:rPr>
              <a:t>in member, non-profit, independent schools</a:t>
            </a:r>
            <a:endParaRPr lang="en-ZW" sz="2400" i="1" dirty="0">
              <a:solidFill>
                <a:srgbClr val="FFFF00"/>
              </a:solidFill>
              <a:effectLst>
                <a:outerShdw blurRad="38100" dist="38100" dir="2700000" algn="tl">
                  <a:srgbClr val="000000">
                    <a:alpha val="43137"/>
                  </a:srgbClr>
                </a:outerShdw>
              </a:effectLst>
            </a:endParaRPr>
          </a:p>
        </p:txBody>
      </p:sp>
      <p:pic>
        <p:nvPicPr>
          <p:cNvPr id="7" name="Picture 2">
            <a:extLst>
              <a:ext uri="{FF2B5EF4-FFF2-40B4-BE49-F238E27FC236}">
                <a16:creationId xmlns:a16="http://schemas.microsoft.com/office/drawing/2014/main" id="{CF0C578F-4E13-1988-6620-5AAB6ED87EF1}"/>
              </a:ext>
            </a:extLst>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11418282" y="-9041"/>
            <a:ext cx="773718" cy="840037"/>
          </a:xfrm>
          <a:prstGeom prst="rect">
            <a:avLst/>
          </a:prstGeom>
          <a:noFill/>
          <a:ln w="9525">
            <a:noFill/>
            <a:miter lim="800000"/>
            <a:headEnd/>
            <a:tailEnd/>
          </a:ln>
          <a:effectLst/>
        </p:spPr>
      </p:pic>
      <p:sp>
        <p:nvSpPr>
          <p:cNvPr id="3" name="TextBox 2">
            <a:extLst>
              <a:ext uri="{FF2B5EF4-FFF2-40B4-BE49-F238E27FC236}">
                <a16:creationId xmlns:a16="http://schemas.microsoft.com/office/drawing/2014/main" id="{5F201314-902D-8EDB-47A2-9D166AC9B74F}"/>
              </a:ext>
            </a:extLst>
          </p:cNvPr>
          <p:cNvSpPr txBox="1"/>
          <p:nvPr/>
        </p:nvSpPr>
        <p:spPr>
          <a:xfrm>
            <a:off x="8611738" y="819876"/>
            <a:ext cx="3057098" cy="1107996"/>
          </a:xfrm>
          <a:prstGeom prst="rect">
            <a:avLst/>
          </a:prstGeom>
          <a:noFill/>
        </p:spPr>
        <p:txBody>
          <a:bodyPr wrap="square" rtlCol="0">
            <a:spAutoFit/>
          </a:bodyPr>
          <a:lstStyle/>
          <a:p>
            <a:r>
              <a:rPr lang="en-ZW" sz="6600" b="1" dirty="0">
                <a:ln w="19050">
                  <a:solidFill>
                    <a:srgbClr val="FFFF00"/>
                  </a:solidFill>
                </a:ln>
                <a:solidFill>
                  <a:srgbClr val="00B050"/>
                </a:solidFill>
                <a:effectLst>
                  <a:outerShdw blurRad="38100" dist="38100" dir="2700000" algn="tl">
                    <a:srgbClr val="000000">
                      <a:alpha val="43137"/>
                    </a:srgbClr>
                  </a:outerShdw>
                </a:effectLst>
                <a:latin typeface="Broadway" panose="04040905080B02020502" pitchFamily="82" charset="0"/>
              </a:rPr>
              <a:t>HOPE</a:t>
            </a:r>
            <a:endParaRPr lang="en-ZW" sz="6600" dirty="0"/>
          </a:p>
        </p:txBody>
      </p:sp>
      <p:sp>
        <p:nvSpPr>
          <p:cNvPr id="4" name="TextBox 3">
            <a:extLst>
              <a:ext uri="{FF2B5EF4-FFF2-40B4-BE49-F238E27FC236}">
                <a16:creationId xmlns:a16="http://schemas.microsoft.com/office/drawing/2014/main" id="{7B84E885-DA92-90DC-3A42-075F5CA5B508}"/>
              </a:ext>
            </a:extLst>
          </p:cNvPr>
          <p:cNvSpPr txBox="1"/>
          <p:nvPr/>
        </p:nvSpPr>
        <p:spPr>
          <a:xfrm rot="21414166">
            <a:off x="2142699" y="3269752"/>
            <a:ext cx="4876455" cy="1015663"/>
          </a:xfrm>
          <a:prstGeom prst="rect">
            <a:avLst/>
          </a:prstGeom>
          <a:noFill/>
        </p:spPr>
        <p:txBody>
          <a:bodyPr wrap="square" rtlCol="0">
            <a:spAutoFit/>
          </a:bodyPr>
          <a:lstStyle/>
          <a:p>
            <a:pPr algn="r"/>
            <a:r>
              <a:rPr lang="en-GB" sz="6000" b="1" dirty="0">
                <a:ln>
                  <a:solidFill>
                    <a:srgbClr val="FF0000"/>
                  </a:solidFill>
                </a:ln>
                <a:solidFill>
                  <a:schemeClr val="accent1"/>
                </a:solidFill>
                <a:effectLst>
                  <a:glow rad="101600">
                    <a:srgbClr val="FFFF00">
                      <a:alpha val="60000"/>
                    </a:srgbClr>
                  </a:glow>
                </a:effectLst>
              </a:rPr>
              <a:t>J</a:t>
            </a:r>
            <a:r>
              <a:rPr lang="en-GB" sz="5400" b="1" dirty="0">
                <a:ln>
                  <a:solidFill>
                    <a:srgbClr val="FF0000"/>
                  </a:solidFill>
                </a:ln>
                <a:solidFill>
                  <a:schemeClr val="accent1"/>
                </a:solidFill>
                <a:effectLst>
                  <a:glow rad="101600">
                    <a:srgbClr val="FFFF00">
                      <a:alpha val="60000"/>
                    </a:srgbClr>
                  </a:glow>
                </a:effectLst>
              </a:rPr>
              <a:t>O</a:t>
            </a:r>
            <a:r>
              <a:rPr lang="en-GB" sz="4400" b="1" dirty="0">
                <a:ln>
                  <a:solidFill>
                    <a:srgbClr val="FF0000"/>
                  </a:solidFill>
                </a:ln>
                <a:solidFill>
                  <a:schemeClr val="accent1"/>
                </a:solidFill>
                <a:effectLst>
                  <a:glow rad="101600">
                    <a:srgbClr val="FFFF00">
                      <a:alpha val="60000"/>
                    </a:srgbClr>
                  </a:glow>
                </a:effectLst>
              </a:rPr>
              <a:t>H</a:t>
            </a:r>
            <a:r>
              <a:rPr lang="en-GB" sz="4000" b="1" dirty="0">
                <a:ln>
                  <a:solidFill>
                    <a:srgbClr val="FF0000"/>
                  </a:solidFill>
                </a:ln>
                <a:solidFill>
                  <a:schemeClr val="accent1"/>
                </a:solidFill>
                <a:effectLst>
                  <a:glow rad="101600">
                    <a:srgbClr val="FFFF00">
                      <a:alpha val="60000"/>
                    </a:srgbClr>
                  </a:glow>
                </a:effectLst>
              </a:rPr>
              <a:t>N</a:t>
            </a:r>
            <a:r>
              <a:rPr lang="en-GB" sz="2800" b="1" dirty="0">
                <a:ln>
                  <a:solidFill>
                    <a:srgbClr val="FF0000"/>
                  </a:solidFill>
                </a:ln>
                <a:solidFill>
                  <a:schemeClr val="accent1"/>
                </a:solidFill>
                <a:effectLst>
                  <a:glow rad="101600">
                    <a:srgbClr val="FFFF00">
                      <a:alpha val="60000"/>
                    </a:srgbClr>
                  </a:glow>
                </a:effectLst>
              </a:rPr>
              <a:t> </a:t>
            </a:r>
            <a:r>
              <a:rPr lang="en-GB" sz="3600" b="1" dirty="0">
                <a:ln>
                  <a:solidFill>
                    <a:srgbClr val="FF0000"/>
                  </a:solidFill>
                </a:ln>
                <a:solidFill>
                  <a:schemeClr val="accent1"/>
                </a:solidFill>
                <a:effectLst>
                  <a:glow rad="101600">
                    <a:srgbClr val="FFFF00">
                      <a:alpha val="60000"/>
                    </a:srgbClr>
                  </a:glow>
                </a:effectLst>
              </a:rPr>
              <a:t>3</a:t>
            </a:r>
            <a:r>
              <a:rPr lang="en-GB" sz="2800" b="1" dirty="0">
                <a:ln>
                  <a:solidFill>
                    <a:srgbClr val="FF0000"/>
                  </a:solidFill>
                </a:ln>
                <a:solidFill>
                  <a:schemeClr val="accent1"/>
                </a:solidFill>
                <a:effectLst>
                  <a:glow rad="101600">
                    <a:srgbClr val="FFFF00">
                      <a:alpha val="60000"/>
                    </a:srgbClr>
                  </a:glow>
                </a:effectLst>
              </a:rPr>
              <a:t>:</a:t>
            </a:r>
            <a:r>
              <a:rPr lang="en-GB" sz="3200" b="1" dirty="0">
                <a:ln>
                  <a:solidFill>
                    <a:srgbClr val="FF0000"/>
                  </a:solidFill>
                </a:ln>
                <a:solidFill>
                  <a:schemeClr val="accent1"/>
                </a:solidFill>
                <a:effectLst>
                  <a:glow rad="101600">
                    <a:srgbClr val="FFFF00">
                      <a:alpha val="60000"/>
                    </a:srgbClr>
                  </a:glow>
                </a:effectLst>
              </a:rPr>
              <a:t>1</a:t>
            </a:r>
            <a:r>
              <a:rPr lang="en-GB" sz="2800" b="1" dirty="0">
                <a:ln>
                  <a:solidFill>
                    <a:srgbClr val="FF0000"/>
                  </a:solidFill>
                </a:ln>
                <a:solidFill>
                  <a:schemeClr val="accent1"/>
                </a:solidFill>
                <a:effectLst>
                  <a:glow rad="101600">
                    <a:srgbClr val="FFFF00">
                      <a:alpha val="60000"/>
                    </a:srgbClr>
                  </a:glow>
                </a:effectLst>
              </a:rPr>
              <a:t>9</a:t>
            </a:r>
            <a:endParaRPr lang="en-ZW" sz="2800" b="1" dirty="0">
              <a:ln>
                <a:solidFill>
                  <a:srgbClr val="FF0000"/>
                </a:solidFill>
              </a:ln>
              <a:solidFill>
                <a:schemeClr val="accent1"/>
              </a:solidFill>
              <a:effectLst>
                <a:glow rad="101600">
                  <a:srgbClr val="FFFF00">
                    <a:alpha val="60000"/>
                  </a:srgbClr>
                </a:glow>
              </a:effectLst>
            </a:endParaRPr>
          </a:p>
        </p:txBody>
      </p:sp>
      <p:sp>
        <p:nvSpPr>
          <p:cNvPr id="11" name="TextBox 10">
            <a:extLst>
              <a:ext uri="{FF2B5EF4-FFF2-40B4-BE49-F238E27FC236}">
                <a16:creationId xmlns:a16="http://schemas.microsoft.com/office/drawing/2014/main" id="{B54B989A-016B-BB21-E604-5ECC35F44128}"/>
              </a:ext>
            </a:extLst>
          </p:cNvPr>
          <p:cNvSpPr txBox="1"/>
          <p:nvPr/>
        </p:nvSpPr>
        <p:spPr>
          <a:xfrm>
            <a:off x="5" y="5257963"/>
            <a:ext cx="12191995" cy="954107"/>
          </a:xfrm>
          <a:prstGeom prst="rect">
            <a:avLst/>
          </a:prstGeom>
          <a:noFill/>
        </p:spPr>
        <p:txBody>
          <a:bodyPr wrap="square">
            <a:spAutoFit/>
          </a:bodyPr>
          <a:lstStyle/>
          <a:p>
            <a:pPr algn="ctr"/>
            <a:r>
              <a:rPr lang="en-GB" sz="2800" b="1" i="1" dirty="0">
                <a:solidFill>
                  <a:srgbClr val="FFFF00"/>
                </a:solidFill>
                <a:effectLst/>
              </a:rPr>
              <a:t>“</a:t>
            </a:r>
            <a:r>
              <a:rPr lang="en-GB" sz="2800" b="1" i="1" dirty="0">
                <a:solidFill>
                  <a:srgbClr val="FFFF00"/>
                </a:solidFill>
              </a:rPr>
              <a:t>T</a:t>
            </a:r>
            <a:r>
              <a:rPr lang="en-GB" sz="2800" b="1" i="1" dirty="0">
                <a:solidFill>
                  <a:srgbClr val="FFFF00"/>
                </a:solidFill>
                <a:effectLst/>
              </a:rPr>
              <a:t>he light has come into the world, and people loved the darkness rather than the light because their works were evil.”</a:t>
            </a:r>
            <a:endParaRPr lang="en-ZW" sz="2800" b="1" i="1" dirty="0">
              <a:solidFill>
                <a:srgbClr val="FFFF00"/>
              </a:solidFill>
            </a:endParaRPr>
          </a:p>
        </p:txBody>
      </p:sp>
      <p:sp>
        <p:nvSpPr>
          <p:cNvPr id="20" name="TextBox 19">
            <a:extLst>
              <a:ext uri="{FF2B5EF4-FFF2-40B4-BE49-F238E27FC236}">
                <a16:creationId xmlns:a16="http://schemas.microsoft.com/office/drawing/2014/main" id="{23CF2D97-A92F-E1AD-1352-9AD0935E9FE9}"/>
              </a:ext>
            </a:extLst>
          </p:cNvPr>
          <p:cNvSpPr txBox="1"/>
          <p:nvPr/>
        </p:nvSpPr>
        <p:spPr>
          <a:xfrm>
            <a:off x="70228" y="3288347"/>
            <a:ext cx="4924209" cy="1015663"/>
          </a:xfrm>
          <a:prstGeom prst="rect">
            <a:avLst/>
          </a:prstGeom>
          <a:noFill/>
        </p:spPr>
        <p:txBody>
          <a:bodyPr wrap="square" rtlCol="0">
            <a:spAutoFit/>
          </a:bodyPr>
          <a:lstStyle/>
          <a:p>
            <a:r>
              <a:rPr lang="en-GB" sz="6000" b="1" dirty="0">
                <a:ln>
                  <a:solidFill>
                    <a:schemeClr val="tx1"/>
                  </a:solidFill>
                </a:ln>
                <a:solidFill>
                  <a:srgbClr val="FFFF00"/>
                </a:solidFill>
                <a:effectLst>
                  <a:glow rad="101600">
                    <a:schemeClr val="tx1">
                      <a:alpha val="60000"/>
                    </a:schemeClr>
                  </a:glow>
                </a:effectLst>
              </a:rPr>
              <a:t>LIGHT</a:t>
            </a:r>
            <a:endParaRPr lang="en-ZW" sz="6000" b="1" dirty="0">
              <a:ln>
                <a:solidFill>
                  <a:schemeClr val="tx1"/>
                </a:solidFill>
              </a:ln>
              <a:solidFill>
                <a:srgbClr val="FFFF00"/>
              </a:solidFill>
              <a:effectLst>
                <a:glow rad="101600">
                  <a:schemeClr val="tx1">
                    <a:alpha val="60000"/>
                  </a:schemeClr>
                </a:glow>
              </a:effectLst>
            </a:endParaRPr>
          </a:p>
        </p:txBody>
      </p:sp>
      <p:sp>
        <p:nvSpPr>
          <p:cNvPr id="21" name="TextBox 20">
            <a:extLst>
              <a:ext uri="{FF2B5EF4-FFF2-40B4-BE49-F238E27FC236}">
                <a16:creationId xmlns:a16="http://schemas.microsoft.com/office/drawing/2014/main" id="{F6860C5B-39B0-97E3-E5EC-C93936A93A06}"/>
              </a:ext>
            </a:extLst>
          </p:cNvPr>
          <p:cNvSpPr txBox="1"/>
          <p:nvPr/>
        </p:nvSpPr>
        <p:spPr>
          <a:xfrm>
            <a:off x="284237" y="4327473"/>
            <a:ext cx="3881644" cy="707886"/>
          </a:xfrm>
          <a:prstGeom prst="rect">
            <a:avLst/>
          </a:prstGeom>
          <a:noFill/>
        </p:spPr>
        <p:txBody>
          <a:bodyPr wrap="square" rtlCol="0">
            <a:spAutoFit/>
          </a:bodyPr>
          <a:lstStyle/>
          <a:p>
            <a:r>
              <a:rPr lang="en-GB" sz="4000" b="1" dirty="0">
                <a:ln>
                  <a:solidFill>
                    <a:schemeClr val="bg1"/>
                  </a:solidFill>
                </a:ln>
                <a:solidFill>
                  <a:schemeClr val="bg1"/>
                </a:solidFill>
                <a:effectLst>
                  <a:glow rad="101600">
                    <a:schemeClr val="tx1">
                      <a:alpha val="60000"/>
                    </a:schemeClr>
                  </a:glow>
                </a:effectLst>
              </a:rPr>
              <a:t>GOOD OF ALL</a:t>
            </a:r>
            <a:endParaRPr lang="en-ZW" sz="4000" b="1" dirty="0">
              <a:ln>
                <a:solidFill>
                  <a:schemeClr val="bg1"/>
                </a:solidFill>
              </a:ln>
              <a:solidFill>
                <a:schemeClr val="bg1"/>
              </a:solidFill>
              <a:effectLst>
                <a:glow rad="101600">
                  <a:schemeClr val="tx1">
                    <a:alpha val="60000"/>
                  </a:schemeClr>
                </a:glow>
              </a:effectLst>
            </a:endParaRPr>
          </a:p>
        </p:txBody>
      </p:sp>
      <p:sp>
        <p:nvSpPr>
          <p:cNvPr id="17" name="TextBox 16">
            <a:extLst>
              <a:ext uri="{FF2B5EF4-FFF2-40B4-BE49-F238E27FC236}">
                <a16:creationId xmlns:a16="http://schemas.microsoft.com/office/drawing/2014/main" id="{573C8324-E873-3BDC-778B-C25E2E2AECC1}"/>
              </a:ext>
            </a:extLst>
          </p:cNvPr>
          <p:cNvSpPr txBox="1"/>
          <p:nvPr/>
        </p:nvSpPr>
        <p:spPr>
          <a:xfrm>
            <a:off x="-1" y="1017172"/>
            <a:ext cx="8857397" cy="769441"/>
          </a:xfrm>
          <a:prstGeom prst="rect">
            <a:avLst/>
          </a:prstGeom>
          <a:noFill/>
        </p:spPr>
        <p:txBody>
          <a:bodyPr wrap="square" rtlCol="0">
            <a:spAutoFit/>
          </a:bodyPr>
          <a:lstStyle/>
          <a:p>
            <a:r>
              <a:rPr lang="en-GB" sz="4400" b="1" dirty="0">
                <a:ln>
                  <a:solidFill>
                    <a:srgbClr val="FFC000"/>
                  </a:solidFill>
                </a:ln>
                <a:solidFill>
                  <a:schemeClr val="accent4"/>
                </a:solidFill>
                <a:effectLst>
                  <a:glow rad="101600">
                    <a:schemeClr val="tx1">
                      <a:alpha val="60000"/>
                    </a:schemeClr>
                  </a:glow>
                </a:effectLst>
              </a:rPr>
              <a:t>HOW CAN SCHOOLS BE BEACONS OF</a:t>
            </a:r>
            <a:endParaRPr lang="en-ZW" sz="4400" b="1" dirty="0">
              <a:ln>
                <a:solidFill>
                  <a:srgbClr val="FFC000"/>
                </a:solidFill>
              </a:ln>
              <a:solidFill>
                <a:schemeClr val="accent4"/>
              </a:solidFill>
              <a:effectLst>
                <a:glow rad="101600">
                  <a:schemeClr val="tx1">
                    <a:alpha val="60000"/>
                  </a:schemeClr>
                </a:glow>
              </a:effectLst>
            </a:endParaRPr>
          </a:p>
        </p:txBody>
      </p:sp>
      <p:sp>
        <p:nvSpPr>
          <p:cNvPr id="27" name="TextBox 26">
            <a:extLst>
              <a:ext uri="{FF2B5EF4-FFF2-40B4-BE49-F238E27FC236}">
                <a16:creationId xmlns:a16="http://schemas.microsoft.com/office/drawing/2014/main" id="{91020045-1570-50B1-61F8-7EB53F5827DF}"/>
              </a:ext>
            </a:extLst>
          </p:cNvPr>
          <p:cNvSpPr txBox="1"/>
          <p:nvPr/>
        </p:nvSpPr>
        <p:spPr>
          <a:xfrm>
            <a:off x="6096000" y="2034924"/>
            <a:ext cx="5967471" cy="707886"/>
          </a:xfrm>
          <a:prstGeom prst="rect">
            <a:avLst/>
          </a:prstGeom>
          <a:noFill/>
        </p:spPr>
        <p:txBody>
          <a:bodyPr wrap="square" rtlCol="0">
            <a:spAutoFit/>
          </a:bodyPr>
          <a:lstStyle/>
          <a:p>
            <a:pPr algn="r"/>
            <a:r>
              <a:rPr lang="en-GB" sz="4000" b="1" dirty="0">
                <a:ln>
                  <a:solidFill>
                    <a:schemeClr val="bg1"/>
                  </a:solidFill>
                </a:ln>
                <a:solidFill>
                  <a:srgbClr val="FFFF00"/>
                </a:solidFill>
                <a:effectLst>
                  <a:glow rad="101600">
                    <a:schemeClr val="tx1">
                      <a:alpha val="60000"/>
                    </a:schemeClr>
                  </a:glow>
                </a:effectLst>
              </a:rPr>
              <a:t>LIGHT OF GOD </a:t>
            </a:r>
            <a:endParaRPr lang="en-ZW" sz="4000" b="1" dirty="0">
              <a:ln>
                <a:solidFill>
                  <a:schemeClr val="bg1"/>
                </a:solidFill>
              </a:ln>
              <a:solidFill>
                <a:srgbClr val="FFFF00"/>
              </a:solidFill>
              <a:effectLst>
                <a:glow rad="101600">
                  <a:schemeClr val="tx1">
                    <a:alpha val="60000"/>
                  </a:schemeClr>
                </a:glow>
              </a:effectLst>
            </a:endParaRPr>
          </a:p>
        </p:txBody>
      </p:sp>
      <p:sp>
        <p:nvSpPr>
          <p:cNvPr id="28" name="TextBox 27">
            <a:extLst>
              <a:ext uri="{FF2B5EF4-FFF2-40B4-BE49-F238E27FC236}">
                <a16:creationId xmlns:a16="http://schemas.microsoft.com/office/drawing/2014/main" id="{12B8D16C-8AB0-DF94-533F-B627947E1D42}"/>
              </a:ext>
            </a:extLst>
          </p:cNvPr>
          <p:cNvSpPr txBox="1"/>
          <p:nvPr/>
        </p:nvSpPr>
        <p:spPr>
          <a:xfrm>
            <a:off x="4428696" y="4328606"/>
            <a:ext cx="6407625" cy="707886"/>
          </a:xfrm>
          <a:prstGeom prst="rect">
            <a:avLst/>
          </a:prstGeom>
          <a:noFill/>
        </p:spPr>
        <p:txBody>
          <a:bodyPr wrap="square" rtlCol="0">
            <a:spAutoFit/>
          </a:bodyPr>
          <a:lstStyle/>
          <a:p>
            <a:r>
              <a:rPr lang="en-GB" sz="4000" b="1" dirty="0">
                <a:ln>
                  <a:solidFill>
                    <a:schemeClr val="bg1"/>
                  </a:solidFill>
                </a:ln>
                <a:solidFill>
                  <a:schemeClr val="bg1"/>
                </a:solidFill>
                <a:effectLst>
                  <a:glow rad="101600">
                    <a:schemeClr val="tx1">
                      <a:alpha val="60000"/>
                    </a:schemeClr>
                  </a:glow>
                </a:effectLst>
              </a:rPr>
              <a:t>SHINE AND BLAZE</a:t>
            </a:r>
            <a:endParaRPr lang="en-ZW" sz="4000" b="1" dirty="0">
              <a:ln>
                <a:solidFill>
                  <a:schemeClr val="bg1"/>
                </a:solidFill>
              </a:ln>
              <a:solidFill>
                <a:schemeClr val="bg1"/>
              </a:solidFill>
              <a:effectLst>
                <a:glow rad="101600">
                  <a:schemeClr val="tx1">
                    <a:alpha val="60000"/>
                  </a:schemeClr>
                </a:glow>
              </a:effectLst>
            </a:endParaRPr>
          </a:p>
        </p:txBody>
      </p:sp>
      <p:sp>
        <p:nvSpPr>
          <p:cNvPr id="22" name="TextBox 21">
            <a:extLst>
              <a:ext uri="{FF2B5EF4-FFF2-40B4-BE49-F238E27FC236}">
                <a16:creationId xmlns:a16="http://schemas.microsoft.com/office/drawing/2014/main" id="{5BF052A9-75C8-B8A7-6697-B6FEA6347408}"/>
              </a:ext>
            </a:extLst>
          </p:cNvPr>
          <p:cNvSpPr txBox="1"/>
          <p:nvPr/>
        </p:nvSpPr>
        <p:spPr>
          <a:xfrm>
            <a:off x="135053" y="2034924"/>
            <a:ext cx="3454308" cy="707886"/>
          </a:xfrm>
          <a:prstGeom prst="rect">
            <a:avLst/>
          </a:prstGeom>
          <a:noFill/>
        </p:spPr>
        <p:txBody>
          <a:bodyPr wrap="square" rtlCol="0">
            <a:spAutoFit/>
          </a:bodyPr>
          <a:lstStyle/>
          <a:p>
            <a:r>
              <a:rPr lang="en-GB" sz="4000" b="1" dirty="0">
                <a:ln>
                  <a:solidFill>
                    <a:schemeClr val="bg1"/>
                  </a:solidFill>
                </a:ln>
                <a:solidFill>
                  <a:srgbClr val="FFFF00"/>
                </a:solidFill>
                <a:effectLst>
                  <a:glow rad="101600">
                    <a:schemeClr val="tx1">
                      <a:alpha val="60000"/>
                    </a:schemeClr>
                  </a:glow>
                </a:effectLst>
              </a:rPr>
              <a:t>PRINCIPLES</a:t>
            </a:r>
            <a:endParaRPr lang="en-ZW" sz="4000" b="1" dirty="0">
              <a:ln>
                <a:solidFill>
                  <a:schemeClr val="bg1"/>
                </a:solidFill>
              </a:ln>
              <a:solidFill>
                <a:srgbClr val="FFFF00"/>
              </a:solidFill>
              <a:effectLst>
                <a:glow rad="101600">
                  <a:schemeClr val="tx1">
                    <a:alpha val="60000"/>
                  </a:schemeClr>
                </a:glow>
              </a:effectLst>
            </a:endParaRPr>
          </a:p>
        </p:txBody>
      </p:sp>
    </p:spTree>
    <p:extLst>
      <p:ext uri="{BB962C8B-B14F-4D97-AF65-F5344CB8AC3E}">
        <p14:creationId xmlns:p14="http://schemas.microsoft.com/office/powerpoint/2010/main" val="1615603111"/>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20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20"/>
                                        </p:tgtEl>
                                        <p:attrNameLst>
                                          <p:attrName>style.visibility</p:attrName>
                                        </p:attrNameLst>
                                      </p:cBhvr>
                                      <p:to>
                                        <p:strVal val="visible"/>
                                      </p:to>
                                    </p:set>
                                    <p:anim calcmode="lin" valueType="num">
                                      <p:cBhvr>
                                        <p:cTn id="12" dur="500" fill="hold"/>
                                        <p:tgtEl>
                                          <p:spTgt spid="20"/>
                                        </p:tgtEl>
                                        <p:attrNameLst>
                                          <p:attrName>ppt_w</p:attrName>
                                        </p:attrNameLst>
                                      </p:cBhvr>
                                      <p:tavLst>
                                        <p:tav tm="0">
                                          <p:val>
                                            <p:fltVal val="0"/>
                                          </p:val>
                                        </p:tav>
                                        <p:tav tm="100000">
                                          <p:val>
                                            <p:strVal val="#ppt_w"/>
                                          </p:val>
                                        </p:tav>
                                      </p:tavLst>
                                    </p:anim>
                                    <p:anim calcmode="lin" valueType="num">
                                      <p:cBhvr>
                                        <p:cTn id="13" dur="500" fill="hold"/>
                                        <p:tgtEl>
                                          <p:spTgt spid="20"/>
                                        </p:tgtEl>
                                        <p:attrNameLst>
                                          <p:attrName>ppt_h</p:attrName>
                                        </p:attrNameLst>
                                      </p:cBhvr>
                                      <p:tavLst>
                                        <p:tav tm="0">
                                          <p:val>
                                            <p:fltVal val="0"/>
                                          </p:val>
                                        </p:tav>
                                        <p:tav tm="100000">
                                          <p:val>
                                            <p:strVal val="#ppt_h"/>
                                          </p:val>
                                        </p:tav>
                                      </p:tavLst>
                                    </p:anim>
                                    <p:animEffect transition="in" filter="fade">
                                      <p:cBhvr>
                                        <p:cTn id="14" dur="500"/>
                                        <p:tgtEl>
                                          <p:spTgt spid="20"/>
                                        </p:tgtEl>
                                      </p:cBhvr>
                                    </p:animEffect>
                                  </p:childTnLst>
                                </p:cTn>
                              </p:par>
                            </p:childTnLst>
                          </p:cTn>
                        </p:par>
                      </p:childTnLst>
                    </p:cTn>
                  </p:par>
                  <p:par>
                    <p:cTn id="15" fill="hold">
                      <p:stCondLst>
                        <p:cond delay="indefinite"/>
                      </p:stCondLst>
                      <p:childTnLst>
                        <p:par>
                          <p:cTn id="16" fill="hold">
                            <p:stCondLst>
                              <p:cond delay="0"/>
                            </p:stCondLst>
                            <p:childTnLst>
                              <p:par>
                                <p:cTn id="17" presetID="47" presetClass="entr" presetSubtype="0" fill="hold" grpId="0" nodeType="clickEffect">
                                  <p:stCondLst>
                                    <p:cond delay="0"/>
                                  </p:stCondLst>
                                  <p:childTnLst>
                                    <p:set>
                                      <p:cBhvr>
                                        <p:cTn id="18" dur="1" fill="hold">
                                          <p:stCondLst>
                                            <p:cond delay="0"/>
                                          </p:stCondLst>
                                        </p:cTn>
                                        <p:tgtEl>
                                          <p:spTgt spid="27"/>
                                        </p:tgtEl>
                                        <p:attrNameLst>
                                          <p:attrName>style.visibility</p:attrName>
                                        </p:attrNameLst>
                                      </p:cBhvr>
                                      <p:to>
                                        <p:strVal val="visible"/>
                                      </p:to>
                                    </p:set>
                                    <p:animEffect transition="in" filter="fade">
                                      <p:cBhvr>
                                        <p:cTn id="19" dur="1000"/>
                                        <p:tgtEl>
                                          <p:spTgt spid="27"/>
                                        </p:tgtEl>
                                      </p:cBhvr>
                                    </p:animEffect>
                                    <p:anim calcmode="lin" valueType="num">
                                      <p:cBhvr>
                                        <p:cTn id="20" dur="1000" fill="hold"/>
                                        <p:tgtEl>
                                          <p:spTgt spid="27"/>
                                        </p:tgtEl>
                                        <p:attrNameLst>
                                          <p:attrName>ppt_x</p:attrName>
                                        </p:attrNameLst>
                                      </p:cBhvr>
                                      <p:tavLst>
                                        <p:tav tm="0">
                                          <p:val>
                                            <p:strVal val="#ppt_x"/>
                                          </p:val>
                                        </p:tav>
                                        <p:tav tm="100000">
                                          <p:val>
                                            <p:strVal val="#ppt_x"/>
                                          </p:val>
                                        </p:tav>
                                      </p:tavLst>
                                    </p:anim>
                                    <p:anim calcmode="lin" valueType="num">
                                      <p:cBhvr>
                                        <p:cTn id="21"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16" presetClass="entr" presetSubtype="37" fill="hold" grpId="0" nodeType="clickEffect">
                                  <p:stCondLst>
                                    <p:cond delay="0"/>
                                  </p:stCondLst>
                                  <p:childTnLst>
                                    <p:set>
                                      <p:cBhvr>
                                        <p:cTn id="25" dur="1" fill="hold">
                                          <p:stCondLst>
                                            <p:cond delay="0"/>
                                          </p:stCondLst>
                                        </p:cTn>
                                        <p:tgtEl>
                                          <p:spTgt spid="21"/>
                                        </p:tgtEl>
                                        <p:attrNameLst>
                                          <p:attrName>style.visibility</p:attrName>
                                        </p:attrNameLst>
                                      </p:cBhvr>
                                      <p:to>
                                        <p:strVal val="visible"/>
                                      </p:to>
                                    </p:set>
                                    <p:animEffect transition="in" filter="barn(outVertical)">
                                      <p:cBhvr>
                                        <p:cTn id="26" dur="500"/>
                                        <p:tgtEl>
                                          <p:spTgt spid="21"/>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37" fill="hold" grpId="0" nodeType="clickEffect">
                                  <p:stCondLst>
                                    <p:cond delay="0"/>
                                  </p:stCondLst>
                                  <p:childTnLst>
                                    <p:set>
                                      <p:cBhvr>
                                        <p:cTn id="30" dur="1" fill="hold">
                                          <p:stCondLst>
                                            <p:cond delay="0"/>
                                          </p:stCondLst>
                                        </p:cTn>
                                        <p:tgtEl>
                                          <p:spTgt spid="28"/>
                                        </p:tgtEl>
                                        <p:attrNameLst>
                                          <p:attrName>style.visibility</p:attrName>
                                        </p:attrNameLst>
                                      </p:cBhvr>
                                      <p:to>
                                        <p:strVal val="visible"/>
                                      </p:to>
                                    </p:set>
                                    <p:animEffect transition="in" filter="barn(outVertical)">
                                      <p:cBhvr>
                                        <p:cTn id="31"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20" grpId="0"/>
      <p:bldP spid="21" grpId="0"/>
      <p:bldP spid="27" grpId="0"/>
      <p:bldP spid="2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Five Tips to Design and Launch an Effective BLE Beacon Campaign -">
            <a:extLst>
              <a:ext uri="{FF2B5EF4-FFF2-40B4-BE49-F238E27FC236}">
                <a16:creationId xmlns:a16="http://schemas.microsoft.com/office/drawing/2014/main" id="{CABB66F8-194E-CDB3-2B28-92AC5717B8D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2" y="14177"/>
            <a:ext cx="12191997" cy="6842541"/>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a:extLst>
              <a:ext uri="{FF2B5EF4-FFF2-40B4-BE49-F238E27FC236}">
                <a16:creationId xmlns:a16="http://schemas.microsoft.com/office/drawing/2014/main" id="{65DB98E9-D069-0887-0F7A-A1514B0DED67}"/>
              </a:ext>
            </a:extLst>
          </p:cNvPr>
          <p:cNvSpPr txBox="1"/>
          <p:nvPr/>
        </p:nvSpPr>
        <p:spPr>
          <a:xfrm>
            <a:off x="1" y="6087277"/>
            <a:ext cx="12191999" cy="769441"/>
          </a:xfrm>
          <a:prstGeom prst="rect">
            <a:avLst/>
          </a:prstGeom>
          <a:noFill/>
        </p:spPr>
        <p:txBody>
          <a:bodyPr wrap="square" rtlCol="0">
            <a:spAutoFit/>
          </a:bodyPr>
          <a:lstStyle/>
          <a:p>
            <a:pPr lvl="1" algn="ct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latin typeface="Bauhaus 93" panose="04030905020B02020C02" pitchFamily="82" charset="0"/>
              </a:rPr>
              <a:t>KLAXONS OF </a:t>
            </a:r>
            <a:r>
              <a:rPr lang="en-ZW" sz="4400" b="1" dirty="0">
                <a:ln w="19050">
                  <a:solidFill>
                    <a:srgbClr val="00B050"/>
                  </a:solidFill>
                </a:ln>
                <a:solidFill>
                  <a:srgbClr val="FFFF00"/>
                </a:solidFill>
                <a:effectLst>
                  <a:outerShdw blurRad="38100" dist="38100" dir="2700000" algn="tl">
                    <a:srgbClr val="000000">
                      <a:alpha val="43137"/>
                    </a:srgbClr>
                  </a:outerShdw>
                </a:effectLst>
                <a:latin typeface="Bauhaus 93" panose="04030905020B02020C02" pitchFamily="82" charset="0"/>
              </a:rPr>
              <a:t>HYPE  </a:t>
            </a: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latin typeface="Bauhaus 93" panose="04030905020B02020C02" pitchFamily="82" charset="0"/>
              </a:rPr>
              <a:t> </a:t>
            </a: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rPr>
              <a:t>OR</a:t>
            </a: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latin typeface="Broadway" panose="04040905080B02020502" pitchFamily="82" charset="0"/>
              </a:rPr>
              <a:t>  BEACONS OF </a:t>
            </a:r>
            <a:r>
              <a:rPr lang="en-ZW" sz="4400" b="1" dirty="0">
                <a:ln w="19050">
                  <a:solidFill>
                    <a:srgbClr val="FFFF00"/>
                  </a:solidFill>
                </a:ln>
                <a:solidFill>
                  <a:srgbClr val="00B050"/>
                </a:solidFill>
                <a:effectLst>
                  <a:outerShdw blurRad="38100" dist="38100" dir="2700000" algn="tl">
                    <a:srgbClr val="000000">
                      <a:alpha val="43137"/>
                    </a:srgbClr>
                  </a:outerShdw>
                </a:effectLst>
                <a:latin typeface="Broadway" panose="04040905080B02020502" pitchFamily="82" charset="0"/>
              </a:rPr>
              <a:t>HOPE</a:t>
            </a: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latin typeface="Broadway" panose="04040905080B02020502" pitchFamily="82" charset="0"/>
              </a:rPr>
              <a:t>?</a:t>
            </a:r>
          </a:p>
        </p:txBody>
      </p:sp>
      <p:pic>
        <p:nvPicPr>
          <p:cNvPr id="5" name="Picture 2">
            <a:extLst>
              <a:ext uri="{FF2B5EF4-FFF2-40B4-BE49-F238E27FC236}">
                <a16:creationId xmlns:a16="http://schemas.microsoft.com/office/drawing/2014/main" id="{99A33C5B-0E37-A90F-FAF3-0B6F7E9EB06D}"/>
              </a:ext>
            </a:extLst>
          </p:cNvPr>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0" y="-9040"/>
            <a:ext cx="773718" cy="840037"/>
          </a:xfrm>
          <a:prstGeom prst="rect">
            <a:avLst/>
          </a:prstGeom>
          <a:noFill/>
          <a:ln w="9525">
            <a:noFill/>
            <a:miter lim="800000"/>
            <a:headEnd/>
            <a:tailEnd/>
          </a:ln>
          <a:effectLst/>
        </p:spPr>
      </p:pic>
      <p:sp>
        <p:nvSpPr>
          <p:cNvPr id="6" name="TextBox 5">
            <a:extLst>
              <a:ext uri="{FF2B5EF4-FFF2-40B4-BE49-F238E27FC236}">
                <a16:creationId xmlns:a16="http://schemas.microsoft.com/office/drawing/2014/main" id="{2A201078-330B-5496-B5A1-3C511FD666B0}"/>
              </a:ext>
            </a:extLst>
          </p:cNvPr>
          <p:cNvSpPr txBox="1"/>
          <p:nvPr/>
        </p:nvSpPr>
        <p:spPr>
          <a:xfrm>
            <a:off x="773718" y="0"/>
            <a:ext cx="10644564" cy="830997"/>
          </a:xfrm>
          <a:prstGeom prst="rect">
            <a:avLst/>
          </a:prstGeom>
          <a:solidFill>
            <a:srgbClr val="009900"/>
          </a:solidFill>
        </p:spPr>
        <p:txBody>
          <a:bodyPr wrap="square" rtlCol="0">
            <a:spAutoFit/>
          </a:bodyPr>
          <a:lstStyle/>
          <a:p>
            <a:pPr algn="ctr"/>
            <a:r>
              <a:rPr lang="en-ZW" sz="2400" b="1" i="1" dirty="0">
                <a:solidFill>
                  <a:srgbClr val="FFFF00"/>
                </a:solidFill>
                <a:effectLst>
                  <a:outerShdw blurRad="38100" dist="38100" dir="2700000" algn="tl">
                    <a:srgbClr val="000000">
                      <a:alpha val="43137"/>
                    </a:srgbClr>
                  </a:outerShdw>
                </a:effectLst>
              </a:rPr>
              <a:t>Empowering relevant, high-quality, holistic education </a:t>
            </a:r>
          </a:p>
          <a:p>
            <a:pPr algn="ctr"/>
            <a:r>
              <a:rPr lang="en-ZW" sz="2400" b="1" i="1" dirty="0">
                <a:solidFill>
                  <a:srgbClr val="FFFF00"/>
                </a:solidFill>
                <a:effectLst>
                  <a:outerShdw blurRad="38100" dist="38100" dir="2700000" algn="tl">
                    <a:srgbClr val="000000">
                      <a:alpha val="43137"/>
                    </a:srgbClr>
                  </a:outerShdw>
                </a:effectLst>
              </a:rPr>
              <a:t>in member, non-profit, independent schools</a:t>
            </a:r>
            <a:endParaRPr lang="en-ZW" sz="2400" i="1" dirty="0">
              <a:solidFill>
                <a:srgbClr val="FFFF00"/>
              </a:solidFill>
              <a:effectLst>
                <a:outerShdw blurRad="38100" dist="38100" dir="2700000" algn="tl">
                  <a:srgbClr val="000000">
                    <a:alpha val="43137"/>
                  </a:srgbClr>
                </a:outerShdw>
              </a:effectLst>
            </a:endParaRPr>
          </a:p>
        </p:txBody>
      </p:sp>
      <p:pic>
        <p:nvPicPr>
          <p:cNvPr id="7" name="Picture 2">
            <a:extLst>
              <a:ext uri="{FF2B5EF4-FFF2-40B4-BE49-F238E27FC236}">
                <a16:creationId xmlns:a16="http://schemas.microsoft.com/office/drawing/2014/main" id="{CF0C578F-4E13-1988-6620-5AAB6ED87EF1}"/>
              </a:ext>
            </a:extLst>
          </p:cNvPr>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11418282" y="-9041"/>
            <a:ext cx="773718" cy="840037"/>
          </a:xfrm>
          <a:prstGeom prst="rect">
            <a:avLst/>
          </a:prstGeom>
          <a:noFill/>
          <a:ln w="9525">
            <a:noFill/>
            <a:miter lim="800000"/>
            <a:headEnd/>
            <a:tailEnd/>
          </a:ln>
          <a:effectLst/>
        </p:spPr>
      </p:pic>
      <p:sp>
        <p:nvSpPr>
          <p:cNvPr id="8" name="TextBox 7">
            <a:extLst>
              <a:ext uri="{FF2B5EF4-FFF2-40B4-BE49-F238E27FC236}">
                <a16:creationId xmlns:a16="http://schemas.microsoft.com/office/drawing/2014/main" id="{8CE75E51-0137-B515-D4F8-EF0AE8528A49}"/>
              </a:ext>
            </a:extLst>
          </p:cNvPr>
          <p:cNvSpPr txBox="1"/>
          <p:nvPr/>
        </p:nvSpPr>
        <p:spPr>
          <a:xfrm>
            <a:off x="-127720" y="2035594"/>
            <a:ext cx="7697337" cy="707886"/>
          </a:xfrm>
          <a:prstGeom prst="rect">
            <a:avLst/>
          </a:prstGeom>
          <a:noFill/>
        </p:spPr>
        <p:txBody>
          <a:bodyPr wrap="square" rtlCol="0">
            <a:spAutoFit/>
          </a:bodyPr>
          <a:lstStyle/>
          <a:p>
            <a:r>
              <a:rPr lang="en-GB" sz="4000" b="1" i="1" dirty="0">
                <a:solidFill>
                  <a:schemeClr val="bg1"/>
                </a:solidFill>
                <a:effectLst>
                  <a:glow rad="101600">
                    <a:schemeClr val="tx1">
                      <a:alpha val="60000"/>
                    </a:schemeClr>
                  </a:glow>
                </a:effectLst>
              </a:rPr>
              <a:t>“Whom the gods wish to destroy</a:t>
            </a:r>
            <a:endParaRPr lang="en-ZW" sz="4000" b="1" i="1" dirty="0">
              <a:solidFill>
                <a:schemeClr val="bg1"/>
              </a:solidFill>
              <a:effectLst>
                <a:glow rad="101600">
                  <a:schemeClr val="tx1">
                    <a:alpha val="60000"/>
                  </a:schemeClr>
                </a:glow>
              </a:effectLst>
            </a:endParaRPr>
          </a:p>
        </p:txBody>
      </p:sp>
      <p:sp>
        <p:nvSpPr>
          <p:cNvPr id="9" name="TextBox 8">
            <a:extLst>
              <a:ext uri="{FF2B5EF4-FFF2-40B4-BE49-F238E27FC236}">
                <a16:creationId xmlns:a16="http://schemas.microsoft.com/office/drawing/2014/main" id="{FD4E4CDB-8272-3A5C-D21F-35F7FCE19BEA}"/>
              </a:ext>
            </a:extLst>
          </p:cNvPr>
          <p:cNvSpPr txBox="1"/>
          <p:nvPr/>
        </p:nvSpPr>
        <p:spPr>
          <a:xfrm>
            <a:off x="6728185" y="2063575"/>
            <a:ext cx="5477296" cy="707886"/>
          </a:xfrm>
          <a:prstGeom prst="rect">
            <a:avLst/>
          </a:prstGeom>
          <a:noFill/>
        </p:spPr>
        <p:txBody>
          <a:bodyPr wrap="square" rtlCol="0">
            <a:spAutoFit/>
          </a:bodyPr>
          <a:lstStyle/>
          <a:p>
            <a:pPr algn="r"/>
            <a:r>
              <a:rPr lang="en-GB" sz="4000" b="1" i="1" dirty="0">
                <a:solidFill>
                  <a:schemeClr val="bg1"/>
                </a:solidFill>
                <a:effectLst>
                  <a:glow rad="101600">
                    <a:schemeClr val="tx1">
                      <a:alpha val="60000"/>
                    </a:schemeClr>
                  </a:glow>
                </a:effectLst>
              </a:rPr>
              <a:t>they first call promising”</a:t>
            </a:r>
            <a:endParaRPr lang="en-ZW" sz="4000" b="1" i="1" dirty="0">
              <a:solidFill>
                <a:schemeClr val="bg1"/>
              </a:solidFill>
              <a:effectLst>
                <a:glow rad="101600">
                  <a:schemeClr val="tx1">
                    <a:alpha val="60000"/>
                  </a:schemeClr>
                </a:glow>
              </a:effectLst>
            </a:endParaRPr>
          </a:p>
        </p:txBody>
      </p:sp>
      <p:sp>
        <p:nvSpPr>
          <p:cNvPr id="10" name="TextBox 9">
            <a:extLst>
              <a:ext uri="{FF2B5EF4-FFF2-40B4-BE49-F238E27FC236}">
                <a16:creationId xmlns:a16="http://schemas.microsoft.com/office/drawing/2014/main" id="{D07F9948-753D-4021-6B09-24D9E85180FD}"/>
              </a:ext>
            </a:extLst>
          </p:cNvPr>
          <p:cNvSpPr txBox="1"/>
          <p:nvPr/>
        </p:nvSpPr>
        <p:spPr>
          <a:xfrm>
            <a:off x="-7" y="5410168"/>
            <a:ext cx="5964072" cy="707886"/>
          </a:xfrm>
          <a:prstGeom prst="rect">
            <a:avLst/>
          </a:prstGeom>
          <a:noFill/>
        </p:spPr>
        <p:txBody>
          <a:bodyPr wrap="square" rtlCol="0">
            <a:spAutoFit/>
          </a:bodyPr>
          <a:lstStyle/>
          <a:p>
            <a:r>
              <a:rPr lang="en-GB" sz="4000" b="1" i="1" dirty="0">
                <a:solidFill>
                  <a:schemeClr val="bg1"/>
                </a:solidFill>
                <a:effectLst>
                  <a:glow rad="101600">
                    <a:schemeClr val="tx1">
                      <a:alpha val="60000"/>
                    </a:schemeClr>
                  </a:glow>
                </a:effectLst>
              </a:rPr>
              <a:t>“Promises are like babies…</a:t>
            </a:r>
            <a:endParaRPr lang="en-ZW" sz="4000" b="1" i="1" dirty="0">
              <a:solidFill>
                <a:schemeClr val="bg1"/>
              </a:solidFill>
              <a:effectLst>
                <a:glow rad="101600">
                  <a:schemeClr val="tx1">
                    <a:alpha val="60000"/>
                  </a:schemeClr>
                </a:glow>
              </a:effectLst>
            </a:endParaRPr>
          </a:p>
        </p:txBody>
      </p:sp>
      <p:sp>
        <p:nvSpPr>
          <p:cNvPr id="11" name="TextBox 10">
            <a:extLst>
              <a:ext uri="{FF2B5EF4-FFF2-40B4-BE49-F238E27FC236}">
                <a16:creationId xmlns:a16="http://schemas.microsoft.com/office/drawing/2014/main" id="{D18ED6D0-0824-A2E3-4227-461185669187}"/>
              </a:ext>
            </a:extLst>
          </p:cNvPr>
          <p:cNvSpPr txBox="1"/>
          <p:nvPr/>
        </p:nvSpPr>
        <p:spPr>
          <a:xfrm>
            <a:off x="4913534" y="5379391"/>
            <a:ext cx="7278461" cy="707886"/>
          </a:xfrm>
          <a:prstGeom prst="rect">
            <a:avLst/>
          </a:prstGeom>
          <a:noFill/>
        </p:spPr>
        <p:txBody>
          <a:bodyPr wrap="square" rtlCol="0">
            <a:spAutoFit/>
          </a:bodyPr>
          <a:lstStyle/>
          <a:p>
            <a:pPr algn="r"/>
            <a:r>
              <a:rPr lang="en-GB" sz="4000" b="1" i="1" dirty="0">
                <a:solidFill>
                  <a:schemeClr val="bg1"/>
                </a:solidFill>
                <a:effectLst>
                  <a:glow rad="101600">
                    <a:schemeClr val="tx1">
                      <a:alpha val="60000"/>
                    </a:schemeClr>
                  </a:glow>
                </a:effectLst>
              </a:rPr>
              <a:t>easy to make, hard to deliver”</a:t>
            </a:r>
            <a:endParaRPr lang="en-ZW" sz="4000" b="1" i="1" dirty="0">
              <a:solidFill>
                <a:schemeClr val="bg1"/>
              </a:solidFill>
              <a:effectLst>
                <a:glow rad="101600">
                  <a:schemeClr val="tx1">
                    <a:alpha val="60000"/>
                  </a:schemeClr>
                </a:glow>
              </a:effectLst>
            </a:endParaRPr>
          </a:p>
        </p:txBody>
      </p:sp>
      <p:sp>
        <p:nvSpPr>
          <p:cNvPr id="12" name="TextBox 11">
            <a:extLst>
              <a:ext uri="{FF2B5EF4-FFF2-40B4-BE49-F238E27FC236}">
                <a16:creationId xmlns:a16="http://schemas.microsoft.com/office/drawing/2014/main" id="{FE077536-3702-79F8-DDA9-FE37C7B24A6F}"/>
              </a:ext>
            </a:extLst>
          </p:cNvPr>
          <p:cNvSpPr txBox="1"/>
          <p:nvPr/>
        </p:nvSpPr>
        <p:spPr>
          <a:xfrm>
            <a:off x="300077" y="2686746"/>
            <a:ext cx="6569469" cy="707886"/>
          </a:xfrm>
          <a:prstGeom prst="rect">
            <a:avLst/>
          </a:prstGeom>
          <a:noFill/>
        </p:spPr>
        <p:txBody>
          <a:bodyPr wrap="square" rtlCol="0">
            <a:spAutoFit/>
          </a:bodyPr>
          <a:lstStyle/>
          <a:p>
            <a:r>
              <a:rPr lang="en-GB" sz="4000" b="1" i="1" dirty="0">
                <a:solidFill>
                  <a:schemeClr val="bg1"/>
                </a:solidFill>
                <a:effectLst>
                  <a:glow rad="101600">
                    <a:schemeClr val="tx1">
                      <a:alpha val="60000"/>
                    </a:schemeClr>
                  </a:glow>
                </a:effectLst>
              </a:rPr>
              <a:t>“The promises of yesterday  …</a:t>
            </a:r>
            <a:endParaRPr lang="en-ZW" sz="4000" b="1" i="1" dirty="0">
              <a:solidFill>
                <a:schemeClr val="bg1"/>
              </a:solidFill>
              <a:effectLst>
                <a:glow rad="101600">
                  <a:schemeClr val="tx1">
                    <a:alpha val="60000"/>
                  </a:schemeClr>
                </a:glow>
              </a:effectLst>
            </a:endParaRPr>
          </a:p>
        </p:txBody>
      </p:sp>
      <p:sp>
        <p:nvSpPr>
          <p:cNvPr id="13" name="TextBox 12">
            <a:extLst>
              <a:ext uri="{FF2B5EF4-FFF2-40B4-BE49-F238E27FC236}">
                <a16:creationId xmlns:a16="http://schemas.microsoft.com/office/drawing/2014/main" id="{9AB781C1-C10B-1EAD-6421-BF118711553D}"/>
              </a:ext>
            </a:extLst>
          </p:cNvPr>
          <p:cNvSpPr txBox="1"/>
          <p:nvPr/>
        </p:nvSpPr>
        <p:spPr>
          <a:xfrm>
            <a:off x="6869546" y="2687403"/>
            <a:ext cx="5322454" cy="707886"/>
          </a:xfrm>
          <a:prstGeom prst="rect">
            <a:avLst/>
          </a:prstGeom>
          <a:noFill/>
        </p:spPr>
        <p:txBody>
          <a:bodyPr wrap="square" rtlCol="0">
            <a:spAutoFit/>
          </a:bodyPr>
          <a:lstStyle/>
          <a:p>
            <a:r>
              <a:rPr lang="en-GB" sz="4000" b="1" i="1" dirty="0">
                <a:solidFill>
                  <a:schemeClr val="bg1"/>
                </a:solidFill>
                <a:effectLst>
                  <a:glow rad="101600">
                    <a:schemeClr val="tx1">
                      <a:alpha val="60000"/>
                    </a:schemeClr>
                  </a:glow>
                </a:effectLst>
              </a:rPr>
              <a:t>are the taxes of today”</a:t>
            </a:r>
            <a:endParaRPr lang="en-ZW" sz="4000" b="1" i="1" dirty="0">
              <a:solidFill>
                <a:schemeClr val="bg1"/>
              </a:solidFill>
              <a:effectLst>
                <a:glow rad="101600">
                  <a:schemeClr val="tx1">
                    <a:alpha val="60000"/>
                  </a:schemeClr>
                </a:glow>
              </a:effectLst>
            </a:endParaRPr>
          </a:p>
        </p:txBody>
      </p:sp>
      <p:sp>
        <p:nvSpPr>
          <p:cNvPr id="15" name="TextBox 14">
            <a:extLst>
              <a:ext uri="{FF2B5EF4-FFF2-40B4-BE49-F238E27FC236}">
                <a16:creationId xmlns:a16="http://schemas.microsoft.com/office/drawing/2014/main" id="{FA404BC0-EAB8-8681-D39F-16A438D86FD6}"/>
              </a:ext>
            </a:extLst>
          </p:cNvPr>
          <p:cNvSpPr txBox="1"/>
          <p:nvPr/>
        </p:nvSpPr>
        <p:spPr>
          <a:xfrm>
            <a:off x="-127726" y="3948230"/>
            <a:ext cx="12191995" cy="1323439"/>
          </a:xfrm>
          <a:prstGeom prst="rect">
            <a:avLst/>
          </a:prstGeom>
          <a:noFill/>
        </p:spPr>
        <p:txBody>
          <a:bodyPr wrap="square" rtlCol="0">
            <a:spAutoFit/>
          </a:bodyPr>
          <a:lstStyle/>
          <a:p>
            <a:pPr algn="ctr"/>
            <a:r>
              <a:rPr lang="en-GB" sz="4000" b="1" i="1" dirty="0">
                <a:solidFill>
                  <a:schemeClr val="bg1"/>
                </a:solidFill>
                <a:effectLst>
                  <a:glow rad="101600">
                    <a:schemeClr val="tx1">
                      <a:alpha val="60000"/>
                    </a:schemeClr>
                  </a:glow>
                </a:effectLst>
              </a:rPr>
              <a:t>“Hope in reality is the worst of all evils as it prolongs the torments of men”</a:t>
            </a:r>
            <a:endParaRPr lang="en-ZW" sz="4000" b="1" i="1" dirty="0">
              <a:solidFill>
                <a:schemeClr val="bg1"/>
              </a:solidFill>
              <a:effectLst>
                <a:glow rad="101600">
                  <a:schemeClr val="tx1">
                    <a:alpha val="60000"/>
                  </a:schemeClr>
                </a:glow>
              </a:effectLst>
            </a:endParaRPr>
          </a:p>
        </p:txBody>
      </p:sp>
      <p:pic>
        <p:nvPicPr>
          <p:cNvPr id="16" name="Picture 2" descr="Children in Zimbabwe – Kurera Children's Trust">
            <a:extLst>
              <a:ext uri="{FF2B5EF4-FFF2-40B4-BE49-F238E27FC236}">
                <a16:creationId xmlns:a16="http://schemas.microsoft.com/office/drawing/2014/main" id="{81DA7841-AB42-B8AA-5717-FAFDD092E27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49837" y="906387"/>
            <a:ext cx="1642818" cy="1232114"/>
          </a:xfrm>
          <a:prstGeom prst="ellipse">
            <a:avLst/>
          </a:prstGeom>
          <a:ln w="12700" cap="rnd">
            <a:solidFill>
              <a:schemeClr val="bg1"/>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a:extLst>
            <a:ext uri="{909E8E84-426E-40DD-AFC4-6F175D3DCCD1}">
              <a14:hiddenFill xmlns:a14="http://schemas.microsoft.com/office/drawing/2010/main">
                <a:solidFill>
                  <a:srgbClr val="FFFFFF"/>
                </a:solidFill>
              </a14:hiddenFill>
            </a:ext>
          </a:extLst>
        </p:spPr>
      </p:pic>
      <p:sp>
        <p:nvSpPr>
          <p:cNvPr id="17" name="TextBox 16">
            <a:extLst>
              <a:ext uri="{FF2B5EF4-FFF2-40B4-BE49-F238E27FC236}">
                <a16:creationId xmlns:a16="http://schemas.microsoft.com/office/drawing/2014/main" id="{BDBE622E-51EB-FB9C-85DA-18B9E67E2C2E}"/>
              </a:ext>
            </a:extLst>
          </p:cNvPr>
          <p:cNvSpPr txBox="1"/>
          <p:nvPr/>
        </p:nvSpPr>
        <p:spPr>
          <a:xfrm>
            <a:off x="837063" y="854214"/>
            <a:ext cx="2743200" cy="1107996"/>
          </a:xfrm>
          <a:prstGeom prst="rect">
            <a:avLst/>
          </a:prstGeom>
          <a:noFill/>
        </p:spPr>
        <p:txBody>
          <a:bodyPr wrap="square" rtlCol="0">
            <a:spAutoFit/>
          </a:bodyPr>
          <a:lstStyle/>
          <a:p>
            <a:r>
              <a:rPr lang="en-ZW" sz="6600" b="1" dirty="0">
                <a:ln w="19050">
                  <a:solidFill>
                    <a:srgbClr val="00B050"/>
                  </a:solidFill>
                </a:ln>
                <a:solidFill>
                  <a:srgbClr val="FFFF00"/>
                </a:solidFill>
                <a:effectLst>
                  <a:outerShdw blurRad="38100" dist="38100" dir="2700000" algn="tl">
                    <a:srgbClr val="000000">
                      <a:alpha val="43137"/>
                    </a:srgbClr>
                  </a:outerShdw>
                </a:effectLst>
                <a:latin typeface="Bauhaus 93" panose="04030905020B02020C02" pitchFamily="82" charset="0"/>
              </a:rPr>
              <a:t>HYPE</a:t>
            </a:r>
            <a:endParaRPr lang="en-ZW" sz="6600" dirty="0"/>
          </a:p>
        </p:txBody>
      </p:sp>
      <p:sp>
        <p:nvSpPr>
          <p:cNvPr id="18" name="TextBox 17">
            <a:extLst>
              <a:ext uri="{FF2B5EF4-FFF2-40B4-BE49-F238E27FC236}">
                <a16:creationId xmlns:a16="http://schemas.microsoft.com/office/drawing/2014/main" id="{B74D477E-59BF-E84A-9C29-E72745C2E65A}"/>
              </a:ext>
            </a:extLst>
          </p:cNvPr>
          <p:cNvSpPr txBox="1"/>
          <p:nvPr/>
        </p:nvSpPr>
        <p:spPr>
          <a:xfrm>
            <a:off x="8611738" y="819876"/>
            <a:ext cx="3057098" cy="1107996"/>
          </a:xfrm>
          <a:prstGeom prst="rect">
            <a:avLst/>
          </a:prstGeom>
          <a:noFill/>
        </p:spPr>
        <p:txBody>
          <a:bodyPr wrap="square" rtlCol="0">
            <a:spAutoFit/>
          </a:bodyPr>
          <a:lstStyle/>
          <a:p>
            <a:r>
              <a:rPr lang="en-ZW" sz="6600" b="1" dirty="0">
                <a:ln w="19050">
                  <a:solidFill>
                    <a:srgbClr val="FFFF00"/>
                  </a:solidFill>
                </a:ln>
                <a:solidFill>
                  <a:srgbClr val="00B050"/>
                </a:solidFill>
                <a:effectLst>
                  <a:outerShdw blurRad="38100" dist="38100" dir="2700000" algn="tl">
                    <a:srgbClr val="000000">
                      <a:alpha val="43137"/>
                    </a:srgbClr>
                  </a:outerShdw>
                </a:effectLst>
                <a:latin typeface="Broadway" panose="04040905080B02020502" pitchFamily="82" charset="0"/>
              </a:rPr>
              <a:t>HOPE</a:t>
            </a:r>
            <a:endParaRPr lang="en-ZW" sz="6600" dirty="0"/>
          </a:p>
        </p:txBody>
      </p:sp>
    </p:spTree>
    <p:extLst>
      <p:ext uri="{BB962C8B-B14F-4D97-AF65-F5344CB8AC3E}">
        <p14:creationId xmlns:p14="http://schemas.microsoft.com/office/powerpoint/2010/main" val="2659967578"/>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10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left)">
                                      <p:cBhvr>
                                        <p:cTn id="12" dur="10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wipe(left)">
                                      <p:cBhvr>
                                        <p:cTn id="17" dur="10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wipe(left)">
                                      <p:cBhvr>
                                        <p:cTn id="22" dur="10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wipe(up)">
                                      <p:cBhvr>
                                        <p:cTn id="27" dur="500"/>
                                        <p:tgtEl>
                                          <p:spTgt spid="15"/>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wipe(left)">
                                      <p:cBhvr>
                                        <p:cTn id="32" dur="10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wipe(left)">
                                      <p:cBhvr>
                                        <p:cTn id="37"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P spid="13" grpId="0"/>
      <p:bldP spid="1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Five Tips to Design and Launch an Effective BLE Beacon Campaign -">
            <a:extLst>
              <a:ext uri="{FF2B5EF4-FFF2-40B4-BE49-F238E27FC236}">
                <a16:creationId xmlns:a16="http://schemas.microsoft.com/office/drawing/2014/main" id="{CABB66F8-194E-CDB3-2B28-92AC5717B8D3}"/>
              </a:ext>
            </a:extLst>
          </p:cNvPr>
          <p:cNvPicPr>
            <a:picLocks noChangeAspect="1" noChangeArrowheads="1"/>
          </p:cNvPicPr>
          <p:nvPr/>
        </p:nvPicPr>
        <p:blipFill>
          <a:blip r:embed="rId2">
            <a:extLst>
              <a:ext uri="{BEBA8EAE-BF5A-486C-A8C5-ECC9F3942E4B}">
                <a14:imgProps xmlns:a14="http://schemas.microsoft.com/office/drawing/2010/main">
                  <a14:imgLayer r:embed="rId3">
                    <a14:imgEffect>
                      <a14:artisticPaintStrokes/>
                    </a14:imgEffect>
                  </a14:imgLayer>
                </a14:imgProps>
              </a:ext>
              <a:ext uri="{28A0092B-C50C-407E-A947-70E740481C1C}">
                <a14:useLocalDpi xmlns:a14="http://schemas.microsoft.com/office/drawing/2010/main" val="0"/>
              </a:ext>
            </a:extLst>
          </a:blip>
          <a:srcRect/>
          <a:stretch>
            <a:fillRect/>
          </a:stretch>
        </p:blipFill>
        <p:spPr bwMode="auto">
          <a:xfrm flipH="1">
            <a:off x="-2" y="14177"/>
            <a:ext cx="12191997" cy="6842541"/>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a:extLst>
              <a:ext uri="{FF2B5EF4-FFF2-40B4-BE49-F238E27FC236}">
                <a16:creationId xmlns:a16="http://schemas.microsoft.com/office/drawing/2014/main" id="{65DB98E9-D069-0887-0F7A-A1514B0DED67}"/>
              </a:ext>
            </a:extLst>
          </p:cNvPr>
          <p:cNvSpPr txBox="1"/>
          <p:nvPr/>
        </p:nvSpPr>
        <p:spPr>
          <a:xfrm>
            <a:off x="1" y="6087277"/>
            <a:ext cx="12191999" cy="769441"/>
          </a:xfrm>
          <a:prstGeom prst="rect">
            <a:avLst/>
          </a:prstGeom>
          <a:noFill/>
        </p:spPr>
        <p:txBody>
          <a:bodyPr wrap="square" rtlCol="0">
            <a:spAutoFit/>
          </a:bodyPr>
          <a:lstStyle/>
          <a:p>
            <a:pPr lvl="1" algn="ct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latin typeface="Bauhaus 93" panose="04030905020B02020C02" pitchFamily="82" charset="0"/>
              </a:rPr>
              <a:t>KLAXONS OF </a:t>
            </a:r>
            <a:r>
              <a:rPr lang="en-ZW" sz="4400" b="1" dirty="0">
                <a:ln w="19050">
                  <a:solidFill>
                    <a:srgbClr val="00B050"/>
                  </a:solidFill>
                </a:ln>
                <a:solidFill>
                  <a:srgbClr val="FFFF00"/>
                </a:solidFill>
                <a:effectLst>
                  <a:outerShdw blurRad="38100" dist="38100" dir="2700000" algn="tl">
                    <a:srgbClr val="000000">
                      <a:alpha val="43137"/>
                    </a:srgbClr>
                  </a:outerShdw>
                </a:effectLst>
                <a:latin typeface="Bauhaus 93" panose="04030905020B02020C02" pitchFamily="82" charset="0"/>
              </a:rPr>
              <a:t>HYPE  </a:t>
            </a: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latin typeface="Bauhaus 93" panose="04030905020B02020C02" pitchFamily="82" charset="0"/>
              </a:rPr>
              <a:t> </a:t>
            </a: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rPr>
              <a:t>OR</a:t>
            </a: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latin typeface="Broadway" panose="04040905080B02020502" pitchFamily="82" charset="0"/>
              </a:rPr>
              <a:t>  BEACONS OF </a:t>
            </a:r>
            <a:r>
              <a:rPr lang="en-ZW" sz="4400" b="1" dirty="0">
                <a:ln w="19050">
                  <a:solidFill>
                    <a:srgbClr val="FFFF00"/>
                  </a:solidFill>
                </a:ln>
                <a:solidFill>
                  <a:srgbClr val="00B050"/>
                </a:solidFill>
                <a:effectLst>
                  <a:outerShdw blurRad="38100" dist="38100" dir="2700000" algn="tl">
                    <a:srgbClr val="000000">
                      <a:alpha val="43137"/>
                    </a:srgbClr>
                  </a:outerShdw>
                </a:effectLst>
                <a:latin typeface="Broadway" panose="04040905080B02020502" pitchFamily="82" charset="0"/>
              </a:rPr>
              <a:t>HOPE</a:t>
            </a: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latin typeface="Broadway" panose="04040905080B02020502" pitchFamily="82" charset="0"/>
              </a:rPr>
              <a:t>?</a:t>
            </a:r>
          </a:p>
        </p:txBody>
      </p:sp>
      <p:pic>
        <p:nvPicPr>
          <p:cNvPr id="5" name="Picture 2">
            <a:extLst>
              <a:ext uri="{FF2B5EF4-FFF2-40B4-BE49-F238E27FC236}">
                <a16:creationId xmlns:a16="http://schemas.microsoft.com/office/drawing/2014/main" id="{99A33C5B-0E37-A90F-FAF3-0B6F7E9EB06D}"/>
              </a:ext>
            </a:extLst>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0" y="-9040"/>
            <a:ext cx="773718" cy="840037"/>
          </a:xfrm>
          <a:prstGeom prst="rect">
            <a:avLst/>
          </a:prstGeom>
          <a:noFill/>
          <a:ln w="9525">
            <a:noFill/>
            <a:miter lim="800000"/>
            <a:headEnd/>
            <a:tailEnd/>
          </a:ln>
          <a:effectLst/>
        </p:spPr>
      </p:pic>
      <p:sp>
        <p:nvSpPr>
          <p:cNvPr id="6" name="TextBox 5">
            <a:extLst>
              <a:ext uri="{FF2B5EF4-FFF2-40B4-BE49-F238E27FC236}">
                <a16:creationId xmlns:a16="http://schemas.microsoft.com/office/drawing/2014/main" id="{2A201078-330B-5496-B5A1-3C511FD666B0}"/>
              </a:ext>
            </a:extLst>
          </p:cNvPr>
          <p:cNvSpPr txBox="1"/>
          <p:nvPr/>
        </p:nvSpPr>
        <p:spPr>
          <a:xfrm>
            <a:off x="773718" y="0"/>
            <a:ext cx="10644564" cy="830997"/>
          </a:xfrm>
          <a:prstGeom prst="rect">
            <a:avLst/>
          </a:prstGeom>
          <a:solidFill>
            <a:srgbClr val="009900"/>
          </a:solidFill>
        </p:spPr>
        <p:txBody>
          <a:bodyPr wrap="square" rtlCol="0">
            <a:spAutoFit/>
          </a:bodyPr>
          <a:lstStyle/>
          <a:p>
            <a:pPr algn="ctr"/>
            <a:r>
              <a:rPr lang="en-ZW" sz="2400" b="1" i="1" dirty="0">
                <a:solidFill>
                  <a:srgbClr val="FFFF00"/>
                </a:solidFill>
                <a:effectLst>
                  <a:outerShdw blurRad="38100" dist="38100" dir="2700000" algn="tl">
                    <a:srgbClr val="000000">
                      <a:alpha val="43137"/>
                    </a:srgbClr>
                  </a:outerShdw>
                </a:effectLst>
              </a:rPr>
              <a:t>Empowering relevant, high-quality, holistic education </a:t>
            </a:r>
          </a:p>
          <a:p>
            <a:pPr algn="ctr"/>
            <a:r>
              <a:rPr lang="en-ZW" sz="2400" b="1" i="1" dirty="0">
                <a:solidFill>
                  <a:srgbClr val="FFFF00"/>
                </a:solidFill>
                <a:effectLst>
                  <a:outerShdw blurRad="38100" dist="38100" dir="2700000" algn="tl">
                    <a:srgbClr val="000000">
                      <a:alpha val="43137"/>
                    </a:srgbClr>
                  </a:outerShdw>
                </a:effectLst>
              </a:rPr>
              <a:t>in member, non-profit, independent schools</a:t>
            </a:r>
            <a:endParaRPr lang="en-ZW" sz="2400" i="1" dirty="0">
              <a:solidFill>
                <a:srgbClr val="FFFF00"/>
              </a:solidFill>
              <a:effectLst>
                <a:outerShdw blurRad="38100" dist="38100" dir="2700000" algn="tl">
                  <a:srgbClr val="000000">
                    <a:alpha val="43137"/>
                  </a:srgbClr>
                </a:outerShdw>
              </a:effectLst>
            </a:endParaRPr>
          </a:p>
        </p:txBody>
      </p:sp>
      <p:pic>
        <p:nvPicPr>
          <p:cNvPr id="7" name="Picture 2">
            <a:extLst>
              <a:ext uri="{FF2B5EF4-FFF2-40B4-BE49-F238E27FC236}">
                <a16:creationId xmlns:a16="http://schemas.microsoft.com/office/drawing/2014/main" id="{CF0C578F-4E13-1988-6620-5AAB6ED87EF1}"/>
              </a:ext>
            </a:extLst>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11418282" y="-9041"/>
            <a:ext cx="773718" cy="840037"/>
          </a:xfrm>
          <a:prstGeom prst="rect">
            <a:avLst/>
          </a:prstGeom>
          <a:noFill/>
          <a:ln w="9525">
            <a:noFill/>
            <a:miter lim="800000"/>
            <a:headEnd/>
            <a:tailEnd/>
          </a:ln>
          <a:effectLst/>
        </p:spPr>
      </p:pic>
      <p:sp>
        <p:nvSpPr>
          <p:cNvPr id="3" name="TextBox 2">
            <a:extLst>
              <a:ext uri="{FF2B5EF4-FFF2-40B4-BE49-F238E27FC236}">
                <a16:creationId xmlns:a16="http://schemas.microsoft.com/office/drawing/2014/main" id="{5F201314-902D-8EDB-47A2-9D166AC9B74F}"/>
              </a:ext>
            </a:extLst>
          </p:cNvPr>
          <p:cNvSpPr txBox="1"/>
          <p:nvPr/>
        </p:nvSpPr>
        <p:spPr>
          <a:xfrm>
            <a:off x="8611738" y="819876"/>
            <a:ext cx="3057098" cy="1107996"/>
          </a:xfrm>
          <a:prstGeom prst="rect">
            <a:avLst/>
          </a:prstGeom>
          <a:noFill/>
        </p:spPr>
        <p:txBody>
          <a:bodyPr wrap="square" rtlCol="0">
            <a:spAutoFit/>
          </a:bodyPr>
          <a:lstStyle/>
          <a:p>
            <a:r>
              <a:rPr lang="en-ZW" sz="6600" b="1" dirty="0">
                <a:ln w="19050">
                  <a:solidFill>
                    <a:srgbClr val="FFFF00"/>
                  </a:solidFill>
                </a:ln>
                <a:solidFill>
                  <a:srgbClr val="00B050"/>
                </a:solidFill>
                <a:effectLst>
                  <a:outerShdw blurRad="38100" dist="38100" dir="2700000" algn="tl">
                    <a:srgbClr val="000000">
                      <a:alpha val="43137"/>
                    </a:srgbClr>
                  </a:outerShdw>
                </a:effectLst>
                <a:latin typeface="Broadway" panose="04040905080B02020502" pitchFamily="82" charset="0"/>
              </a:rPr>
              <a:t>HOPE</a:t>
            </a:r>
            <a:endParaRPr lang="en-ZW" sz="6600" dirty="0"/>
          </a:p>
        </p:txBody>
      </p:sp>
      <p:sp>
        <p:nvSpPr>
          <p:cNvPr id="11" name="TextBox 10">
            <a:extLst>
              <a:ext uri="{FF2B5EF4-FFF2-40B4-BE49-F238E27FC236}">
                <a16:creationId xmlns:a16="http://schemas.microsoft.com/office/drawing/2014/main" id="{B54B989A-016B-BB21-E604-5ECC35F44128}"/>
              </a:ext>
            </a:extLst>
          </p:cNvPr>
          <p:cNvSpPr txBox="1"/>
          <p:nvPr/>
        </p:nvSpPr>
        <p:spPr>
          <a:xfrm>
            <a:off x="5" y="5257963"/>
            <a:ext cx="12191995" cy="954107"/>
          </a:xfrm>
          <a:prstGeom prst="rect">
            <a:avLst/>
          </a:prstGeom>
          <a:noFill/>
        </p:spPr>
        <p:txBody>
          <a:bodyPr wrap="square">
            <a:spAutoFit/>
          </a:bodyPr>
          <a:lstStyle/>
          <a:p>
            <a:pPr algn="ctr"/>
            <a:r>
              <a:rPr lang="en-GB" sz="2800" b="1" i="1" dirty="0">
                <a:solidFill>
                  <a:srgbClr val="FFFF00"/>
                </a:solidFill>
                <a:effectLst/>
              </a:rPr>
              <a:t>“To them God chose to make known how great among the Gentiles are the riches of the glory of this mystery, which is Christ in you, the hope of glory..”</a:t>
            </a:r>
            <a:endParaRPr lang="en-ZW" sz="2800" b="1" i="1" dirty="0">
              <a:solidFill>
                <a:srgbClr val="FFFF00"/>
              </a:solidFill>
            </a:endParaRPr>
          </a:p>
        </p:txBody>
      </p:sp>
      <p:sp>
        <p:nvSpPr>
          <p:cNvPr id="27" name="TextBox 26">
            <a:extLst>
              <a:ext uri="{FF2B5EF4-FFF2-40B4-BE49-F238E27FC236}">
                <a16:creationId xmlns:a16="http://schemas.microsoft.com/office/drawing/2014/main" id="{24B6EB9D-DE8B-210B-923D-C6946F716C11}"/>
              </a:ext>
            </a:extLst>
          </p:cNvPr>
          <p:cNvSpPr txBox="1"/>
          <p:nvPr/>
        </p:nvSpPr>
        <p:spPr>
          <a:xfrm>
            <a:off x="-1" y="1017172"/>
            <a:ext cx="8857397" cy="769441"/>
          </a:xfrm>
          <a:prstGeom prst="rect">
            <a:avLst/>
          </a:prstGeom>
          <a:noFill/>
        </p:spPr>
        <p:txBody>
          <a:bodyPr wrap="square" rtlCol="0">
            <a:spAutoFit/>
          </a:bodyPr>
          <a:lstStyle/>
          <a:p>
            <a:r>
              <a:rPr lang="en-GB" sz="4400" b="1" dirty="0">
                <a:ln>
                  <a:solidFill>
                    <a:srgbClr val="FFC000"/>
                  </a:solidFill>
                </a:ln>
                <a:solidFill>
                  <a:schemeClr val="accent4"/>
                </a:solidFill>
                <a:effectLst>
                  <a:glow rad="101600">
                    <a:schemeClr val="tx1">
                      <a:alpha val="60000"/>
                    </a:schemeClr>
                  </a:glow>
                </a:effectLst>
              </a:rPr>
              <a:t>HOW CAN SCHOOLS BE BEACONS OF</a:t>
            </a:r>
            <a:endParaRPr lang="en-ZW" sz="4400" b="1" dirty="0">
              <a:ln>
                <a:solidFill>
                  <a:srgbClr val="FFC000"/>
                </a:solidFill>
              </a:ln>
              <a:solidFill>
                <a:schemeClr val="accent4"/>
              </a:solidFill>
              <a:effectLst>
                <a:glow rad="101600">
                  <a:schemeClr val="tx1">
                    <a:alpha val="60000"/>
                  </a:schemeClr>
                </a:glow>
              </a:effectLst>
            </a:endParaRPr>
          </a:p>
        </p:txBody>
      </p:sp>
      <p:sp>
        <p:nvSpPr>
          <p:cNvPr id="18" name="TextBox 17">
            <a:extLst>
              <a:ext uri="{FF2B5EF4-FFF2-40B4-BE49-F238E27FC236}">
                <a16:creationId xmlns:a16="http://schemas.microsoft.com/office/drawing/2014/main" id="{B5CD1549-C02E-6382-BCCD-E13452A2471B}"/>
              </a:ext>
            </a:extLst>
          </p:cNvPr>
          <p:cNvSpPr txBox="1"/>
          <p:nvPr/>
        </p:nvSpPr>
        <p:spPr>
          <a:xfrm rot="21414166">
            <a:off x="1883590" y="3357640"/>
            <a:ext cx="4876455" cy="923330"/>
          </a:xfrm>
          <a:prstGeom prst="rect">
            <a:avLst/>
          </a:prstGeom>
          <a:noFill/>
        </p:spPr>
        <p:txBody>
          <a:bodyPr wrap="square" rtlCol="0">
            <a:spAutoFit/>
          </a:bodyPr>
          <a:lstStyle/>
          <a:p>
            <a:pPr algn="r"/>
            <a:r>
              <a:rPr lang="en-GB" sz="5400" b="1" dirty="0">
                <a:ln>
                  <a:solidFill>
                    <a:srgbClr val="FF0000"/>
                  </a:solidFill>
                </a:ln>
                <a:solidFill>
                  <a:schemeClr val="accent1"/>
                </a:solidFill>
                <a:effectLst>
                  <a:glow rad="101600">
                    <a:srgbClr val="FFFF00">
                      <a:alpha val="60000"/>
                    </a:srgbClr>
                  </a:glow>
                </a:effectLst>
              </a:rPr>
              <a:t>C</a:t>
            </a:r>
            <a:r>
              <a:rPr lang="en-GB" sz="4400" b="1" dirty="0">
                <a:ln>
                  <a:solidFill>
                    <a:srgbClr val="FF0000"/>
                  </a:solidFill>
                </a:ln>
                <a:solidFill>
                  <a:schemeClr val="accent1"/>
                </a:solidFill>
                <a:effectLst>
                  <a:glow rad="101600">
                    <a:srgbClr val="FFFF00">
                      <a:alpha val="60000"/>
                    </a:srgbClr>
                  </a:glow>
                </a:effectLst>
              </a:rPr>
              <a:t>O</a:t>
            </a:r>
            <a:r>
              <a:rPr lang="en-GB" sz="4000" b="1" dirty="0">
                <a:ln>
                  <a:solidFill>
                    <a:srgbClr val="FF0000"/>
                  </a:solidFill>
                </a:ln>
                <a:solidFill>
                  <a:schemeClr val="accent1"/>
                </a:solidFill>
                <a:effectLst>
                  <a:glow rad="101600">
                    <a:srgbClr val="FFFF00">
                      <a:alpha val="60000"/>
                    </a:srgbClr>
                  </a:glow>
                </a:effectLst>
              </a:rPr>
              <a:t>L</a:t>
            </a:r>
            <a:r>
              <a:rPr lang="en-GB" sz="2800" b="1" dirty="0">
                <a:ln>
                  <a:solidFill>
                    <a:srgbClr val="FF0000"/>
                  </a:solidFill>
                </a:ln>
                <a:solidFill>
                  <a:schemeClr val="accent1"/>
                </a:solidFill>
                <a:effectLst>
                  <a:glow rad="101600">
                    <a:srgbClr val="FFFF00">
                      <a:alpha val="60000"/>
                    </a:srgbClr>
                  </a:glow>
                </a:effectLst>
              </a:rPr>
              <a:t> </a:t>
            </a:r>
            <a:r>
              <a:rPr lang="en-GB" sz="3600" b="1" dirty="0">
                <a:ln>
                  <a:solidFill>
                    <a:srgbClr val="FF0000"/>
                  </a:solidFill>
                </a:ln>
                <a:solidFill>
                  <a:schemeClr val="accent1"/>
                </a:solidFill>
                <a:effectLst>
                  <a:glow rad="101600">
                    <a:srgbClr val="FFFF00">
                      <a:alpha val="60000"/>
                    </a:srgbClr>
                  </a:glow>
                </a:effectLst>
              </a:rPr>
              <a:t>1</a:t>
            </a:r>
            <a:r>
              <a:rPr lang="en-GB" sz="2800" b="1" dirty="0">
                <a:ln>
                  <a:solidFill>
                    <a:srgbClr val="FF0000"/>
                  </a:solidFill>
                </a:ln>
                <a:solidFill>
                  <a:schemeClr val="accent1"/>
                </a:solidFill>
                <a:effectLst>
                  <a:glow rad="101600">
                    <a:srgbClr val="FFFF00">
                      <a:alpha val="60000"/>
                    </a:srgbClr>
                  </a:glow>
                </a:effectLst>
              </a:rPr>
              <a:t>:</a:t>
            </a:r>
            <a:r>
              <a:rPr lang="en-GB" sz="3200" b="1" dirty="0">
                <a:ln>
                  <a:solidFill>
                    <a:srgbClr val="FF0000"/>
                  </a:solidFill>
                </a:ln>
                <a:solidFill>
                  <a:schemeClr val="accent1"/>
                </a:solidFill>
                <a:effectLst>
                  <a:glow rad="101600">
                    <a:srgbClr val="FFFF00">
                      <a:alpha val="60000"/>
                    </a:srgbClr>
                  </a:glow>
                </a:effectLst>
              </a:rPr>
              <a:t>2</a:t>
            </a:r>
            <a:r>
              <a:rPr lang="en-GB" sz="2800" b="1" dirty="0">
                <a:ln>
                  <a:solidFill>
                    <a:srgbClr val="FF0000"/>
                  </a:solidFill>
                </a:ln>
                <a:solidFill>
                  <a:schemeClr val="accent1"/>
                </a:solidFill>
                <a:effectLst>
                  <a:glow rad="101600">
                    <a:srgbClr val="FFFF00">
                      <a:alpha val="60000"/>
                    </a:srgbClr>
                  </a:glow>
                </a:effectLst>
              </a:rPr>
              <a:t>7</a:t>
            </a:r>
            <a:endParaRPr lang="en-ZW" sz="2800" b="1" dirty="0">
              <a:ln>
                <a:solidFill>
                  <a:srgbClr val="FF0000"/>
                </a:solidFill>
              </a:ln>
              <a:solidFill>
                <a:schemeClr val="accent1"/>
              </a:solidFill>
              <a:effectLst>
                <a:glow rad="101600">
                  <a:srgbClr val="FFFF00">
                    <a:alpha val="60000"/>
                  </a:srgbClr>
                </a:glow>
              </a:effectLst>
            </a:endParaRPr>
          </a:p>
        </p:txBody>
      </p:sp>
      <p:sp>
        <p:nvSpPr>
          <p:cNvPr id="19" name="Star: 7 Points 18">
            <a:extLst>
              <a:ext uri="{FF2B5EF4-FFF2-40B4-BE49-F238E27FC236}">
                <a16:creationId xmlns:a16="http://schemas.microsoft.com/office/drawing/2014/main" id="{96229999-7B92-42EF-7D91-D75A5FEC405F}"/>
              </a:ext>
            </a:extLst>
          </p:cNvPr>
          <p:cNvSpPr/>
          <p:nvPr/>
        </p:nvSpPr>
        <p:spPr>
          <a:xfrm>
            <a:off x="6933457" y="2442323"/>
            <a:ext cx="2456202" cy="2301188"/>
          </a:xfrm>
          <a:prstGeom prst="star7">
            <a:avLst/>
          </a:prstGeom>
          <a:solidFill>
            <a:srgbClr val="FFFF0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W"/>
          </a:p>
        </p:txBody>
      </p:sp>
      <p:sp>
        <p:nvSpPr>
          <p:cNvPr id="20" name="TextBox 19">
            <a:extLst>
              <a:ext uri="{FF2B5EF4-FFF2-40B4-BE49-F238E27FC236}">
                <a16:creationId xmlns:a16="http://schemas.microsoft.com/office/drawing/2014/main" id="{AB2D934A-AD1C-4A0E-B92B-7D28B5559648}"/>
              </a:ext>
            </a:extLst>
          </p:cNvPr>
          <p:cNvSpPr txBox="1"/>
          <p:nvPr/>
        </p:nvSpPr>
        <p:spPr>
          <a:xfrm rot="21414166">
            <a:off x="7109145" y="3116563"/>
            <a:ext cx="2036985" cy="1015663"/>
          </a:xfrm>
          <a:prstGeom prst="rect">
            <a:avLst/>
          </a:prstGeom>
          <a:noFill/>
        </p:spPr>
        <p:txBody>
          <a:bodyPr wrap="square" rtlCol="0">
            <a:spAutoFit/>
          </a:bodyPr>
          <a:lstStyle/>
          <a:p>
            <a:pPr algn="ctr"/>
            <a:r>
              <a:rPr lang="en-GB" sz="6000" b="1" dirty="0">
                <a:ln>
                  <a:solidFill>
                    <a:schemeClr val="bg1"/>
                  </a:solidFill>
                </a:ln>
                <a:solidFill>
                  <a:schemeClr val="accent1"/>
                </a:solidFill>
                <a:effectLst>
                  <a:glow rad="101600">
                    <a:schemeClr val="bg1">
                      <a:alpha val="60000"/>
                    </a:schemeClr>
                  </a:glow>
                </a:effectLst>
              </a:rPr>
              <a:t>G</a:t>
            </a:r>
            <a:r>
              <a:rPr lang="en-GB" sz="5400" b="1" dirty="0">
                <a:ln>
                  <a:solidFill>
                    <a:schemeClr val="bg1"/>
                  </a:solidFill>
                </a:ln>
                <a:solidFill>
                  <a:schemeClr val="accent1"/>
                </a:solidFill>
                <a:effectLst>
                  <a:glow rad="101600">
                    <a:schemeClr val="bg1">
                      <a:alpha val="60000"/>
                    </a:schemeClr>
                  </a:glow>
                </a:effectLst>
              </a:rPr>
              <a:t>L</a:t>
            </a:r>
            <a:r>
              <a:rPr lang="en-GB" sz="4400" b="1" dirty="0">
                <a:ln>
                  <a:solidFill>
                    <a:schemeClr val="bg1"/>
                  </a:solidFill>
                </a:ln>
                <a:solidFill>
                  <a:schemeClr val="accent1"/>
                </a:solidFill>
                <a:effectLst>
                  <a:glow rad="101600">
                    <a:schemeClr val="bg1">
                      <a:alpha val="60000"/>
                    </a:schemeClr>
                  </a:glow>
                </a:effectLst>
              </a:rPr>
              <a:t>O</a:t>
            </a:r>
            <a:r>
              <a:rPr lang="en-GB" sz="4000" b="1" dirty="0">
                <a:ln>
                  <a:solidFill>
                    <a:schemeClr val="bg1"/>
                  </a:solidFill>
                </a:ln>
                <a:solidFill>
                  <a:schemeClr val="accent1"/>
                </a:solidFill>
                <a:effectLst>
                  <a:glow rad="101600">
                    <a:schemeClr val="bg1">
                      <a:alpha val="60000"/>
                    </a:schemeClr>
                  </a:glow>
                </a:effectLst>
              </a:rPr>
              <a:t>R</a:t>
            </a:r>
            <a:r>
              <a:rPr lang="en-GB" sz="3600" b="1" dirty="0">
                <a:ln>
                  <a:solidFill>
                    <a:schemeClr val="bg1"/>
                  </a:solidFill>
                </a:ln>
                <a:solidFill>
                  <a:schemeClr val="accent1"/>
                </a:solidFill>
                <a:effectLst>
                  <a:glow rad="101600">
                    <a:schemeClr val="bg1">
                      <a:alpha val="60000"/>
                    </a:schemeClr>
                  </a:glow>
                </a:effectLst>
              </a:rPr>
              <a:t>Y</a:t>
            </a:r>
            <a:endParaRPr lang="en-ZW" sz="2800" b="1" dirty="0">
              <a:ln>
                <a:solidFill>
                  <a:schemeClr val="bg1"/>
                </a:solidFill>
              </a:ln>
              <a:solidFill>
                <a:schemeClr val="accent1"/>
              </a:solidFill>
              <a:effectLst>
                <a:glow rad="101600">
                  <a:schemeClr val="bg1">
                    <a:alpha val="60000"/>
                  </a:schemeClr>
                </a:glow>
              </a:effectLst>
            </a:endParaRPr>
          </a:p>
        </p:txBody>
      </p:sp>
      <p:sp>
        <p:nvSpPr>
          <p:cNvPr id="21" name="TextBox 20">
            <a:extLst>
              <a:ext uri="{FF2B5EF4-FFF2-40B4-BE49-F238E27FC236}">
                <a16:creationId xmlns:a16="http://schemas.microsoft.com/office/drawing/2014/main" id="{B54BF7B1-798C-8A4F-4675-12A6638F0EB8}"/>
              </a:ext>
            </a:extLst>
          </p:cNvPr>
          <p:cNvSpPr txBox="1"/>
          <p:nvPr/>
        </p:nvSpPr>
        <p:spPr>
          <a:xfrm>
            <a:off x="70228" y="3288347"/>
            <a:ext cx="4924209" cy="923330"/>
          </a:xfrm>
          <a:prstGeom prst="rect">
            <a:avLst/>
          </a:prstGeom>
          <a:noFill/>
        </p:spPr>
        <p:txBody>
          <a:bodyPr wrap="square" rtlCol="0">
            <a:spAutoFit/>
          </a:bodyPr>
          <a:lstStyle/>
          <a:p>
            <a:r>
              <a:rPr lang="en-GB" sz="5400" b="1" dirty="0">
                <a:ln>
                  <a:solidFill>
                    <a:schemeClr val="tx1"/>
                  </a:solidFill>
                </a:ln>
                <a:solidFill>
                  <a:srgbClr val="FFFF00"/>
                </a:solidFill>
                <a:effectLst>
                  <a:glow rad="101600">
                    <a:schemeClr val="tx1">
                      <a:alpha val="60000"/>
                    </a:schemeClr>
                  </a:glow>
                </a:effectLst>
              </a:rPr>
              <a:t>CHRIST IN YOU</a:t>
            </a:r>
            <a:endParaRPr lang="en-ZW" sz="5400" b="1" dirty="0">
              <a:ln>
                <a:solidFill>
                  <a:schemeClr val="tx1"/>
                </a:solidFill>
              </a:ln>
              <a:solidFill>
                <a:srgbClr val="FFFF00"/>
              </a:solidFill>
              <a:effectLst>
                <a:glow rad="101600">
                  <a:schemeClr val="tx1">
                    <a:alpha val="60000"/>
                  </a:schemeClr>
                </a:glow>
              </a:effectLst>
            </a:endParaRPr>
          </a:p>
        </p:txBody>
      </p:sp>
    </p:spTree>
    <p:extLst>
      <p:ext uri="{BB962C8B-B14F-4D97-AF65-F5344CB8AC3E}">
        <p14:creationId xmlns:p14="http://schemas.microsoft.com/office/powerpoint/2010/main" val="2442467552"/>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additive="base">
                                        <p:cTn id="7" dur="500" fill="hold"/>
                                        <p:tgtEl>
                                          <p:spTgt spid="18"/>
                                        </p:tgtEl>
                                        <p:attrNameLst>
                                          <p:attrName>ppt_x</p:attrName>
                                        </p:attrNameLst>
                                      </p:cBhvr>
                                      <p:tavLst>
                                        <p:tav tm="0">
                                          <p:val>
                                            <p:strVal val="1+#ppt_w/2"/>
                                          </p:val>
                                        </p:tav>
                                        <p:tav tm="100000">
                                          <p:val>
                                            <p:strVal val="#ppt_x"/>
                                          </p:val>
                                        </p:tav>
                                      </p:tavLst>
                                    </p:anim>
                                    <p:anim calcmode="lin" valueType="num">
                                      <p:cBhvr additive="base">
                                        <p:cTn id="8" dur="500" fill="hold"/>
                                        <p:tgtEl>
                                          <p:spTgt spid="1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8"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wipe(left)">
                                      <p:cBhvr>
                                        <p:cTn id="13" dur="2000"/>
                                        <p:tgtEl>
                                          <p:spTgt spid="11"/>
                                        </p:tgtEl>
                                      </p:cBhvr>
                                    </p:animEffect>
                                  </p:childTnLst>
                                </p:cTn>
                              </p:par>
                            </p:childTnLst>
                          </p:cTn>
                        </p:par>
                      </p:childTnLst>
                    </p:cTn>
                  </p:par>
                  <p:par>
                    <p:cTn id="14" fill="hold">
                      <p:stCondLst>
                        <p:cond delay="indefinite"/>
                      </p:stCondLst>
                      <p:childTnLst>
                        <p:par>
                          <p:cTn id="15" fill="hold">
                            <p:stCondLst>
                              <p:cond delay="0"/>
                            </p:stCondLst>
                            <p:childTnLst>
                              <p:par>
                                <p:cTn id="16" presetID="53" presetClass="entr" presetSubtype="16" fill="hold" grpId="0" nodeType="clickEffect">
                                  <p:stCondLst>
                                    <p:cond delay="0"/>
                                  </p:stCondLst>
                                  <p:childTnLst>
                                    <p:set>
                                      <p:cBhvr>
                                        <p:cTn id="17" dur="1" fill="hold">
                                          <p:stCondLst>
                                            <p:cond delay="0"/>
                                          </p:stCondLst>
                                        </p:cTn>
                                        <p:tgtEl>
                                          <p:spTgt spid="21"/>
                                        </p:tgtEl>
                                        <p:attrNameLst>
                                          <p:attrName>style.visibility</p:attrName>
                                        </p:attrNameLst>
                                      </p:cBhvr>
                                      <p:to>
                                        <p:strVal val="visible"/>
                                      </p:to>
                                    </p:set>
                                    <p:anim calcmode="lin" valueType="num">
                                      <p:cBhvr>
                                        <p:cTn id="18" dur="500" fill="hold"/>
                                        <p:tgtEl>
                                          <p:spTgt spid="21"/>
                                        </p:tgtEl>
                                        <p:attrNameLst>
                                          <p:attrName>ppt_w</p:attrName>
                                        </p:attrNameLst>
                                      </p:cBhvr>
                                      <p:tavLst>
                                        <p:tav tm="0">
                                          <p:val>
                                            <p:fltVal val="0"/>
                                          </p:val>
                                        </p:tav>
                                        <p:tav tm="100000">
                                          <p:val>
                                            <p:strVal val="#ppt_w"/>
                                          </p:val>
                                        </p:tav>
                                      </p:tavLst>
                                    </p:anim>
                                    <p:anim calcmode="lin" valueType="num">
                                      <p:cBhvr>
                                        <p:cTn id="19" dur="500" fill="hold"/>
                                        <p:tgtEl>
                                          <p:spTgt spid="21"/>
                                        </p:tgtEl>
                                        <p:attrNameLst>
                                          <p:attrName>ppt_h</p:attrName>
                                        </p:attrNameLst>
                                      </p:cBhvr>
                                      <p:tavLst>
                                        <p:tav tm="0">
                                          <p:val>
                                            <p:fltVal val="0"/>
                                          </p:val>
                                        </p:tav>
                                        <p:tav tm="100000">
                                          <p:val>
                                            <p:strVal val="#ppt_h"/>
                                          </p:val>
                                        </p:tav>
                                      </p:tavLst>
                                    </p:anim>
                                    <p:animEffect transition="in" filter="fade">
                                      <p:cBhvr>
                                        <p:cTn id="20"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8" grpId="0"/>
      <p:bldP spid="21"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Five Tips to Design and Launch an Effective BLE Beacon Campaign -">
            <a:extLst>
              <a:ext uri="{FF2B5EF4-FFF2-40B4-BE49-F238E27FC236}">
                <a16:creationId xmlns:a16="http://schemas.microsoft.com/office/drawing/2014/main" id="{CABB66F8-194E-CDB3-2B28-92AC5717B8D3}"/>
              </a:ext>
            </a:extLst>
          </p:cNvPr>
          <p:cNvPicPr>
            <a:picLocks noChangeAspect="1" noChangeArrowheads="1"/>
          </p:cNvPicPr>
          <p:nvPr/>
        </p:nvPicPr>
        <p:blipFill>
          <a:blip r:embed="rId2">
            <a:extLst>
              <a:ext uri="{BEBA8EAE-BF5A-486C-A8C5-ECC9F3942E4B}">
                <a14:imgProps xmlns:a14="http://schemas.microsoft.com/office/drawing/2010/main">
                  <a14:imgLayer r:embed="rId3">
                    <a14:imgEffect>
                      <a14:artisticPaintStrokes/>
                    </a14:imgEffect>
                  </a14:imgLayer>
                </a14:imgProps>
              </a:ext>
              <a:ext uri="{28A0092B-C50C-407E-A947-70E740481C1C}">
                <a14:useLocalDpi xmlns:a14="http://schemas.microsoft.com/office/drawing/2010/main" val="0"/>
              </a:ext>
            </a:extLst>
          </a:blip>
          <a:srcRect/>
          <a:stretch>
            <a:fillRect/>
          </a:stretch>
        </p:blipFill>
        <p:spPr bwMode="auto">
          <a:xfrm flipH="1">
            <a:off x="-2" y="14177"/>
            <a:ext cx="12191997" cy="6842541"/>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2" descr="Children in Zimbabwe – Kurera Children's Trust">
            <a:extLst>
              <a:ext uri="{FF2B5EF4-FFF2-40B4-BE49-F238E27FC236}">
                <a16:creationId xmlns:a16="http://schemas.microsoft.com/office/drawing/2014/main" id="{B74342FF-BBF9-B60F-2986-A61494A9C4F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78005" y="1655363"/>
            <a:ext cx="5835982" cy="4376987"/>
          </a:xfrm>
          <a:prstGeom prst="ellipse">
            <a:avLst/>
          </a:prstGeom>
          <a:ln w="19050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a:extLst>
            <a:ext uri="{909E8E84-426E-40DD-AFC4-6F175D3DCCD1}">
              <a14:hiddenFill xmlns:a14="http://schemas.microsoft.com/office/drawing/2010/main">
                <a:solidFill>
                  <a:srgbClr val="FFFFFF"/>
                </a:solidFill>
              </a14:hiddenFill>
            </a:ext>
          </a:extLst>
        </p:spPr>
      </p:pic>
      <p:sp>
        <p:nvSpPr>
          <p:cNvPr id="14" name="TextBox 13">
            <a:extLst>
              <a:ext uri="{FF2B5EF4-FFF2-40B4-BE49-F238E27FC236}">
                <a16:creationId xmlns:a16="http://schemas.microsoft.com/office/drawing/2014/main" id="{65DB98E9-D069-0887-0F7A-A1514B0DED67}"/>
              </a:ext>
            </a:extLst>
          </p:cNvPr>
          <p:cNvSpPr txBox="1"/>
          <p:nvPr/>
        </p:nvSpPr>
        <p:spPr>
          <a:xfrm>
            <a:off x="1" y="6087277"/>
            <a:ext cx="12191999" cy="769441"/>
          </a:xfrm>
          <a:prstGeom prst="rect">
            <a:avLst/>
          </a:prstGeom>
          <a:noFill/>
        </p:spPr>
        <p:txBody>
          <a:bodyPr wrap="square" rtlCol="0">
            <a:spAutoFit/>
          </a:bodyPr>
          <a:lstStyle/>
          <a:p>
            <a:pPr lvl="1" algn="ct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latin typeface="Bauhaus 93" panose="04030905020B02020C02" pitchFamily="82" charset="0"/>
              </a:rPr>
              <a:t>KLAXONS OF </a:t>
            </a:r>
            <a:r>
              <a:rPr lang="en-ZW" sz="4400" b="1" dirty="0">
                <a:ln w="19050">
                  <a:solidFill>
                    <a:srgbClr val="00B050"/>
                  </a:solidFill>
                </a:ln>
                <a:solidFill>
                  <a:srgbClr val="FFFF00"/>
                </a:solidFill>
                <a:effectLst>
                  <a:outerShdw blurRad="38100" dist="38100" dir="2700000" algn="tl">
                    <a:srgbClr val="000000">
                      <a:alpha val="43137"/>
                    </a:srgbClr>
                  </a:outerShdw>
                </a:effectLst>
                <a:latin typeface="Bauhaus 93" panose="04030905020B02020C02" pitchFamily="82" charset="0"/>
              </a:rPr>
              <a:t>HYPE  </a:t>
            </a: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latin typeface="Bauhaus 93" panose="04030905020B02020C02" pitchFamily="82" charset="0"/>
              </a:rPr>
              <a:t> </a:t>
            </a: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rPr>
              <a:t>OR</a:t>
            </a: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latin typeface="Broadway" panose="04040905080B02020502" pitchFamily="82" charset="0"/>
              </a:rPr>
              <a:t>  BEACONS OF </a:t>
            </a:r>
            <a:r>
              <a:rPr lang="en-ZW" sz="4400" b="1" dirty="0">
                <a:ln w="19050">
                  <a:solidFill>
                    <a:srgbClr val="FFFF00"/>
                  </a:solidFill>
                </a:ln>
                <a:solidFill>
                  <a:srgbClr val="00B050"/>
                </a:solidFill>
                <a:effectLst>
                  <a:outerShdw blurRad="38100" dist="38100" dir="2700000" algn="tl">
                    <a:srgbClr val="000000">
                      <a:alpha val="43137"/>
                    </a:srgbClr>
                  </a:outerShdw>
                </a:effectLst>
                <a:latin typeface="Broadway" panose="04040905080B02020502" pitchFamily="82" charset="0"/>
              </a:rPr>
              <a:t>HOPE</a:t>
            </a: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latin typeface="Broadway" panose="04040905080B02020502" pitchFamily="82" charset="0"/>
              </a:rPr>
              <a:t>?</a:t>
            </a:r>
          </a:p>
        </p:txBody>
      </p:sp>
      <p:pic>
        <p:nvPicPr>
          <p:cNvPr id="5" name="Picture 2">
            <a:extLst>
              <a:ext uri="{FF2B5EF4-FFF2-40B4-BE49-F238E27FC236}">
                <a16:creationId xmlns:a16="http://schemas.microsoft.com/office/drawing/2014/main" id="{99A33C5B-0E37-A90F-FAF3-0B6F7E9EB06D}"/>
              </a:ext>
            </a:extLst>
          </p:cNvPr>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0" y="-9040"/>
            <a:ext cx="773718" cy="840037"/>
          </a:xfrm>
          <a:prstGeom prst="rect">
            <a:avLst/>
          </a:prstGeom>
          <a:noFill/>
          <a:ln w="9525">
            <a:noFill/>
            <a:miter lim="800000"/>
            <a:headEnd/>
            <a:tailEnd/>
          </a:ln>
          <a:effectLst/>
        </p:spPr>
      </p:pic>
      <p:sp>
        <p:nvSpPr>
          <p:cNvPr id="6" name="TextBox 5">
            <a:extLst>
              <a:ext uri="{FF2B5EF4-FFF2-40B4-BE49-F238E27FC236}">
                <a16:creationId xmlns:a16="http://schemas.microsoft.com/office/drawing/2014/main" id="{2A201078-330B-5496-B5A1-3C511FD666B0}"/>
              </a:ext>
            </a:extLst>
          </p:cNvPr>
          <p:cNvSpPr txBox="1"/>
          <p:nvPr/>
        </p:nvSpPr>
        <p:spPr>
          <a:xfrm>
            <a:off x="773718" y="0"/>
            <a:ext cx="10644564" cy="830997"/>
          </a:xfrm>
          <a:prstGeom prst="rect">
            <a:avLst/>
          </a:prstGeom>
          <a:solidFill>
            <a:srgbClr val="009900"/>
          </a:solidFill>
        </p:spPr>
        <p:txBody>
          <a:bodyPr wrap="square" rtlCol="0">
            <a:spAutoFit/>
          </a:bodyPr>
          <a:lstStyle/>
          <a:p>
            <a:pPr algn="ctr"/>
            <a:r>
              <a:rPr lang="en-ZW" sz="2400" b="1" i="1" dirty="0">
                <a:solidFill>
                  <a:srgbClr val="FFFF00"/>
                </a:solidFill>
                <a:effectLst>
                  <a:outerShdw blurRad="38100" dist="38100" dir="2700000" algn="tl">
                    <a:srgbClr val="000000">
                      <a:alpha val="43137"/>
                    </a:srgbClr>
                  </a:outerShdw>
                </a:effectLst>
              </a:rPr>
              <a:t>Empowering relevant, high-quality, holistic education </a:t>
            </a:r>
          </a:p>
          <a:p>
            <a:pPr algn="ctr"/>
            <a:r>
              <a:rPr lang="en-ZW" sz="2400" b="1" i="1" dirty="0">
                <a:solidFill>
                  <a:srgbClr val="FFFF00"/>
                </a:solidFill>
                <a:effectLst>
                  <a:outerShdw blurRad="38100" dist="38100" dir="2700000" algn="tl">
                    <a:srgbClr val="000000">
                      <a:alpha val="43137"/>
                    </a:srgbClr>
                  </a:outerShdw>
                </a:effectLst>
              </a:rPr>
              <a:t>in member, non-profit, independent schools</a:t>
            </a:r>
            <a:endParaRPr lang="en-ZW" sz="2400" i="1" dirty="0">
              <a:solidFill>
                <a:srgbClr val="FFFF00"/>
              </a:solidFill>
              <a:effectLst>
                <a:outerShdw blurRad="38100" dist="38100" dir="2700000" algn="tl">
                  <a:srgbClr val="000000">
                    <a:alpha val="43137"/>
                  </a:srgbClr>
                </a:outerShdw>
              </a:effectLst>
            </a:endParaRPr>
          </a:p>
        </p:txBody>
      </p:sp>
      <p:pic>
        <p:nvPicPr>
          <p:cNvPr id="7" name="Picture 2">
            <a:extLst>
              <a:ext uri="{FF2B5EF4-FFF2-40B4-BE49-F238E27FC236}">
                <a16:creationId xmlns:a16="http://schemas.microsoft.com/office/drawing/2014/main" id="{CF0C578F-4E13-1988-6620-5AAB6ED87EF1}"/>
              </a:ext>
            </a:extLst>
          </p:cNvPr>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11418282" y="-9041"/>
            <a:ext cx="773718" cy="840037"/>
          </a:xfrm>
          <a:prstGeom prst="rect">
            <a:avLst/>
          </a:prstGeom>
          <a:noFill/>
          <a:ln w="9525">
            <a:noFill/>
            <a:miter lim="800000"/>
            <a:headEnd/>
            <a:tailEnd/>
          </a:ln>
          <a:effectLst/>
        </p:spPr>
      </p:pic>
      <p:sp>
        <p:nvSpPr>
          <p:cNvPr id="3" name="TextBox 2">
            <a:extLst>
              <a:ext uri="{FF2B5EF4-FFF2-40B4-BE49-F238E27FC236}">
                <a16:creationId xmlns:a16="http://schemas.microsoft.com/office/drawing/2014/main" id="{5F201314-902D-8EDB-47A2-9D166AC9B74F}"/>
              </a:ext>
            </a:extLst>
          </p:cNvPr>
          <p:cNvSpPr txBox="1"/>
          <p:nvPr/>
        </p:nvSpPr>
        <p:spPr>
          <a:xfrm>
            <a:off x="8611738" y="819876"/>
            <a:ext cx="3057098" cy="1107996"/>
          </a:xfrm>
          <a:prstGeom prst="rect">
            <a:avLst/>
          </a:prstGeom>
          <a:noFill/>
        </p:spPr>
        <p:txBody>
          <a:bodyPr wrap="square" rtlCol="0">
            <a:spAutoFit/>
          </a:bodyPr>
          <a:lstStyle/>
          <a:p>
            <a:r>
              <a:rPr lang="en-ZW" sz="6600" b="1" dirty="0">
                <a:ln w="19050">
                  <a:solidFill>
                    <a:srgbClr val="FFFF00"/>
                  </a:solidFill>
                </a:ln>
                <a:solidFill>
                  <a:srgbClr val="00B050"/>
                </a:solidFill>
                <a:effectLst>
                  <a:outerShdw blurRad="38100" dist="38100" dir="2700000" algn="tl">
                    <a:srgbClr val="000000">
                      <a:alpha val="43137"/>
                    </a:srgbClr>
                  </a:outerShdw>
                </a:effectLst>
                <a:latin typeface="Broadway" panose="04040905080B02020502" pitchFamily="82" charset="0"/>
              </a:rPr>
              <a:t>HOPE</a:t>
            </a:r>
            <a:endParaRPr lang="en-ZW" sz="6600" dirty="0"/>
          </a:p>
        </p:txBody>
      </p:sp>
      <p:sp>
        <p:nvSpPr>
          <p:cNvPr id="11" name="TextBox 10">
            <a:extLst>
              <a:ext uri="{FF2B5EF4-FFF2-40B4-BE49-F238E27FC236}">
                <a16:creationId xmlns:a16="http://schemas.microsoft.com/office/drawing/2014/main" id="{B54B989A-016B-BB21-E604-5ECC35F44128}"/>
              </a:ext>
            </a:extLst>
          </p:cNvPr>
          <p:cNvSpPr txBox="1"/>
          <p:nvPr/>
        </p:nvSpPr>
        <p:spPr>
          <a:xfrm>
            <a:off x="53095" y="3053640"/>
            <a:ext cx="3071814" cy="2062103"/>
          </a:xfrm>
          <a:prstGeom prst="rect">
            <a:avLst/>
          </a:prstGeom>
          <a:noFill/>
        </p:spPr>
        <p:txBody>
          <a:bodyPr wrap="square">
            <a:spAutoFit/>
          </a:bodyPr>
          <a:lstStyle/>
          <a:p>
            <a:pPr algn="ctr"/>
            <a:r>
              <a:rPr lang="en-GB" sz="3200" b="1" i="1" dirty="0">
                <a:ln>
                  <a:solidFill>
                    <a:schemeClr val="tx1"/>
                  </a:solidFill>
                </a:ln>
                <a:effectLst>
                  <a:glow rad="101600">
                    <a:srgbClr val="FFFF00">
                      <a:alpha val="60000"/>
                    </a:srgbClr>
                  </a:glow>
                </a:effectLst>
              </a:rPr>
              <a:t>“Remember your creator in the days of your youth.”</a:t>
            </a:r>
            <a:endParaRPr lang="en-ZW" sz="3200" b="1" i="1" dirty="0">
              <a:ln>
                <a:solidFill>
                  <a:schemeClr val="tx1"/>
                </a:solidFill>
              </a:ln>
              <a:effectLst>
                <a:glow rad="101600">
                  <a:srgbClr val="FFFF00">
                    <a:alpha val="60000"/>
                  </a:srgbClr>
                </a:glow>
              </a:effectLst>
            </a:endParaRPr>
          </a:p>
        </p:txBody>
      </p:sp>
      <p:sp>
        <p:nvSpPr>
          <p:cNvPr id="27" name="TextBox 26">
            <a:extLst>
              <a:ext uri="{FF2B5EF4-FFF2-40B4-BE49-F238E27FC236}">
                <a16:creationId xmlns:a16="http://schemas.microsoft.com/office/drawing/2014/main" id="{24B6EB9D-DE8B-210B-923D-C6946F716C11}"/>
              </a:ext>
            </a:extLst>
          </p:cNvPr>
          <p:cNvSpPr txBox="1"/>
          <p:nvPr/>
        </p:nvSpPr>
        <p:spPr>
          <a:xfrm>
            <a:off x="-1" y="1017172"/>
            <a:ext cx="8857397" cy="769441"/>
          </a:xfrm>
          <a:prstGeom prst="rect">
            <a:avLst/>
          </a:prstGeom>
          <a:noFill/>
        </p:spPr>
        <p:txBody>
          <a:bodyPr wrap="square" rtlCol="0">
            <a:spAutoFit/>
          </a:bodyPr>
          <a:lstStyle/>
          <a:p>
            <a:r>
              <a:rPr lang="en-GB" sz="4400" b="1" dirty="0">
                <a:ln>
                  <a:solidFill>
                    <a:srgbClr val="FFC000"/>
                  </a:solidFill>
                </a:ln>
                <a:solidFill>
                  <a:schemeClr val="accent4"/>
                </a:solidFill>
                <a:effectLst>
                  <a:glow rad="101600">
                    <a:schemeClr val="tx1">
                      <a:alpha val="60000"/>
                    </a:schemeClr>
                  </a:glow>
                </a:effectLst>
              </a:rPr>
              <a:t>HOW CAN SCHOOLS BE BEACONS OF</a:t>
            </a:r>
            <a:endParaRPr lang="en-ZW" sz="4400" b="1" dirty="0">
              <a:ln>
                <a:solidFill>
                  <a:srgbClr val="FFC000"/>
                </a:solidFill>
              </a:ln>
              <a:solidFill>
                <a:schemeClr val="accent4"/>
              </a:solidFill>
              <a:effectLst>
                <a:glow rad="101600">
                  <a:schemeClr val="tx1">
                    <a:alpha val="60000"/>
                  </a:schemeClr>
                </a:glow>
              </a:effectLst>
            </a:endParaRPr>
          </a:p>
        </p:txBody>
      </p:sp>
      <p:sp>
        <p:nvSpPr>
          <p:cNvPr id="2" name="TextBox 1">
            <a:extLst>
              <a:ext uri="{FF2B5EF4-FFF2-40B4-BE49-F238E27FC236}">
                <a16:creationId xmlns:a16="http://schemas.microsoft.com/office/drawing/2014/main" id="{CFCD6035-01D9-9CDF-8B93-778A17E518E5}"/>
              </a:ext>
            </a:extLst>
          </p:cNvPr>
          <p:cNvSpPr txBox="1"/>
          <p:nvPr/>
        </p:nvSpPr>
        <p:spPr>
          <a:xfrm>
            <a:off x="8858602" y="1802530"/>
            <a:ext cx="3071814" cy="2369880"/>
          </a:xfrm>
          <a:prstGeom prst="rect">
            <a:avLst/>
          </a:prstGeom>
          <a:noFill/>
        </p:spPr>
        <p:txBody>
          <a:bodyPr wrap="square">
            <a:spAutoFit/>
          </a:bodyPr>
          <a:lstStyle/>
          <a:p>
            <a:pPr algn="ctr"/>
            <a:r>
              <a:rPr lang="en-GB" sz="3200" b="1" i="1" dirty="0">
                <a:ln>
                  <a:solidFill>
                    <a:schemeClr val="tx1"/>
                  </a:solidFill>
                </a:ln>
                <a:effectLst>
                  <a:glow rad="101600">
                    <a:srgbClr val="FFFF00">
                      <a:alpha val="60000"/>
                    </a:srgbClr>
                  </a:glow>
                </a:effectLst>
              </a:rPr>
              <a:t>“Everything was written... so that… we might have hope” </a:t>
            </a:r>
          </a:p>
          <a:p>
            <a:pPr algn="r"/>
            <a:r>
              <a:rPr lang="en-GB" sz="2000" b="1" i="1" dirty="0">
                <a:ln>
                  <a:solidFill>
                    <a:schemeClr val="tx1"/>
                  </a:solidFill>
                </a:ln>
                <a:effectLst>
                  <a:glow rad="101600">
                    <a:srgbClr val="FFFF00">
                      <a:alpha val="60000"/>
                    </a:srgbClr>
                  </a:glow>
                </a:effectLst>
              </a:rPr>
              <a:t>Rom 15:4</a:t>
            </a:r>
            <a:endParaRPr lang="en-ZW" sz="3200" b="1" i="1" dirty="0">
              <a:ln>
                <a:solidFill>
                  <a:schemeClr val="tx1"/>
                </a:solidFill>
              </a:ln>
              <a:effectLst>
                <a:glow rad="101600">
                  <a:srgbClr val="FFFF00">
                    <a:alpha val="60000"/>
                  </a:srgbClr>
                </a:glow>
              </a:effectLst>
            </a:endParaRPr>
          </a:p>
        </p:txBody>
      </p:sp>
    </p:spTree>
    <p:extLst>
      <p:ext uri="{BB962C8B-B14F-4D97-AF65-F5344CB8AC3E}">
        <p14:creationId xmlns:p14="http://schemas.microsoft.com/office/powerpoint/2010/main" val="303320856"/>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20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left)">
                                      <p:cBhvr>
                                        <p:cTn id="12"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Five Tips to Design and Launch an Effective BLE Beacon Campaign -">
            <a:extLst>
              <a:ext uri="{FF2B5EF4-FFF2-40B4-BE49-F238E27FC236}">
                <a16:creationId xmlns:a16="http://schemas.microsoft.com/office/drawing/2014/main" id="{CABB66F8-194E-CDB3-2B28-92AC5717B8D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2" y="14177"/>
            <a:ext cx="12191997" cy="6842541"/>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2" descr="Children in Zimbabwe – Kurera Children's Trust">
            <a:extLst>
              <a:ext uri="{FF2B5EF4-FFF2-40B4-BE49-F238E27FC236}">
                <a16:creationId xmlns:a16="http://schemas.microsoft.com/office/drawing/2014/main" id="{32133816-EEBC-30E5-49AC-F501F554181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78005" y="1655363"/>
            <a:ext cx="5835982" cy="4376987"/>
          </a:xfrm>
          <a:prstGeom prst="ellipse">
            <a:avLst/>
          </a:prstGeom>
          <a:ln w="19050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a:extLst>
            <a:ext uri="{909E8E84-426E-40DD-AFC4-6F175D3DCCD1}">
              <a14:hiddenFill xmlns:a14="http://schemas.microsoft.com/office/drawing/2010/main">
                <a:solidFill>
                  <a:srgbClr val="FFFFFF"/>
                </a:solidFill>
              </a14:hiddenFill>
            </a:ext>
          </a:extLst>
        </p:spPr>
      </p:pic>
      <p:sp>
        <p:nvSpPr>
          <p:cNvPr id="14" name="TextBox 13">
            <a:extLst>
              <a:ext uri="{FF2B5EF4-FFF2-40B4-BE49-F238E27FC236}">
                <a16:creationId xmlns:a16="http://schemas.microsoft.com/office/drawing/2014/main" id="{65DB98E9-D069-0887-0F7A-A1514B0DED67}"/>
              </a:ext>
            </a:extLst>
          </p:cNvPr>
          <p:cNvSpPr txBox="1"/>
          <p:nvPr/>
        </p:nvSpPr>
        <p:spPr>
          <a:xfrm>
            <a:off x="1" y="6087277"/>
            <a:ext cx="12191999" cy="769441"/>
          </a:xfrm>
          <a:prstGeom prst="rect">
            <a:avLst/>
          </a:prstGeom>
          <a:noFill/>
        </p:spPr>
        <p:txBody>
          <a:bodyPr wrap="square" rtlCol="0">
            <a:spAutoFit/>
          </a:bodyPr>
          <a:lstStyle/>
          <a:p>
            <a:pPr lvl="1" algn="ct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latin typeface="Bauhaus 93" panose="04030905020B02020C02" pitchFamily="82" charset="0"/>
              </a:rPr>
              <a:t>KLAXONS OF </a:t>
            </a:r>
            <a:r>
              <a:rPr lang="en-ZW" sz="4400" b="1" dirty="0">
                <a:ln w="19050">
                  <a:solidFill>
                    <a:srgbClr val="00B050"/>
                  </a:solidFill>
                </a:ln>
                <a:solidFill>
                  <a:srgbClr val="FFFF00"/>
                </a:solidFill>
                <a:effectLst>
                  <a:outerShdw blurRad="38100" dist="38100" dir="2700000" algn="tl">
                    <a:srgbClr val="000000">
                      <a:alpha val="43137"/>
                    </a:srgbClr>
                  </a:outerShdw>
                </a:effectLst>
                <a:latin typeface="Bauhaus 93" panose="04030905020B02020C02" pitchFamily="82" charset="0"/>
              </a:rPr>
              <a:t>HYPE  </a:t>
            </a: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latin typeface="Bauhaus 93" panose="04030905020B02020C02" pitchFamily="82" charset="0"/>
              </a:rPr>
              <a:t> </a:t>
            </a: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rPr>
              <a:t>OR</a:t>
            </a: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latin typeface="Broadway" panose="04040905080B02020502" pitchFamily="82" charset="0"/>
              </a:rPr>
              <a:t>  BEACONS OF </a:t>
            </a:r>
            <a:r>
              <a:rPr lang="en-ZW" sz="4400" b="1" dirty="0">
                <a:ln w="19050">
                  <a:solidFill>
                    <a:srgbClr val="FFFF00"/>
                  </a:solidFill>
                </a:ln>
                <a:solidFill>
                  <a:srgbClr val="00B050"/>
                </a:solidFill>
                <a:effectLst>
                  <a:outerShdw blurRad="38100" dist="38100" dir="2700000" algn="tl">
                    <a:srgbClr val="000000">
                      <a:alpha val="43137"/>
                    </a:srgbClr>
                  </a:outerShdw>
                </a:effectLst>
                <a:latin typeface="Broadway" panose="04040905080B02020502" pitchFamily="82" charset="0"/>
              </a:rPr>
              <a:t>HOPE</a:t>
            </a: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latin typeface="Broadway" panose="04040905080B02020502" pitchFamily="82" charset="0"/>
              </a:rPr>
              <a:t>?</a:t>
            </a:r>
          </a:p>
        </p:txBody>
      </p:sp>
      <p:pic>
        <p:nvPicPr>
          <p:cNvPr id="5" name="Picture 2">
            <a:extLst>
              <a:ext uri="{FF2B5EF4-FFF2-40B4-BE49-F238E27FC236}">
                <a16:creationId xmlns:a16="http://schemas.microsoft.com/office/drawing/2014/main" id="{99A33C5B-0E37-A90F-FAF3-0B6F7E9EB06D}"/>
              </a:ext>
            </a:extLst>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0" y="-9040"/>
            <a:ext cx="773718" cy="840037"/>
          </a:xfrm>
          <a:prstGeom prst="rect">
            <a:avLst/>
          </a:prstGeom>
          <a:noFill/>
          <a:ln w="9525">
            <a:noFill/>
            <a:miter lim="800000"/>
            <a:headEnd/>
            <a:tailEnd/>
          </a:ln>
          <a:effectLst/>
        </p:spPr>
      </p:pic>
      <p:sp>
        <p:nvSpPr>
          <p:cNvPr id="6" name="TextBox 5">
            <a:extLst>
              <a:ext uri="{FF2B5EF4-FFF2-40B4-BE49-F238E27FC236}">
                <a16:creationId xmlns:a16="http://schemas.microsoft.com/office/drawing/2014/main" id="{2A201078-330B-5496-B5A1-3C511FD666B0}"/>
              </a:ext>
            </a:extLst>
          </p:cNvPr>
          <p:cNvSpPr txBox="1"/>
          <p:nvPr/>
        </p:nvSpPr>
        <p:spPr>
          <a:xfrm>
            <a:off x="773718" y="0"/>
            <a:ext cx="10644564" cy="830997"/>
          </a:xfrm>
          <a:prstGeom prst="rect">
            <a:avLst/>
          </a:prstGeom>
          <a:solidFill>
            <a:srgbClr val="009900"/>
          </a:solidFill>
        </p:spPr>
        <p:txBody>
          <a:bodyPr wrap="square" rtlCol="0">
            <a:spAutoFit/>
          </a:bodyPr>
          <a:lstStyle/>
          <a:p>
            <a:pPr algn="ctr"/>
            <a:r>
              <a:rPr lang="en-ZW" sz="2400" b="1" i="1" dirty="0">
                <a:solidFill>
                  <a:srgbClr val="FFFF00"/>
                </a:solidFill>
                <a:effectLst>
                  <a:outerShdw blurRad="38100" dist="38100" dir="2700000" algn="tl">
                    <a:srgbClr val="000000">
                      <a:alpha val="43137"/>
                    </a:srgbClr>
                  </a:outerShdw>
                </a:effectLst>
              </a:rPr>
              <a:t>Empowering relevant, high-quality, holistic education </a:t>
            </a:r>
          </a:p>
          <a:p>
            <a:pPr algn="ctr"/>
            <a:r>
              <a:rPr lang="en-ZW" sz="2400" b="1" i="1" dirty="0">
                <a:solidFill>
                  <a:srgbClr val="FFFF00"/>
                </a:solidFill>
                <a:effectLst>
                  <a:outerShdw blurRad="38100" dist="38100" dir="2700000" algn="tl">
                    <a:srgbClr val="000000">
                      <a:alpha val="43137"/>
                    </a:srgbClr>
                  </a:outerShdw>
                </a:effectLst>
              </a:rPr>
              <a:t>in member, non-profit, independent schools</a:t>
            </a:r>
            <a:endParaRPr lang="en-ZW" sz="2400" i="1" dirty="0">
              <a:solidFill>
                <a:srgbClr val="FFFF00"/>
              </a:solidFill>
              <a:effectLst>
                <a:outerShdw blurRad="38100" dist="38100" dir="2700000" algn="tl">
                  <a:srgbClr val="000000">
                    <a:alpha val="43137"/>
                  </a:srgbClr>
                </a:outerShdw>
              </a:effectLst>
            </a:endParaRPr>
          </a:p>
        </p:txBody>
      </p:sp>
      <p:pic>
        <p:nvPicPr>
          <p:cNvPr id="7" name="Picture 2">
            <a:extLst>
              <a:ext uri="{FF2B5EF4-FFF2-40B4-BE49-F238E27FC236}">
                <a16:creationId xmlns:a16="http://schemas.microsoft.com/office/drawing/2014/main" id="{CF0C578F-4E13-1988-6620-5AAB6ED87EF1}"/>
              </a:ext>
            </a:extLst>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11418282" y="-9041"/>
            <a:ext cx="773718" cy="840037"/>
          </a:xfrm>
          <a:prstGeom prst="rect">
            <a:avLst/>
          </a:prstGeom>
          <a:noFill/>
          <a:ln w="9525">
            <a:noFill/>
            <a:miter lim="800000"/>
            <a:headEnd/>
            <a:tailEnd/>
          </a:ln>
          <a:effectLst/>
        </p:spPr>
      </p:pic>
      <p:sp>
        <p:nvSpPr>
          <p:cNvPr id="2" name="TextBox 1">
            <a:extLst>
              <a:ext uri="{FF2B5EF4-FFF2-40B4-BE49-F238E27FC236}">
                <a16:creationId xmlns:a16="http://schemas.microsoft.com/office/drawing/2014/main" id="{B4831801-DD30-8BFC-4051-B4D330F9A130}"/>
              </a:ext>
            </a:extLst>
          </p:cNvPr>
          <p:cNvSpPr txBox="1"/>
          <p:nvPr/>
        </p:nvSpPr>
        <p:spPr>
          <a:xfrm>
            <a:off x="837063" y="854214"/>
            <a:ext cx="2743200" cy="1107996"/>
          </a:xfrm>
          <a:prstGeom prst="rect">
            <a:avLst/>
          </a:prstGeom>
          <a:noFill/>
        </p:spPr>
        <p:txBody>
          <a:bodyPr wrap="square" rtlCol="0">
            <a:spAutoFit/>
          </a:bodyPr>
          <a:lstStyle/>
          <a:p>
            <a:r>
              <a:rPr lang="en-ZW" sz="6600" b="1" dirty="0">
                <a:ln w="19050">
                  <a:solidFill>
                    <a:srgbClr val="00B050"/>
                  </a:solidFill>
                </a:ln>
                <a:solidFill>
                  <a:srgbClr val="FFFF00"/>
                </a:solidFill>
                <a:effectLst>
                  <a:outerShdw blurRad="38100" dist="38100" dir="2700000" algn="tl">
                    <a:srgbClr val="000000">
                      <a:alpha val="43137"/>
                    </a:srgbClr>
                  </a:outerShdw>
                </a:effectLst>
                <a:latin typeface="Bauhaus 93" panose="04030905020B02020C02" pitchFamily="82" charset="0"/>
              </a:rPr>
              <a:t>HYPE</a:t>
            </a:r>
            <a:endParaRPr lang="en-ZW" sz="6600" dirty="0"/>
          </a:p>
        </p:txBody>
      </p:sp>
      <p:sp>
        <p:nvSpPr>
          <p:cNvPr id="3" name="TextBox 2">
            <a:extLst>
              <a:ext uri="{FF2B5EF4-FFF2-40B4-BE49-F238E27FC236}">
                <a16:creationId xmlns:a16="http://schemas.microsoft.com/office/drawing/2014/main" id="{5F201314-902D-8EDB-47A2-9D166AC9B74F}"/>
              </a:ext>
            </a:extLst>
          </p:cNvPr>
          <p:cNvSpPr txBox="1"/>
          <p:nvPr/>
        </p:nvSpPr>
        <p:spPr>
          <a:xfrm>
            <a:off x="8611738" y="819876"/>
            <a:ext cx="3057098" cy="1107996"/>
          </a:xfrm>
          <a:prstGeom prst="rect">
            <a:avLst/>
          </a:prstGeom>
          <a:noFill/>
        </p:spPr>
        <p:txBody>
          <a:bodyPr wrap="square" rtlCol="0">
            <a:spAutoFit/>
          </a:bodyPr>
          <a:lstStyle/>
          <a:p>
            <a:r>
              <a:rPr lang="en-ZW" sz="6600" b="1" dirty="0">
                <a:ln w="19050">
                  <a:solidFill>
                    <a:srgbClr val="FFFF00"/>
                  </a:solidFill>
                </a:ln>
                <a:solidFill>
                  <a:srgbClr val="00B050"/>
                </a:solidFill>
                <a:effectLst>
                  <a:outerShdw blurRad="38100" dist="38100" dir="2700000" algn="tl">
                    <a:srgbClr val="000000">
                      <a:alpha val="43137"/>
                    </a:srgbClr>
                  </a:outerShdw>
                </a:effectLst>
                <a:latin typeface="Broadway" panose="04040905080B02020502" pitchFamily="82" charset="0"/>
              </a:rPr>
              <a:t>HOPE</a:t>
            </a:r>
            <a:endParaRPr lang="en-ZW" sz="6600" dirty="0"/>
          </a:p>
        </p:txBody>
      </p:sp>
      <p:pic>
        <p:nvPicPr>
          <p:cNvPr id="1028" name="Picture 4" descr="Barcelona stars pay tribute to Messi as he bids farewell to club | Football  News | Al Jazeera">
            <a:extLst>
              <a:ext uri="{FF2B5EF4-FFF2-40B4-BE49-F238E27FC236}">
                <a16:creationId xmlns:a16="http://schemas.microsoft.com/office/drawing/2014/main" id="{90769A54-3DCE-B61F-818D-6427A82473A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1943" y="1899032"/>
            <a:ext cx="5392888" cy="3588722"/>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pic>
        <p:nvPicPr>
          <p:cNvPr id="1032" name="Picture 8" descr="Sri Lankan pastor forced close church threats Buddhists, police | World News">
            <a:extLst>
              <a:ext uri="{FF2B5EF4-FFF2-40B4-BE49-F238E27FC236}">
                <a16:creationId xmlns:a16="http://schemas.microsoft.com/office/drawing/2014/main" id="{DFA31EC0-A323-9A53-D4FC-136E917491F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306317" y="1962210"/>
            <a:ext cx="5653740" cy="3588722"/>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sp>
        <p:nvSpPr>
          <p:cNvPr id="9" name="Star: 7 Points 8">
            <a:extLst>
              <a:ext uri="{FF2B5EF4-FFF2-40B4-BE49-F238E27FC236}">
                <a16:creationId xmlns:a16="http://schemas.microsoft.com/office/drawing/2014/main" id="{24E799A3-807C-AEC0-10AF-1A5767786D51}"/>
              </a:ext>
            </a:extLst>
          </p:cNvPr>
          <p:cNvSpPr/>
          <p:nvPr/>
        </p:nvSpPr>
        <p:spPr>
          <a:xfrm>
            <a:off x="4545099" y="2587042"/>
            <a:ext cx="2456202" cy="2301188"/>
          </a:xfrm>
          <a:prstGeom prst="star7">
            <a:avLst/>
          </a:prstGeom>
          <a:solidFill>
            <a:srgbClr val="FFFF0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W"/>
          </a:p>
        </p:txBody>
      </p:sp>
      <p:sp>
        <p:nvSpPr>
          <p:cNvPr id="11" name="TextBox 10">
            <a:extLst>
              <a:ext uri="{FF2B5EF4-FFF2-40B4-BE49-F238E27FC236}">
                <a16:creationId xmlns:a16="http://schemas.microsoft.com/office/drawing/2014/main" id="{DC0A0A1A-4C1F-547B-FDA2-4A5869231BFE}"/>
              </a:ext>
            </a:extLst>
          </p:cNvPr>
          <p:cNvSpPr txBox="1"/>
          <p:nvPr/>
        </p:nvSpPr>
        <p:spPr>
          <a:xfrm rot="21414166">
            <a:off x="4720787" y="3261282"/>
            <a:ext cx="2036985" cy="1015663"/>
          </a:xfrm>
          <a:prstGeom prst="rect">
            <a:avLst/>
          </a:prstGeom>
          <a:noFill/>
        </p:spPr>
        <p:txBody>
          <a:bodyPr wrap="square" rtlCol="0">
            <a:spAutoFit/>
          </a:bodyPr>
          <a:lstStyle/>
          <a:p>
            <a:pPr algn="ctr"/>
            <a:r>
              <a:rPr lang="en-GB" sz="6000" b="1" dirty="0">
                <a:ln>
                  <a:solidFill>
                    <a:schemeClr val="bg1"/>
                  </a:solidFill>
                </a:ln>
                <a:solidFill>
                  <a:schemeClr val="accent1"/>
                </a:solidFill>
                <a:effectLst>
                  <a:glow rad="101600">
                    <a:schemeClr val="bg1">
                      <a:alpha val="60000"/>
                    </a:schemeClr>
                  </a:glow>
                </a:effectLst>
              </a:rPr>
              <a:t>G</a:t>
            </a:r>
            <a:r>
              <a:rPr lang="en-GB" sz="5400" b="1" dirty="0">
                <a:ln>
                  <a:solidFill>
                    <a:schemeClr val="bg1"/>
                  </a:solidFill>
                </a:ln>
                <a:solidFill>
                  <a:schemeClr val="accent1"/>
                </a:solidFill>
                <a:effectLst>
                  <a:glow rad="101600">
                    <a:schemeClr val="bg1">
                      <a:alpha val="60000"/>
                    </a:schemeClr>
                  </a:glow>
                </a:effectLst>
              </a:rPr>
              <a:t>L</a:t>
            </a:r>
            <a:r>
              <a:rPr lang="en-GB" sz="4400" b="1" dirty="0">
                <a:ln>
                  <a:solidFill>
                    <a:schemeClr val="bg1"/>
                  </a:solidFill>
                </a:ln>
                <a:solidFill>
                  <a:schemeClr val="accent1"/>
                </a:solidFill>
                <a:effectLst>
                  <a:glow rad="101600">
                    <a:schemeClr val="bg1">
                      <a:alpha val="60000"/>
                    </a:schemeClr>
                  </a:glow>
                </a:effectLst>
              </a:rPr>
              <a:t>O</a:t>
            </a:r>
            <a:r>
              <a:rPr lang="en-GB" sz="4000" b="1" dirty="0">
                <a:ln>
                  <a:solidFill>
                    <a:schemeClr val="bg1"/>
                  </a:solidFill>
                </a:ln>
                <a:solidFill>
                  <a:schemeClr val="accent1"/>
                </a:solidFill>
                <a:effectLst>
                  <a:glow rad="101600">
                    <a:schemeClr val="bg1">
                      <a:alpha val="60000"/>
                    </a:schemeClr>
                  </a:glow>
                </a:effectLst>
              </a:rPr>
              <a:t>R</a:t>
            </a:r>
            <a:r>
              <a:rPr lang="en-GB" sz="3600" b="1" dirty="0">
                <a:ln>
                  <a:solidFill>
                    <a:schemeClr val="bg1"/>
                  </a:solidFill>
                </a:ln>
                <a:solidFill>
                  <a:schemeClr val="accent1"/>
                </a:solidFill>
                <a:effectLst>
                  <a:glow rad="101600">
                    <a:schemeClr val="bg1">
                      <a:alpha val="60000"/>
                    </a:schemeClr>
                  </a:glow>
                </a:effectLst>
              </a:rPr>
              <a:t>Y</a:t>
            </a:r>
            <a:endParaRPr lang="en-ZW" sz="2800" b="1" dirty="0">
              <a:ln>
                <a:solidFill>
                  <a:schemeClr val="bg1"/>
                </a:solidFill>
              </a:ln>
              <a:solidFill>
                <a:schemeClr val="accent1"/>
              </a:solidFill>
              <a:effectLst>
                <a:glow rad="101600">
                  <a:schemeClr val="bg1">
                    <a:alpha val="60000"/>
                  </a:schemeClr>
                </a:glow>
              </a:effectLst>
            </a:endParaRPr>
          </a:p>
        </p:txBody>
      </p:sp>
      <p:sp>
        <p:nvSpPr>
          <p:cNvPr id="4" name="TextBox 3">
            <a:extLst>
              <a:ext uri="{FF2B5EF4-FFF2-40B4-BE49-F238E27FC236}">
                <a16:creationId xmlns:a16="http://schemas.microsoft.com/office/drawing/2014/main" id="{E1C7DFE3-0C78-871A-5D57-112D2FCAF065}"/>
              </a:ext>
            </a:extLst>
          </p:cNvPr>
          <p:cNvSpPr txBox="1"/>
          <p:nvPr/>
        </p:nvSpPr>
        <p:spPr>
          <a:xfrm>
            <a:off x="8753144" y="2967335"/>
            <a:ext cx="3206916" cy="923330"/>
          </a:xfrm>
          <a:prstGeom prst="rect">
            <a:avLst/>
          </a:prstGeom>
          <a:noFill/>
        </p:spPr>
        <p:txBody>
          <a:bodyPr wrap="square" rtlCol="0">
            <a:spAutoFit/>
          </a:bodyPr>
          <a:lstStyle/>
          <a:p>
            <a:r>
              <a:rPr lang="en-GB" sz="5400" b="1" dirty="0">
                <a:ln>
                  <a:solidFill>
                    <a:srgbClr val="FFFF00"/>
                  </a:solidFill>
                </a:ln>
                <a:effectLst>
                  <a:glow rad="101600">
                    <a:srgbClr val="FFFF00">
                      <a:alpha val="60000"/>
                    </a:srgbClr>
                  </a:glow>
                </a:effectLst>
              </a:rPr>
              <a:t>MESSI-AH</a:t>
            </a:r>
            <a:endParaRPr lang="en-ZW" sz="5400" b="1" dirty="0">
              <a:ln>
                <a:solidFill>
                  <a:srgbClr val="FFFF00"/>
                </a:solidFill>
              </a:ln>
              <a:effectLst>
                <a:glow rad="101600">
                  <a:srgbClr val="FFFF00">
                    <a:alpha val="60000"/>
                  </a:srgbClr>
                </a:glow>
              </a:effectLst>
            </a:endParaRPr>
          </a:p>
        </p:txBody>
      </p:sp>
    </p:spTree>
    <p:extLst>
      <p:ext uri="{BB962C8B-B14F-4D97-AF65-F5344CB8AC3E}">
        <p14:creationId xmlns:p14="http://schemas.microsoft.com/office/powerpoint/2010/main" val="3667417655"/>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11"/>
                                        </p:tgtEl>
                                        <p:attrNameLst>
                                          <p:attrName>style.visibility</p:attrName>
                                        </p:attrNameLst>
                                      </p:cBhvr>
                                      <p:to>
                                        <p:strVal val="visible"/>
                                      </p:to>
                                    </p:set>
                                    <p:anim calcmode="lin" valueType="num">
                                      <p:cBhvr>
                                        <p:cTn id="12" dur="500" fill="hold"/>
                                        <p:tgtEl>
                                          <p:spTgt spid="11"/>
                                        </p:tgtEl>
                                        <p:attrNameLst>
                                          <p:attrName>ppt_w</p:attrName>
                                        </p:attrNameLst>
                                      </p:cBhvr>
                                      <p:tavLst>
                                        <p:tav tm="0">
                                          <p:val>
                                            <p:fltVal val="0"/>
                                          </p:val>
                                        </p:tav>
                                        <p:tav tm="100000">
                                          <p:val>
                                            <p:strVal val="#ppt_w"/>
                                          </p:val>
                                        </p:tav>
                                      </p:tavLst>
                                    </p:anim>
                                    <p:anim calcmode="lin" valueType="num">
                                      <p:cBhvr>
                                        <p:cTn id="13" dur="500" fill="hold"/>
                                        <p:tgtEl>
                                          <p:spTgt spid="11"/>
                                        </p:tgtEl>
                                        <p:attrNameLst>
                                          <p:attrName>ppt_h</p:attrName>
                                        </p:attrNameLst>
                                      </p:cBhvr>
                                      <p:tavLst>
                                        <p:tav tm="0">
                                          <p:val>
                                            <p:fltVal val="0"/>
                                          </p:val>
                                        </p:tav>
                                        <p:tav tm="100000">
                                          <p:val>
                                            <p:strVal val="#ppt_h"/>
                                          </p:val>
                                        </p:tav>
                                      </p:tavLst>
                                    </p:anim>
                                    <p:animEffect transition="in" filter="fade">
                                      <p:cBhvr>
                                        <p:cTn id="14" dur="500"/>
                                        <p:tgtEl>
                                          <p:spTgt spid="11"/>
                                        </p:tgtEl>
                                      </p:cBhvr>
                                    </p:animEffect>
                                  </p:childTnLst>
                                </p:cTn>
                              </p:par>
                            </p:childTnLst>
                          </p:cTn>
                        </p:par>
                      </p:childTnLst>
                    </p:cTn>
                  </p:par>
                  <p:par>
                    <p:cTn id="15" fill="hold">
                      <p:stCondLst>
                        <p:cond delay="indefinite"/>
                      </p:stCondLst>
                      <p:childTnLst>
                        <p:par>
                          <p:cTn id="16" fill="hold">
                            <p:stCondLst>
                              <p:cond delay="0"/>
                            </p:stCondLst>
                            <p:childTnLst>
                              <p:par>
                                <p:cTn id="17" presetID="26" presetClass="entr" presetSubtype="0" fill="hold" nodeType="clickEffect">
                                  <p:stCondLst>
                                    <p:cond delay="0"/>
                                  </p:stCondLst>
                                  <p:childTnLst>
                                    <p:set>
                                      <p:cBhvr>
                                        <p:cTn id="18" dur="1" fill="hold">
                                          <p:stCondLst>
                                            <p:cond delay="0"/>
                                          </p:stCondLst>
                                        </p:cTn>
                                        <p:tgtEl>
                                          <p:spTgt spid="1028"/>
                                        </p:tgtEl>
                                        <p:attrNameLst>
                                          <p:attrName>style.visibility</p:attrName>
                                        </p:attrNameLst>
                                      </p:cBhvr>
                                      <p:to>
                                        <p:strVal val="visible"/>
                                      </p:to>
                                    </p:set>
                                    <p:animEffect transition="in" filter="wipe(down)">
                                      <p:cBhvr>
                                        <p:cTn id="19" dur="580">
                                          <p:stCondLst>
                                            <p:cond delay="0"/>
                                          </p:stCondLst>
                                        </p:cTn>
                                        <p:tgtEl>
                                          <p:spTgt spid="1028"/>
                                        </p:tgtEl>
                                      </p:cBhvr>
                                    </p:animEffect>
                                    <p:anim calcmode="lin" valueType="num">
                                      <p:cBhvr>
                                        <p:cTn id="20" dur="1822" tmFilter="0,0; 0.14,0.36; 0.43,0.73; 0.71,0.91; 1.0,1.0">
                                          <p:stCondLst>
                                            <p:cond delay="0"/>
                                          </p:stCondLst>
                                        </p:cTn>
                                        <p:tgtEl>
                                          <p:spTgt spid="1028"/>
                                        </p:tgtEl>
                                        <p:attrNameLst>
                                          <p:attrName>ppt_x</p:attrName>
                                        </p:attrNameLst>
                                      </p:cBhvr>
                                      <p:tavLst>
                                        <p:tav tm="0">
                                          <p:val>
                                            <p:strVal val="#ppt_x-0.25"/>
                                          </p:val>
                                        </p:tav>
                                        <p:tav tm="100000">
                                          <p:val>
                                            <p:strVal val="#ppt_x"/>
                                          </p:val>
                                        </p:tav>
                                      </p:tavLst>
                                    </p:anim>
                                    <p:anim calcmode="lin" valueType="num">
                                      <p:cBhvr>
                                        <p:cTn id="21" dur="664" tmFilter="0.0,0.0; 0.25,0.07; 0.50,0.2; 0.75,0.467; 1.0,1.0">
                                          <p:stCondLst>
                                            <p:cond delay="0"/>
                                          </p:stCondLst>
                                        </p:cTn>
                                        <p:tgtEl>
                                          <p:spTgt spid="1028"/>
                                        </p:tgtEl>
                                        <p:attrNameLst>
                                          <p:attrName>ppt_y</p:attrName>
                                        </p:attrNameLst>
                                      </p:cBhvr>
                                      <p:tavLst>
                                        <p:tav tm="0" fmla="#ppt_y-sin(pi*$)/3">
                                          <p:val>
                                            <p:fltVal val="0.5"/>
                                          </p:val>
                                        </p:tav>
                                        <p:tav tm="100000">
                                          <p:val>
                                            <p:fltVal val="1"/>
                                          </p:val>
                                        </p:tav>
                                      </p:tavLst>
                                    </p:anim>
                                    <p:anim calcmode="lin" valueType="num">
                                      <p:cBhvr>
                                        <p:cTn id="22" dur="664" tmFilter="0, 0; 0.125,0.2665; 0.25,0.4; 0.375,0.465; 0.5,0.5;  0.625,0.535; 0.75,0.6; 0.875,0.7335; 1,1">
                                          <p:stCondLst>
                                            <p:cond delay="664"/>
                                          </p:stCondLst>
                                        </p:cTn>
                                        <p:tgtEl>
                                          <p:spTgt spid="1028"/>
                                        </p:tgtEl>
                                        <p:attrNameLst>
                                          <p:attrName>ppt_y</p:attrName>
                                        </p:attrNameLst>
                                      </p:cBhvr>
                                      <p:tavLst>
                                        <p:tav tm="0" fmla="#ppt_y-sin(pi*$)/9">
                                          <p:val>
                                            <p:fltVal val="0"/>
                                          </p:val>
                                        </p:tav>
                                        <p:tav tm="100000">
                                          <p:val>
                                            <p:fltVal val="1"/>
                                          </p:val>
                                        </p:tav>
                                      </p:tavLst>
                                    </p:anim>
                                    <p:anim calcmode="lin" valueType="num">
                                      <p:cBhvr>
                                        <p:cTn id="23" dur="332" tmFilter="0, 0; 0.125,0.2665; 0.25,0.4; 0.375,0.465; 0.5,0.5;  0.625,0.535; 0.75,0.6; 0.875,0.7335; 1,1">
                                          <p:stCondLst>
                                            <p:cond delay="1324"/>
                                          </p:stCondLst>
                                        </p:cTn>
                                        <p:tgtEl>
                                          <p:spTgt spid="1028"/>
                                        </p:tgtEl>
                                        <p:attrNameLst>
                                          <p:attrName>ppt_y</p:attrName>
                                        </p:attrNameLst>
                                      </p:cBhvr>
                                      <p:tavLst>
                                        <p:tav tm="0" fmla="#ppt_y-sin(pi*$)/27">
                                          <p:val>
                                            <p:fltVal val="0"/>
                                          </p:val>
                                        </p:tav>
                                        <p:tav tm="100000">
                                          <p:val>
                                            <p:fltVal val="1"/>
                                          </p:val>
                                        </p:tav>
                                      </p:tavLst>
                                    </p:anim>
                                    <p:anim calcmode="lin" valueType="num">
                                      <p:cBhvr>
                                        <p:cTn id="24" dur="164" tmFilter="0, 0; 0.125,0.2665; 0.25,0.4; 0.375,0.465; 0.5,0.5;  0.625,0.535; 0.75,0.6; 0.875,0.7335; 1,1">
                                          <p:stCondLst>
                                            <p:cond delay="1656"/>
                                          </p:stCondLst>
                                        </p:cTn>
                                        <p:tgtEl>
                                          <p:spTgt spid="1028"/>
                                        </p:tgtEl>
                                        <p:attrNameLst>
                                          <p:attrName>ppt_y</p:attrName>
                                        </p:attrNameLst>
                                      </p:cBhvr>
                                      <p:tavLst>
                                        <p:tav tm="0" fmla="#ppt_y-sin(pi*$)/81">
                                          <p:val>
                                            <p:fltVal val="0"/>
                                          </p:val>
                                        </p:tav>
                                        <p:tav tm="100000">
                                          <p:val>
                                            <p:fltVal val="1"/>
                                          </p:val>
                                        </p:tav>
                                      </p:tavLst>
                                    </p:anim>
                                    <p:animScale>
                                      <p:cBhvr>
                                        <p:cTn id="25" dur="26">
                                          <p:stCondLst>
                                            <p:cond delay="650"/>
                                          </p:stCondLst>
                                        </p:cTn>
                                        <p:tgtEl>
                                          <p:spTgt spid="1028"/>
                                        </p:tgtEl>
                                      </p:cBhvr>
                                      <p:to x="100000" y="60000"/>
                                    </p:animScale>
                                    <p:animScale>
                                      <p:cBhvr>
                                        <p:cTn id="26" dur="166" decel="50000">
                                          <p:stCondLst>
                                            <p:cond delay="676"/>
                                          </p:stCondLst>
                                        </p:cTn>
                                        <p:tgtEl>
                                          <p:spTgt spid="1028"/>
                                        </p:tgtEl>
                                      </p:cBhvr>
                                      <p:to x="100000" y="100000"/>
                                    </p:animScale>
                                    <p:animScale>
                                      <p:cBhvr>
                                        <p:cTn id="27" dur="26">
                                          <p:stCondLst>
                                            <p:cond delay="1312"/>
                                          </p:stCondLst>
                                        </p:cTn>
                                        <p:tgtEl>
                                          <p:spTgt spid="1028"/>
                                        </p:tgtEl>
                                      </p:cBhvr>
                                      <p:to x="100000" y="80000"/>
                                    </p:animScale>
                                    <p:animScale>
                                      <p:cBhvr>
                                        <p:cTn id="28" dur="166" decel="50000">
                                          <p:stCondLst>
                                            <p:cond delay="1338"/>
                                          </p:stCondLst>
                                        </p:cTn>
                                        <p:tgtEl>
                                          <p:spTgt spid="1028"/>
                                        </p:tgtEl>
                                      </p:cBhvr>
                                      <p:to x="100000" y="100000"/>
                                    </p:animScale>
                                    <p:animScale>
                                      <p:cBhvr>
                                        <p:cTn id="29" dur="26">
                                          <p:stCondLst>
                                            <p:cond delay="1642"/>
                                          </p:stCondLst>
                                        </p:cTn>
                                        <p:tgtEl>
                                          <p:spTgt spid="1028"/>
                                        </p:tgtEl>
                                      </p:cBhvr>
                                      <p:to x="100000" y="90000"/>
                                    </p:animScale>
                                    <p:animScale>
                                      <p:cBhvr>
                                        <p:cTn id="30" dur="166" decel="50000">
                                          <p:stCondLst>
                                            <p:cond delay="1668"/>
                                          </p:stCondLst>
                                        </p:cTn>
                                        <p:tgtEl>
                                          <p:spTgt spid="1028"/>
                                        </p:tgtEl>
                                      </p:cBhvr>
                                      <p:to x="100000" y="100000"/>
                                    </p:animScale>
                                    <p:animScale>
                                      <p:cBhvr>
                                        <p:cTn id="31" dur="26">
                                          <p:stCondLst>
                                            <p:cond delay="1808"/>
                                          </p:stCondLst>
                                        </p:cTn>
                                        <p:tgtEl>
                                          <p:spTgt spid="1028"/>
                                        </p:tgtEl>
                                      </p:cBhvr>
                                      <p:to x="100000" y="95000"/>
                                    </p:animScale>
                                    <p:animScale>
                                      <p:cBhvr>
                                        <p:cTn id="32" dur="166" decel="50000">
                                          <p:stCondLst>
                                            <p:cond delay="1834"/>
                                          </p:stCondLst>
                                        </p:cTn>
                                        <p:tgtEl>
                                          <p:spTgt spid="1028"/>
                                        </p:tgtEl>
                                      </p:cBhvr>
                                      <p:to x="100000" y="100000"/>
                                    </p:animScale>
                                  </p:childTnLst>
                                </p:cTn>
                              </p:par>
                            </p:childTnLst>
                          </p:cTn>
                        </p:par>
                      </p:childTnLst>
                    </p:cTn>
                  </p:par>
                  <p:par>
                    <p:cTn id="33" fill="hold">
                      <p:stCondLst>
                        <p:cond delay="indefinite"/>
                      </p:stCondLst>
                      <p:childTnLst>
                        <p:par>
                          <p:cTn id="34" fill="hold">
                            <p:stCondLst>
                              <p:cond delay="0"/>
                            </p:stCondLst>
                            <p:childTnLst>
                              <p:par>
                                <p:cTn id="35" presetID="6" presetClass="entr" presetSubtype="32" fill="hold" nodeType="clickEffect">
                                  <p:stCondLst>
                                    <p:cond delay="0"/>
                                  </p:stCondLst>
                                  <p:childTnLst>
                                    <p:set>
                                      <p:cBhvr>
                                        <p:cTn id="36" dur="1" fill="hold">
                                          <p:stCondLst>
                                            <p:cond delay="0"/>
                                          </p:stCondLst>
                                        </p:cTn>
                                        <p:tgtEl>
                                          <p:spTgt spid="1032"/>
                                        </p:tgtEl>
                                        <p:attrNameLst>
                                          <p:attrName>style.visibility</p:attrName>
                                        </p:attrNameLst>
                                      </p:cBhvr>
                                      <p:to>
                                        <p:strVal val="visible"/>
                                      </p:to>
                                    </p:set>
                                    <p:animEffect transition="in" filter="circle(out)">
                                      <p:cBhvr>
                                        <p:cTn id="37" dur="2000"/>
                                        <p:tgtEl>
                                          <p:spTgt spid="1032"/>
                                        </p:tgtEl>
                                      </p:cBhvr>
                                    </p:animEffect>
                                  </p:childTnLst>
                                </p:cTn>
                              </p:par>
                              <p:par>
                                <p:cTn id="38" presetID="6" presetClass="entr" presetSubtype="32" fill="hold" grpId="0" nodeType="withEffect">
                                  <p:stCondLst>
                                    <p:cond delay="0"/>
                                  </p:stCondLst>
                                  <p:childTnLst>
                                    <p:set>
                                      <p:cBhvr>
                                        <p:cTn id="39" dur="1" fill="hold">
                                          <p:stCondLst>
                                            <p:cond delay="0"/>
                                          </p:stCondLst>
                                        </p:cTn>
                                        <p:tgtEl>
                                          <p:spTgt spid="4"/>
                                        </p:tgtEl>
                                        <p:attrNameLst>
                                          <p:attrName>style.visibility</p:attrName>
                                        </p:attrNameLst>
                                      </p:cBhvr>
                                      <p:to>
                                        <p:strVal val="visible"/>
                                      </p:to>
                                    </p:set>
                                    <p:animEffect transition="in" filter="circle(out)">
                                      <p:cBhvr>
                                        <p:cTn id="40"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p:bldP spid="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Five Tips to Design and Launch an Effective BLE Beacon Campaign -">
            <a:extLst>
              <a:ext uri="{FF2B5EF4-FFF2-40B4-BE49-F238E27FC236}">
                <a16:creationId xmlns:a16="http://schemas.microsoft.com/office/drawing/2014/main" id="{CABB66F8-194E-CDB3-2B28-92AC5717B8D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2" y="14177"/>
            <a:ext cx="12191997" cy="6842541"/>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2" descr="Children in Zimbabwe – Kurera Children's Trust">
            <a:extLst>
              <a:ext uri="{FF2B5EF4-FFF2-40B4-BE49-F238E27FC236}">
                <a16:creationId xmlns:a16="http://schemas.microsoft.com/office/drawing/2014/main" id="{32133816-EEBC-30E5-49AC-F501F554181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78005" y="1655363"/>
            <a:ext cx="5835982" cy="4376987"/>
          </a:xfrm>
          <a:prstGeom prst="ellipse">
            <a:avLst/>
          </a:prstGeom>
          <a:ln w="19050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a:extLst>
            <a:ext uri="{909E8E84-426E-40DD-AFC4-6F175D3DCCD1}">
              <a14:hiddenFill xmlns:a14="http://schemas.microsoft.com/office/drawing/2010/main">
                <a:solidFill>
                  <a:srgbClr val="FFFFFF"/>
                </a:solidFill>
              </a14:hiddenFill>
            </a:ext>
          </a:extLst>
        </p:spPr>
      </p:pic>
      <p:sp>
        <p:nvSpPr>
          <p:cNvPr id="14" name="TextBox 13">
            <a:extLst>
              <a:ext uri="{FF2B5EF4-FFF2-40B4-BE49-F238E27FC236}">
                <a16:creationId xmlns:a16="http://schemas.microsoft.com/office/drawing/2014/main" id="{65DB98E9-D069-0887-0F7A-A1514B0DED67}"/>
              </a:ext>
            </a:extLst>
          </p:cNvPr>
          <p:cNvSpPr txBox="1"/>
          <p:nvPr/>
        </p:nvSpPr>
        <p:spPr>
          <a:xfrm>
            <a:off x="1" y="6087277"/>
            <a:ext cx="12191999" cy="769441"/>
          </a:xfrm>
          <a:prstGeom prst="rect">
            <a:avLst/>
          </a:prstGeom>
          <a:noFill/>
        </p:spPr>
        <p:txBody>
          <a:bodyPr wrap="square" rtlCol="0">
            <a:spAutoFit/>
          </a:bodyPr>
          <a:lstStyle/>
          <a:p>
            <a:pPr lvl="1" algn="ct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latin typeface="Bauhaus 93" panose="04030905020B02020C02" pitchFamily="82" charset="0"/>
              </a:rPr>
              <a:t>KLAXONS OF </a:t>
            </a:r>
            <a:r>
              <a:rPr lang="en-ZW" sz="4400" b="1" dirty="0">
                <a:ln w="19050">
                  <a:solidFill>
                    <a:srgbClr val="00B050"/>
                  </a:solidFill>
                </a:ln>
                <a:solidFill>
                  <a:srgbClr val="FFFF00"/>
                </a:solidFill>
                <a:effectLst>
                  <a:outerShdw blurRad="38100" dist="38100" dir="2700000" algn="tl">
                    <a:srgbClr val="000000">
                      <a:alpha val="43137"/>
                    </a:srgbClr>
                  </a:outerShdw>
                </a:effectLst>
                <a:latin typeface="Bauhaus 93" panose="04030905020B02020C02" pitchFamily="82" charset="0"/>
              </a:rPr>
              <a:t>HYPE  </a:t>
            </a: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latin typeface="Bauhaus 93" panose="04030905020B02020C02" pitchFamily="82" charset="0"/>
              </a:rPr>
              <a:t> </a:t>
            </a: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rPr>
              <a:t>OR</a:t>
            </a: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latin typeface="Broadway" panose="04040905080B02020502" pitchFamily="82" charset="0"/>
              </a:rPr>
              <a:t>  BEACONS OF </a:t>
            </a:r>
            <a:r>
              <a:rPr lang="en-ZW" sz="4400" b="1" dirty="0">
                <a:ln w="19050">
                  <a:solidFill>
                    <a:srgbClr val="FFFF00"/>
                  </a:solidFill>
                </a:ln>
                <a:solidFill>
                  <a:srgbClr val="00B050"/>
                </a:solidFill>
                <a:effectLst>
                  <a:outerShdw blurRad="38100" dist="38100" dir="2700000" algn="tl">
                    <a:srgbClr val="000000">
                      <a:alpha val="43137"/>
                    </a:srgbClr>
                  </a:outerShdw>
                </a:effectLst>
                <a:latin typeface="Broadway" panose="04040905080B02020502" pitchFamily="82" charset="0"/>
              </a:rPr>
              <a:t>HOPE</a:t>
            </a: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latin typeface="Broadway" panose="04040905080B02020502" pitchFamily="82" charset="0"/>
              </a:rPr>
              <a:t>?</a:t>
            </a:r>
          </a:p>
        </p:txBody>
      </p:sp>
      <p:pic>
        <p:nvPicPr>
          <p:cNvPr id="5" name="Picture 2">
            <a:extLst>
              <a:ext uri="{FF2B5EF4-FFF2-40B4-BE49-F238E27FC236}">
                <a16:creationId xmlns:a16="http://schemas.microsoft.com/office/drawing/2014/main" id="{99A33C5B-0E37-A90F-FAF3-0B6F7E9EB06D}"/>
              </a:ext>
            </a:extLst>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0" y="-9040"/>
            <a:ext cx="773718" cy="840037"/>
          </a:xfrm>
          <a:prstGeom prst="rect">
            <a:avLst/>
          </a:prstGeom>
          <a:noFill/>
          <a:ln w="9525">
            <a:noFill/>
            <a:miter lim="800000"/>
            <a:headEnd/>
            <a:tailEnd/>
          </a:ln>
          <a:effectLst/>
        </p:spPr>
      </p:pic>
      <p:sp>
        <p:nvSpPr>
          <p:cNvPr id="6" name="TextBox 5">
            <a:extLst>
              <a:ext uri="{FF2B5EF4-FFF2-40B4-BE49-F238E27FC236}">
                <a16:creationId xmlns:a16="http://schemas.microsoft.com/office/drawing/2014/main" id="{2A201078-330B-5496-B5A1-3C511FD666B0}"/>
              </a:ext>
            </a:extLst>
          </p:cNvPr>
          <p:cNvSpPr txBox="1"/>
          <p:nvPr/>
        </p:nvSpPr>
        <p:spPr>
          <a:xfrm>
            <a:off x="773718" y="0"/>
            <a:ext cx="10644564" cy="830997"/>
          </a:xfrm>
          <a:prstGeom prst="rect">
            <a:avLst/>
          </a:prstGeom>
          <a:solidFill>
            <a:srgbClr val="009900"/>
          </a:solidFill>
        </p:spPr>
        <p:txBody>
          <a:bodyPr wrap="square" rtlCol="0">
            <a:spAutoFit/>
          </a:bodyPr>
          <a:lstStyle/>
          <a:p>
            <a:pPr algn="ctr"/>
            <a:r>
              <a:rPr lang="en-ZW" sz="2400" b="1" i="1" dirty="0">
                <a:solidFill>
                  <a:srgbClr val="FFFF00"/>
                </a:solidFill>
                <a:effectLst>
                  <a:outerShdw blurRad="38100" dist="38100" dir="2700000" algn="tl">
                    <a:srgbClr val="000000">
                      <a:alpha val="43137"/>
                    </a:srgbClr>
                  </a:outerShdw>
                </a:effectLst>
              </a:rPr>
              <a:t>Empowering relevant, high-quality, holistic education </a:t>
            </a:r>
          </a:p>
          <a:p>
            <a:pPr algn="ctr"/>
            <a:r>
              <a:rPr lang="en-ZW" sz="2400" b="1" i="1" dirty="0">
                <a:solidFill>
                  <a:srgbClr val="FFFF00"/>
                </a:solidFill>
                <a:effectLst>
                  <a:outerShdw blurRad="38100" dist="38100" dir="2700000" algn="tl">
                    <a:srgbClr val="000000">
                      <a:alpha val="43137"/>
                    </a:srgbClr>
                  </a:outerShdw>
                </a:effectLst>
              </a:rPr>
              <a:t>in member, non-profit, independent schools</a:t>
            </a:r>
            <a:endParaRPr lang="en-ZW" sz="2400" i="1" dirty="0">
              <a:solidFill>
                <a:srgbClr val="FFFF00"/>
              </a:solidFill>
              <a:effectLst>
                <a:outerShdw blurRad="38100" dist="38100" dir="2700000" algn="tl">
                  <a:srgbClr val="000000">
                    <a:alpha val="43137"/>
                  </a:srgbClr>
                </a:outerShdw>
              </a:effectLst>
            </a:endParaRPr>
          </a:p>
        </p:txBody>
      </p:sp>
      <p:pic>
        <p:nvPicPr>
          <p:cNvPr id="7" name="Picture 2">
            <a:extLst>
              <a:ext uri="{FF2B5EF4-FFF2-40B4-BE49-F238E27FC236}">
                <a16:creationId xmlns:a16="http://schemas.microsoft.com/office/drawing/2014/main" id="{CF0C578F-4E13-1988-6620-5AAB6ED87EF1}"/>
              </a:ext>
            </a:extLst>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11418282" y="-9041"/>
            <a:ext cx="773718" cy="840037"/>
          </a:xfrm>
          <a:prstGeom prst="rect">
            <a:avLst/>
          </a:prstGeom>
          <a:noFill/>
          <a:ln w="9525">
            <a:noFill/>
            <a:miter lim="800000"/>
            <a:headEnd/>
            <a:tailEnd/>
          </a:ln>
          <a:effectLst/>
        </p:spPr>
      </p:pic>
      <p:sp>
        <p:nvSpPr>
          <p:cNvPr id="8" name="TextBox 7">
            <a:extLst>
              <a:ext uri="{FF2B5EF4-FFF2-40B4-BE49-F238E27FC236}">
                <a16:creationId xmlns:a16="http://schemas.microsoft.com/office/drawing/2014/main" id="{EF3620F0-D6E0-6653-AD8C-55222F421F6F}"/>
              </a:ext>
            </a:extLst>
          </p:cNvPr>
          <p:cNvSpPr txBox="1"/>
          <p:nvPr/>
        </p:nvSpPr>
        <p:spPr>
          <a:xfrm>
            <a:off x="0" y="813973"/>
            <a:ext cx="4731051" cy="1477328"/>
          </a:xfrm>
          <a:prstGeom prst="rect">
            <a:avLst/>
          </a:prstGeom>
          <a:noFill/>
        </p:spPr>
        <p:txBody>
          <a:bodyPr wrap="square" rtlCol="0">
            <a:spAutoFit/>
          </a:bodyPr>
          <a:lstStyle/>
          <a:p>
            <a:pPr algn="l"/>
            <a:r>
              <a:rPr lang="en-GB" b="1" i="1" dirty="0">
                <a:solidFill>
                  <a:srgbClr val="FFFF00"/>
                </a:solidFill>
                <a:effectLst/>
                <a:latin typeface="arial" panose="020B0604020202020204" pitchFamily="34" charset="0"/>
              </a:rPr>
              <a:t>Lord, the light of your love is shining</a:t>
            </a:r>
            <a:br>
              <a:rPr lang="en-GB" b="1" i="1" dirty="0">
                <a:solidFill>
                  <a:srgbClr val="FFFF00"/>
                </a:solidFill>
                <a:effectLst/>
                <a:latin typeface="arial" panose="020B0604020202020204" pitchFamily="34" charset="0"/>
              </a:rPr>
            </a:br>
            <a:r>
              <a:rPr lang="en-GB" b="1" i="1" dirty="0">
                <a:solidFill>
                  <a:srgbClr val="FFFF00"/>
                </a:solidFill>
                <a:effectLst/>
                <a:latin typeface="arial" panose="020B0604020202020204" pitchFamily="34" charset="0"/>
              </a:rPr>
              <a:t>In the midst of the darkness, shining</a:t>
            </a:r>
            <a:br>
              <a:rPr lang="en-GB" b="1" i="1" dirty="0">
                <a:solidFill>
                  <a:srgbClr val="FFFF00"/>
                </a:solidFill>
                <a:effectLst/>
                <a:latin typeface="arial" panose="020B0604020202020204" pitchFamily="34" charset="0"/>
              </a:rPr>
            </a:br>
            <a:r>
              <a:rPr lang="en-GB" b="1" i="1" dirty="0">
                <a:solidFill>
                  <a:srgbClr val="FFFF00"/>
                </a:solidFill>
                <a:effectLst/>
                <a:latin typeface="arial" panose="020B0604020202020204" pitchFamily="34" charset="0"/>
              </a:rPr>
              <a:t>Jesus, Light of the world, shine upon us</a:t>
            </a:r>
            <a:br>
              <a:rPr lang="en-GB" b="1" i="1" dirty="0">
                <a:solidFill>
                  <a:srgbClr val="FFFF00"/>
                </a:solidFill>
                <a:effectLst/>
                <a:latin typeface="arial" panose="020B0604020202020204" pitchFamily="34" charset="0"/>
              </a:rPr>
            </a:br>
            <a:r>
              <a:rPr lang="en-GB" b="1" i="1" dirty="0">
                <a:solidFill>
                  <a:srgbClr val="FFFF00"/>
                </a:solidFill>
                <a:effectLst/>
                <a:latin typeface="arial" panose="020B0604020202020204" pitchFamily="34" charset="0"/>
              </a:rPr>
              <a:t>Set us free by the truth you now bring us</a:t>
            </a:r>
            <a:br>
              <a:rPr lang="en-GB" b="1" i="1" dirty="0">
                <a:solidFill>
                  <a:srgbClr val="FFFF00"/>
                </a:solidFill>
                <a:effectLst/>
                <a:latin typeface="arial" panose="020B0604020202020204" pitchFamily="34" charset="0"/>
              </a:rPr>
            </a:br>
            <a:r>
              <a:rPr lang="en-GB" b="1" i="1" dirty="0">
                <a:solidFill>
                  <a:srgbClr val="FFFF00"/>
                </a:solidFill>
                <a:effectLst/>
                <a:latin typeface="arial" panose="020B0604020202020204" pitchFamily="34" charset="0"/>
              </a:rPr>
              <a:t>Shine on me, shine on me</a:t>
            </a:r>
          </a:p>
        </p:txBody>
      </p:sp>
      <p:sp>
        <p:nvSpPr>
          <p:cNvPr id="10" name="TextBox 9">
            <a:extLst>
              <a:ext uri="{FF2B5EF4-FFF2-40B4-BE49-F238E27FC236}">
                <a16:creationId xmlns:a16="http://schemas.microsoft.com/office/drawing/2014/main" id="{329B6C80-408B-B370-718B-624CBF52F683}"/>
              </a:ext>
            </a:extLst>
          </p:cNvPr>
          <p:cNvSpPr txBox="1"/>
          <p:nvPr/>
        </p:nvSpPr>
        <p:spPr>
          <a:xfrm>
            <a:off x="5801170" y="800901"/>
            <a:ext cx="6390822" cy="1754326"/>
          </a:xfrm>
          <a:prstGeom prst="rect">
            <a:avLst/>
          </a:prstGeom>
          <a:noFill/>
        </p:spPr>
        <p:txBody>
          <a:bodyPr wrap="square" rtlCol="0">
            <a:spAutoFit/>
          </a:bodyPr>
          <a:lstStyle/>
          <a:p>
            <a:pPr algn="r"/>
            <a:r>
              <a:rPr lang="en-GB" b="1" i="1" dirty="0">
                <a:solidFill>
                  <a:srgbClr val="FFFF00"/>
                </a:solidFill>
                <a:effectLst/>
                <a:latin typeface="arial" panose="020B0604020202020204" pitchFamily="34" charset="0"/>
              </a:rPr>
              <a:t>Shine, Jesus, shine. Fill this land with the Father's glory</a:t>
            </a:r>
            <a:br>
              <a:rPr lang="en-GB" b="1" i="1" dirty="0">
                <a:solidFill>
                  <a:srgbClr val="FFFF00"/>
                </a:solidFill>
                <a:effectLst/>
                <a:latin typeface="arial" panose="020B0604020202020204" pitchFamily="34" charset="0"/>
              </a:rPr>
            </a:br>
            <a:r>
              <a:rPr lang="en-GB" b="1" i="1" dirty="0">
                <a:solidFill>
                  <a:srgbClr val="FFFF00"/>
                </a:solidFill>
                <a:effectLst/>
                <a:latin typeface="arial" panose="020B0604020202020204" pitchFamily="34" charset="0"/>
              </a:rPr>
              <a:t>Blaze, Spirit, blaze; Set our hearts on fire</a:t>
            </a:r>
            <a:br>
              <a:rPr lang="en-GB" b="1" i="1" dirty="0">
                <a:solidFill>
                  <a:srgbClr val="FFFF00"/>
                </a:solidFill>
                <a:effectLst/>
                <a:latin typeface="arial" panose="020B0604020202020204" pitchFamily="34" charset="0"/>
              </a:rPr>
            </a:br>
            <a:r>
              <a:rPr lang="en-GB" b="1" i="1" dirty="0">
                <a:solidFill>
                  <a:srgbClr val="FFFF00"/>
                </a:solidFill>
                <a:effectLst/>
                <a:latin typeface="arial" panose="020B0604020202020204" pitchFamily="34" charset="0"/>
              </a:rPr>
              <a:t>Flow, river, flow. Flood the nations with grace and mercy</a:t>
            </a:r>
            <a:br>
              <a:rPr lang="en-GB" b="1" i="1" dirty="0">
                <a:solidFill>
                  <a:srgbClr val="FFFF00"/>
                </a:solidFill>
                <a:effectLst/>
                <a:latin typeface="arial" panose="020B0604020202020204" pitchFamily="34" charset="0"/>
              </a:rPr>
            </a:br>
            <a:r>
              <a:rPr lang="en-GB" b="1" i="1" dirty="0">
                <a:solidFill>
                  <a:srgbClr val="FFFF00"/>
                </a:solidFill>
                <a:effectLst/>
                <a:latin typeface="arial" panose="020B0604020202020204" pitchFamily="34" charset="0"/>
              </a:rPr>
              <a:t>Send forth your word</a:t>
            </a:r>
            <a:br>
              <a:rPr lang="en-GB" b="1" i="1" dirty="0">
                <a:solidFill>
                  <a:srgbClr val="FFFF00"/>
                </a:solidFill>
                <a:effectLst/>
                <a:latin typeface="arial" panose="020B0604020202020204" pitchFamily="34" charset="0"/>
              </a:rPr>
            </a:br>
            <a:r>
              <a:rPr lang="en-GB" b="1" i="1" dirty="0">
                <a:solidFill>
                  <a:srgbClr val="FFFF00"/>
                </a:solidFill>
                <a:effectLst/>
                <a:latin typeface="arial" panose="020B0604020202020204" pitchFamily="34" charset="0"/>
              </a:rPr>
              <a:t>Lord, and let there be light</a:t>
            </a:r>
          </a:p>
          <a:p>
            <a:pPr algn="r"/>
            <a:endParaRPr lang="en-ZW" dirty="0"/>
          </a:p>
        </p:txBody>
      </p:sp>
      <p:sp>
        <p:nvSpPr>
          <p:cNvPr id="12" name="TextBox 11">
            <a:extLst>
              <a:ext uri="{FF2B5EF4-FFF2-40B4-BE49-F238E27FC236}">
                <a16:creationId xmlns:a16="http://schemas.microsoft.com/office/drawing/2014/main" id="{60F50509-7993-7A27-45A4-D2D83CE81F7E}"/>
              </a:ext>
            </a:extLst>
          </p:cNvPr>
          <p:cNvSpPr txBox="1"/>
          <p:nvPr/>
        </p:nvSpPr>
        <p:spPr>
          <a:xfrm>
            <a:off x="0" y="5516233"/>
            <a:ext cx="5835982" cy="369332"/>
          </a:xfrm>
          <a:prstGeom prst="rect">
            <a:avLst/>
          </a:prstGeom>
          <a:noFill/>
        </p:spPr>
        <p:txBody>
          <a:bodyPr wrap="square" rtlCol="0">
            <a:spAutoFit/>
          </a:bodyPr>
          <a:lstStyle/>
          <a:p>
            <a:r>
              <a:rPr lang="en-GB" b="1" i="1" dirty="0">
                <a:solidFill>
                  <a:srgbClr val="FFFF00"/>
                </a:solidFill>
                <a:effectLst/>
                <a:latin typeface="arial" panose="020B0604020202020204" pitchFamily="34" charset="0"/>
              </a:rPr>
              <a:t>As we gaze on your kingly brightness</a:t>
            </a:r>
            <a:endParaRPr lang="en-ZW" b="1" i="1" dirty="0">
              <a:solidFill>
                <a:srgbClr val="FFFF00"/>
              </a:solidFill>
            </a:endParaRPr>
          </a:p>
        </p:txBody>
      </p:sp>
      <p:sp>
        <p:nvSpPr>
          <p:cNvPr id="13" name="TextBox 12">
            <a:extLst>
              <a:ext uri="{FF2B5EF4-FFF2-40B4-BE49-F238E27FC236}">
                <a16:creationId xmlns:a16="http://schemas.microsoft.com/office/drawing/2014/main" id="{427482BD-6305-E42F-ED54-94200603CEF7}"/>
              </a:ext>
            </a:extLst>
          </p:cNvPr>
          <p:cNvSpPr txBox="1"/>
          <p:nvPr/>
        </p:nvSpPr>
        <p:spPr>
          <a:xfrm>
            <a:off x="6908475" y="5597317"/>
            <a:ext cx="5283517" cy="369332"/>
          </a:xfrm>
          <a:prstGeom prst="rect">
            <a:avLst/>
          </a:prstGeom>
          <a:noFill/>
        </p:spPr>
        <p:txBody>
          <a:bodyPr wrap="square" rtlCol="0">
            <a:spAutoFit/>
          </a:bodyPr>
          <a:lstStyle/>
          <a:p>
            <a:pPr algn="r"/>
            <a:r>
              <a:rPr lang="en-GB" b="1" i="1" dirty="0">
                <a:solidFill>
                  <a:srgbClr val="FFFF00"/>
                </a:solidFill>
                <a:effectLst/>
                <a:latin typeface="arial" panose="020B0604020202020204" pitchFamily="34" charset="0"/>
              </a:rPr>
              <a:t>So our faces display your likeness</a:t>
            </a:r>
            <a:endParaRPr lang="en-ZW" b="1" i="1" dirty="0">
              <a:solidFill>
                <a:srgbClr val="FFFF00"/>
              </a:solidFill>
            </a:endParaRPr>
          </a:p>
        </p:txBody>
      </p:sp>
      <p:sp>
        <p:nvSpPr>
          <p:cNvPr id="15" name="TextBox 14">
            <a:extLst>
              <a:ext uri="{FF2B5EF4-FFF2-40B4-BE49-F238E27FC236}">
                <a16:creationId xmlns:a16="http://schemas.microsoft.com/office/drawing/2014/main" id="{5CF54C50-C22E-CC30-2867-CB35764B1DBF}"/>
              </a:ext>
            </a:extLst>
          </p:cNvPr>
          <p:cNvSpPr txBox="1"/>
          <p:nvPr/>
        </p:nvSpPr>
        <p:spPr>
          <a:xfrm>
            <a:off x="0" y="5854790"/>
            <a:ext cx="5835982" cy="369332"/>
          </a:xfrm>
          <a:prstGeom prst="rect">
            <a:avLst/>
          </a:prstGeom>
          <a:noFill/>
        </p:spPr>
        <p:txBody>
          <a:bodyPr wrap="square" rtlCol="0">
            <a:spAutoFit/>
          </a:bodyPr>
          <a:lstStyle/>
          <a:p>
            <a:r>
              <a:rPr lang="en-GB" b="1" i="1" dirty="0">
                <a:solidFill>
                  <a:srgbClr val="FFFF00"/>
                </a:solidFill>
                <a:effectLst/>
                <a:latin typeface="arial" panose="020B0604020202020204" pitchFamily="34" charset="0"/>
              </a:rPr>
              <a:t>Ever changing from glory to glory</a:t>
            </a:r>
            <a:endParaRPr lang="en-ZW" b="1" i="1" dirty="0">
              <a:solidFill>
                <a:srgbClr val="FFFF00"/>
              </a:solidFill>
            </a:endParaRPr>
          </a:p>
        </p:txBody>
      </p:sp>
      <p:sp>
        <p:nvSpPr>
          <p:cNvPr id="16" name="TextBox 15">
            <a:extLst>
              <a:ext uri="{FF2B5EF4-FFF2-40B4-BE49-F238E27FC236}">
                <a16:creationId xmlns:a16="http://schemas.microsoft.com/office/drawing/2014/main" id="{F4DB5DC7-9295-13C0-2C43-FB84F49E1774}"/>
              </a:ext>
            </a:extLst>
          </p:cNvPr>
          <p:cNvSpPr txBox="1"/>
          <p:nvPr/>
        </p:nvSpPr>
        <p:spPr>
          <a:xfrm>
            <a:off x="7088179" y="5875148"/>
            <a:ext cx="5103814" cy="369332"/>
          </a:xfrm>
          <a:prstGeom prst="rect">
            <a:avLst/>
          </a:prstGeom>
          <a:noFill/>
        </p:spPr>
        <p:txBody>
          <a:bodyPr wrap="square" rtlCol="0">
            <a:spAutoFit/>
          </a:bodyPr>
          <a:lstStyle/>
          <a:p>
            <a:pPr algn="r"/>
            <a:r>
              <a:rPr lang="en-GB" b="1" i="1" dirty="0">
                <a:solidFill>
                  <a:srgbClr val="FFFF00"/>
                </a:solidFill>
                <a:effectLst/>
                <a:latin typeface="arial" panose="020B0604020202020204" pitchFamily="34" charset="0"/>
              </a:rPr>
              <a:t>Mirrored here may our lives tell your story</a:t>
            </a:r>
            <a:endParaRPr lang="en-ZW" b="1" i="1" dirty="0">
              <a:solidFill>
                <a:srgbClr val="FFFF00"/>
              </a:solidFill>
            </a:endParaRPr>
          </a:p>
        </p:txBody>
      </p:sp>
      <p:sp>
        <p:nvSpPr>
          <p:cNvPr id="18" name="TextBox 17">
            <a:extLst>
              <a:ext uri="{FF2B5EF4-FFF2-40B4-BE49-F238E27FC236}">
                <a16:creationId xmlns:a16="http://schemas.microsoft.com/office/drawing/2014/main" id="{9F1283F2-80F7-1EBE-FFFE-DC302EF71CBB}"/>
              </a:ext>
            </a:extLst>
          </p:cNvPr>
          <p:cNvSpPr txBox="1"/>
          <p:nvPr/>
        </p:nvSpPr>
        <p:spPr>
          <a:xfrm>
            <a:off x="4248124" y="1982111"/>
            <a:ext cx="3695745" cy="769441"/>
          </a:xfrm>
          <a:prstGeom prst="rect">
            <a:avLst/>
          </a:prstGeom>
          <a:noFill/>
        </p:spPr>
        <p:txBody>
          <a:bodyPr wrap="square">
            <a:spAutoFit/>
          </a:bodyPr>
          <a:lstStyle/>
          <a:p>
            <a:r>
              <a:rPr lang="en-GB" sz="4400" b="1" i="1" dirty="0">
                <a:ln>
                  <a:solidFill>
                    <a:sysClr val="windowText" lastClr="000000"/>
                  </a:solidFill>
                </a:ln>
                <a:solidFill>
                  <a:srgbClr val="FFFF00"/>
                </a:solidFill>
                <a:effectLst>
                  <a:glow rad="101600">
                    <a:schemeClr val="tx1">
                      <a:alpha val="60000"/>
                    </a:schemeClr>
                  </a:glow>
                </a:effectLst>
                <a:latin typeface="arial" panose="020B0604020202020204" pitchFamily="34" charset="0"/>
              </a:rPr>
              <a:t>Shine on me</a:t>
            </a:r>
            <a:endParaRPr lang="en-ZW" sz="4400" dirty="0">
              <a:ln>
                <a:solidFill>
                  <a:sysClr val="windowText" lastClr="000000"/>
                </a:solidFill>
              </a:ln>
              <a:effectLst>
                <a:glow rad="101600">
                  <a:schemeClr val="tx1">
                    <a:alpha val="60000"/>
                  </a:schemeClr>
                </a:glow>
              </a:effectLst>
            </a:endParaRPr>
          </a:p>
        </p:txBody>
      </p:sp>
      <p:sp>
        <p:nvSpPr>
          <p:cNvPr id="19" name="TextBox 18">
            <a:extLst>
              <a:ext uri="{FF2B5EF4-FFF2-40B4-BE49-F238E27FC236}">
                <a16:creationId xmlns:a16="http://schemas.microsoft.com/office/drawing/2014/main" id="{EE37213D-AA68-9FD0-0CAD-8423925A9AF9}"/>
              </a:ext>
            </a:extLst>
          </p:cNvPr>
          <p:cNvSpPr txBox="1"/>
          <p:nvPr/>
        </p:nvSpPr>
        <p:spPr>
          <a:xfrm>
            <a:off x="4276291" y="4919441"/>
            <a:ext cx="3695745" cy="769441"/>
          </a:xfrm>
          <a:prstGeom prst="rect">
            <a:avLst/>
          </a:prstGeom>
          <a:noFill/>
        </p:spPr>
        <p:txBody>
          <a:bodyPr wrap="square">
            <a:spAutoFit/>
          </a:bodyPr>
          <a:lstStyle/>
          <a:p>
            <a:r>
              <a:rPr lang="en-GB" sz="4400" b="1" i="1" dirty="0">
                <a:ln>
                  <a:solidFill>
                    <a:sysClr val="windowText" lastClr="000000"/>
                  </a:solidFill>
                </a:ln>
                <a:solidFill>
                  <a:srgbClr val="FFFF00"/>
                </a:solidFill>
                <a:effectLst>
                  <a:glow rad="101600">
                    <a:schemeClr val="tx1">
                      <a:alpha val="60000"/>
                    </a:schemeClr>
                  </a:glow>
                </a:effectLst>
                <a:latin typeface="arial" panose="020B0604020202020204" pitchFamily="34" charset="0"/>
              </a:rPr>
              <a:t>Shine on me</a:t>
            </a:r>
            <a:endParaRPr lang="en-ZW" sz="4400" dirty="0">
              <a:ln>
                <a:solidFill>
                  <a:sysClr val="windowText" lastClr="000000"/>
                </a:solidFill>
              </a:ln>
              <a:effectLst>
                <a:glow rad="101600">
                  <a:schemeClr val="tx1">
                    <a:alpha val="60000"/>
                  </a:schemeClr>
                </a:glow>
              </a:effectLst>
            </a:endParaRPr>
          </a:p>
        </p:txBody>
      </p:sp>
    </p:spTree>
    <p:extLst>
      <p:ext uri="{BB962C8B-B14F-4D97-AF65-F5344CB8AC3E}">
        <p14:creationId xmlns:p14="http://schemas.microsoft.com/office/powerpoint/2010/main" val="1111459659"/>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1000"/>
                                        <p:tgtEl>
                                          <p:spTgt spid="10"/>
                                        </p:tgtEl>
                                      </p:cBhvr>
                                    </p:animEffect>
                                    <p:anim calcmode="lin" valueType="num">
                                      <p:cBhvr>
                                        <p:cTn id="15" dur="1000" fill="hold"/>
                                        <p:tgtEl>
                                          <p:spTgt spid="10"/>
                                        </p:tgtEl>
                                        <p:attrNameLst>
                                          <p:attrName>ppt_x</p:attrName>
                                        </p:attrNameLst>
                                      </p:cBhvr>
                                      <p:tavLst>
                                        <p:tav tm="0">
                                          <p:val>
                                            <p:strVal val="#ppt_x"/>
                                          </p:val>
                                        </p:tav>
                                        <p:tav tm="100000">
                                          <p:val>
                                            <p:strVal val="#ppt_x"/>
                                          </p:val>
                                        </p:tav>
                                      </p:tavLst>
                                    </p:anim>
                                    <p:anim calcmode="lin" valueType="num">
                                      <p:cBhvr>
                                        <p:cTn id="16"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fade">
                                      <p:cBhvr>
                                        <p:cTn id="21" dur="1000"/>
                                        <p:tgtEl>
                                          <p:spTgt spid="12"/>
                                        </p:tgtEl>
                                      </p:cBhvr>
                                    </p:animEffect>
                                    <p:anim calcmode="lin" valueType="num">
                                      <p:cBhvr>
                                        <p:cTn id="22" dur="1000" fill="hold"/>
                                        <p:tgtEl>
                                          <p:spTgt spid="12"/>
                                        </p:tgtEl>
                                        <p:attrNameLst>
                                          <p:attrName>ppt_x</p:attrName>
                                        </p:attrNameLst>
                                      </p:cBhvr>
                                      <p:tavLst>
                                        <p:tav tm="0">
                                          <p:val>
                                            <p:strVal val="#ppt_x"/>
                                          </p:val>
                                        </p:tav>
                                        <p:tav tm="100000">
                                          <p:val>
                                            <p:strVal val="#ppt_x"/>
                                          </p:val>
                                        </p:tav>
                                      </p:tavLst>
                                    </p:anim>
                                    <p:anim calcmode="lin" valueType="num">
                                      <p:cBhvr>
                                        <p:cTn id="23"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fade">
                                      <p:cBhvr>
                                        <p:cTn id="28" dur="1000"/>
                                        <p:tgtEl>
                                          <p:spTgt spid="13"/>
                                        </p:tgtEl>
                                      </p:cBhvr>
                                    </p:animEffect>
                                    <p:anim calcmode="lin" valueType="num">
                                      <p:cBhvr>
                                        <p:cTn id="29" dur="1000" fill="hold"/>
                                        <p:tgtEl>
                                          <p:spTgt spid="13"/>
                                        </p:tgtEl>
                                        <p:attrNameLst>
                                          <p:attrName>ppt_x</p:attrName>
                                        </p:attrNameLst>
                                      </p:cBhvr>
                                      <p:tavLst>
                                        <p:tav tm="0">
                                          <p:val>
                                            <p:strVal val="#ppt_x"/>
                                          </p:val>
                                        </p:tav>
                                        <p:tav tm="100000">
                                          <p:val>
                                            <p:strVal val="#ppt_x"/>
                                          </p:val>
                                        </p:tav>
                                      </p:tavLst>
                                    </p:anim>
                                    <p:anim calcmode="lin" valueType="num">
                                      <p:cBhvr>
                                        <p:cTn id="30"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5"/>
                                        </p:tgtEl>
                                        <p:attrNameLst>
                                          <p:attrName>style.visibility</p:attrName>
                                        </p:attrNameLst>
                                      </p:cBhvr>
                                      <p:to>
                                        <p:strVal val="visible"/>
                                      </p:to>
                                    </p:set>
                                    <p:animEffect transition="in" filter="fade">
                                      <p:cBhvr>
                                        <p:cTn id="35" dur="1000"/>
                                        <p:tgtEl>
                                          <p:spTgt spid="15"/>
                                        </p:tgtEl>
                                      </p:cBhvr>
                                    </p:animEffect>
                                    <p:anim calcmode="lin" valueType="num">
                                      <p:cBhvr>
                                        <p:cTn id="36" dur="1000" fill="hold"/>
                                        <p:tgtEl>
                                          <p:spTgt spid="15"/>
                                        </p:tgtEl>
                                        <p:attrNameLst>
                                          <p:attrName>ppt_x</p:attrName>
                                        </p:attrNameLst>
                                      </p:cBhvr>
                                      <p:tavLst>
                                        <p:tav tm="0">
                                          <p:val>
                                            <p:strVal val="#ppt_x"/>
                                          </p:val>
                                        </p:tav>
                                        <p:tav tm="100000">
                                          <p:val>
                                            <p:strVal val="#ppt_x"/>
                                          </p:val>
                                        </p:tav>
                                      </p:tavLst>
                                    </p:anim>
                                    <p:anim calcmode="lin" valueType="num">
                                      <p:cBhvr>
                                        <p:cTn id="37"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fade">
                                      <p:cBhvr>
                                        <p:cTn id="42" dur="1000"/>
                                        <p:tgtEl>
                                          <p:spTgt spid="16"/>
                                        </p:tgtEl>
                                      </p:cBhvr>
                                    </p:animEffect>
                                    <p:anim calcmode="lin" valueType="num">
                                      <p:cBhvr>
                                        <p:cTn id="43" dur="1000" fill="hold"/>
                                        <p:tgtEl>
                                          <p:spTgt spid="16"/>
                                        </p:tgtEl>
                                        <p:attrNameLst>
                                          <p:attrName>ppt_x</p:attrName>
                                        </p:attrNameLst>
                                      </p:cBhvr>
                                      <p:tavLst>
                                        <p:tav tm="0">
                                          <p:val>
                                            <p:strVal val="#ppt_x"/>
                                          </p:val>
                                        </p:tav>
                                        <p:tav tm="100000">
                                          <p:val>
                                            <p:strVal val="#ppt_x"/>
                                          </p:val>
                                        </p:tav>
                                      </p:tavLst>
                                    </p:anim>
                                    <p:anim calcmode="lin" valueType="num">
                                      <p:cBhvr>
                                        <p:cTn id="44"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18"/>
                                        </p:tgtEl>
                                        <p:attrNameLst>
                                          <p:attrName>style.visibility</p:attrName>
                                        </p:attrNameLst>
                                      </p:cBhvr>
                                      <p:to>
                                        <p:strVal val="visible"/>
                                      </p:to>
                                    </p:set>
                                    <p:anim calcmode="lin" valueType="num">
                                      <p:cBhvr>
                                        <p:cTn id="49" dur="1500" fill="hold"/>
                                        <p:tgtEl>
                                          <p:spTgt spid="18"/>
                                        </p:tgtEl>
                                        <p:attrNameLst>
                                          <p:attrName>ppt_w</p:attrName>
                                        </p:attrNameLst>
                                      </p:cBhvr>
                                      <p:tavLst>
                                        <p:tav tm="0">
                                          <p:val>
                                            <p:fltVal val="0"/>
                                          </p:val>
                                        </p:tav>
                                        <p:tav tm="100000">
                                          <p:val>
                                            <p:strVal val="#ppt_w"/>
                                          </p:val>
                                        </p:tav>
                                      </p:tavLst>
                                    </p:anim>
                                    <p:anim calcmode="lin" valueType="num">
                                      <p:cBhvr>
                                        <p:cTn id="50" dur="1500" fill="hold"/>
                                        <p:tgtEl>
                                          <p:spTgt spid="18"/>
                                        </p:tgtEl>
                                        <p:attrNameLst>
                                          <p:attrName>ppt_h</p:attrName>
                                        </p:attrNameLst>
                                      </p:cBhvr>
                                      <p:tavLst>
                                        <p:tav tm="0">
                                          <p:val>
                                            <p:fltVal val="0"/>
                                          </p:val>
                                        </p:tav>
                                        <p:tav tm="100000">
                                          <p:val>
                                            <p:strVal val="#ppt_h"/>
                                          </p:val>
                                        </p:tav>
                                      </p:tavLst>
                                    </p:anim>
                                    <p:animEffect transition="in" filter="fade">
                                      <p:cBhvr>
                                        <p:cTn id="51" dur="1500"/>
                                        <p:tgtEl>
                                          <p:spTgt spid="18"/>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grpId="0" nodeType="clickEffect">
                                  <p:stCondLst>
                                    <p:cond delay="0"/>
                                  </p:stCondLst>
                                  <p:childTnLst>
                                    <p:set>
                                      <p:cBhvr>
                                        <p:cTn id="55" dur="1" fill="hold">
                                          <p:stCondLst>
                                            <p:cond delay="0"/>
                                          </p:stCondLst>
                                        </p:cTn>
                                        <p:tgtEl>
                                          <p:spTgt spid="19"/>
                                        </p:tgtEl>
                                        <p:attrNameLst>
                                          <p:attrName>style.visibility</p:attrName>
                                        </p:attrNameLst>
                                      </p:cBhvr>
                                      <p:to>
                                        <p:strVal val="visible"/>
                                      </p:to>
                                    </p:set>
                                    <p:anim calcmode="lin" valueType="num">
                                      <p:cBhvr>
                                        <p:cTn id="56" dur="1500" fill="hold"/>
                                        <p:tgtEl>
                                          <p:spTgt spid="19"/>
                                        </p:tgtEl>
                                        <p:attrNameLst>
                                          <p:attrName>ppt_w</p:attrName>
                                        </p:attrNameLst>
                                      </p:cBhvr>
                                      <p:tavLst>
                                        <p:tav tm="0">
                                          <p:val>
                                            <p:fltVal val="0"/>
                                          </p:val>
                                        </p:tav>
                                        <p:tav tm="100000">
                                          <p:val>
                                            <p:strVal val="#ppt_w"/>
                                          </p:val>
                                        </p:tav>
                                      </p:tavLst>
                                    </p:anim>
                                    <p:anim calcmode="lin" valueType="num">
                                      <p:cBhvr>
                                        <p:cTn id="57" dur="1500" fill="hold"/>
                                        <p:tgtEl>
                                          <p:spTgt spid="19"/>
                                        </p:tgtEl>
                                        <p:attrNameLst>
                                          <p:attrName>ppt_h</p:attrName>
                                        </p:attrNameLst>
                                      </p:cBhvr>
                                      <p:tavLst>
                                        <p:tav tm="0">
                                          <p:val>
                                            <p:fltVal val="0"/>
                                          </p:val>
                                        </p:tav>
                                        <p:tav tm="100000">
                                          <p:val>
                                            <p:strVal val="#ppt_h"/>
                                          </p:val>
                                        </p:tav>
                                      </p:tavLst>
                                    </p:anim>
                                    <p:animEffect transition="in" filter="fade">
                                      <p:cBhvr>
                                        <p:cTn id="58" dur="1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12" grpId="0"/>
      <p:bldP spid="13" grpId="0"/>
      <p:bldP spid="15" grpId="0"/>
      <p:bldP spid="16" grpId="0"/>
      <p:bldP spid="18" grpId="0"/>
      <p:bldP spid="1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Five Tips to Design and Launch an Effective BLE Beacon Campaign -">
            <a:extLst>
              <a:ext uri="{FF2B5EF4-FFF2-40B4-BE49-F238E27FC236}">
                <a16:creationId xmlns:a16="http://schemas.microsoft.com/office/drawing/2014/main" id="{CABB66F8-194E-CDB3-2B28-92AC5717B8D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2" y="14177"/>
            <a:ext cx="12191997" cy="6842541"/>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a:extLst>
              <a:ext uri="{FF2B5EF4-FFF2-40B4-BE49-F238E27FC236}">
                <a16:creationId xmlns:a16="http://schemas.microsoft.com/office/drawing/2014/main" id="{65DB98E9-D069-0887-0F7A-A1514B0DED67}"/>
              </a:ext>
            </a:extLst>
          </p:cNvPr>
          <p:cNvSpPr txBox="1"/>
          <p:nvPr/>
        </p:nvSpPr>
        <p:spPr>
          <a:xfrm>
            <a:off x="1" y="6087277"/>
            <a:ext cx="12191999" cy="769441"/>
          </a:xfrm>
          <a:prstGeom prst="rect">
            <a:avLst/>
          </a:prstGeom>
          <a:noFill/>
        </p:spPr>
        <p:txBody>
          <a:bodyPr wrap="square" rtlCol="0">
            <a:spAutoFit/>
          </a:bodyPr>
          <a:lstStyle/>
          <a:p>
            <a:pPr lvl="1" algn="ct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latin typeface="Bauhaus 93" panose="04030905020B02020C02" pitchFamily="82" charset="0"/>
              </a:rPr>
              <a:t>KLAXONS OF </a:t>
            </a:r>
            <a:r>
              <a:rPr lang="en-ZW" sz="4400" b="1" dirty="0">
                <a:ln w="19050">
                  <a:solidFill>
                    <a:srgbClr val="00B050"/>
                  </a:solidFill>
                </a:ln>
                <a:solidFill>
                  <a:srgbClr val="FFFF00"/>
                </a:solidFill>
                <a:effectLst>
                  <a:outerShdw blurRad="38100" dist="38100" dir="2700000" algn="tl">
                    <a:srgbClr val="000000">
                      <a:alpha val="43137"/>
                    </a:srgbClr>
                  </a:outerShdw>
                </a:effectLst>
                <a:latin typeface="Bauhaus 93" panose="04030905020B02020C02" pitchFamily="82" charset="0"/>
              </a:rPr>
              <a:t>HYPE  </a:t>
            </a: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latin typeface="Bauhaus 93" panose="04030905020B02020C02" pitchFamily="82" charset="0"/>
              </a:rPr>
              <a:t> </a:t>
            </a: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rPr>
              <a:t>OR</a:t>
            </a: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latin typeface="Broadway" panose="04040905080B02020502" pitchFamily="82" charset="0"/>
              </a:rPr>
              <a:t>  BEACONS OF </a:t>
            </a:r>
            <a:r>
              <a:rPr lang="en-ZW" sz="4400" b="1" dirty="0">
                <a:ln w="19050">
                  <a:solidFill>
                    <a:srgbClr val="FFFF00"/>
                  </a:solidFill>
                </a:ln>
                <a:solidFill>
                  <a:srgbClr val="00B050"/>
                </a:solidFill>
                <a:effectLst>
                  <a:outerShdw blurRad="38100" dist="38100" dir="2700000" algn="tl">
                    <a:srgbClr val="000000">
                      <a:alpha val="43137"/>
                    </a:srgbClr>
                  </a:outerShdw>
                </a:effectLst>
                <a:latin typeface="Broadway" panose="04040905080B02020502" pitchFamily="82" charset="0"/>
              </a:rPr>
              <a:t>HOPE</a:t>
            </a: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latin typeface="Broadway" panose="04040905080B02020502" pitchFamily="82" charset="0"/>
              </a:rPr>
              <a:t>?</a:t>
            </a:r>
          </a:p>
        </p:txBody>
      </p:sp>
      <p:pic>
        <p:nvPicPr>
          <p:cNvPr id="5" name="Picture 2">
            <a:extLst>
              <a:ext uri="{FF2B5EF4-FFF2-40B4-BE49-F238E27FC236}">
                <a16:creationId xmlns:a16="http://schemas.microsoft.com/office/drawing/2014/main" id="{99A33C5B-0E37-A90F-FAF3-0B6F7E9EB06D}"/>
              </a:ext>
            </a:extLst>
          </p:cNvPr>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0" y="-9040"/>
            <a:ext cx="773718" cy="840037"/>
          </a:xfrm>
          <a:prstGeom prst="rect">
            <a:avLst/>
          </a:prstGeom>
          <a:noFill/>
          <a:ln w="9525">
            <a:noFill/>
            <a:miter lim="800000"/>
            <a:headEnd/>
            <a:tailEnd/>
          </a:ln>
          <a:effectLst/>
        </p:spPr>
      </p:pic>
      <p:sp>
        <p:nvSpPr>
          <p:cNvPr id="6" name="TextBox 5">
            <a:extLst>
              <a:ext uri="{FF2B5EF4-FFF2-40B4-BE49-F238E27FC236}">
                <a16:creationId xmlns:a16="http://schemas.microsoft.com/office/drawing/2014/main" id="{2A201078-330B-5496-B5A1-3C511FD666B0}"/>
              </a:ext>
            </a:extLst>
          </p:cNvPr>
          <p:cNvSpPr txBox="1"/>
          <p:nvPr/>
        </p:nvSpPr>
        <p:spPr>
          <a:xfrm>
            <a:off x="773718" y="0"/>
            <a:ext cx="10644564" cy="830997"/>
          </a:xfrm>
          <a:prstGeom prst="rect">
            <a:avLst/>
          </a:prstGeom>
          <a:solidFill>
            <a:srgbClr val="009900"/>
          </a:solidFill>
        </p:spPr>
        <p:txBody>
          <a:bodyPr wrap="square" rtlCol="0">
            <a:spAutoFit/>
          </a:bodyPr>
          <a:lstStyle/>
          <a:p>
            <a:pPr algn="ctr"/>
            <a:r>
              <a:rPr lang="en-ZW" sz="2400" b="1" i="1" dirty="0">
                <a:solidFill>
                  <a:srgbClr val="FFFF00"/>
                </a:solidFill>
                <a:effectLst>
                  <a:outerShdw blurRad="38100" dist="38100" dir="2700000" algn="tl">
                    <a:srgbClr val="000000">
                      <a:alpha val="43137"/>
                    </a:srgbClr>
                  </a:outerShdw>
                </a:effectLst>
              </a:rPr>
              <a:t>Empowering relevant, high-quality, holistic education </a:t>
            </a:r>
          </a:p>
          <a:p>
            <a:pPr algn="ctr"/>
            <a:r>
              <a:rPr lang="en-ZW" sz="2400" b="1" i="1" dirty="0">
                <a:solidFill>
                  <a:srgbClr val="FFFF00"/>
                </a:solidFill>
                <a:effectLst>
                  <a:outerShdw blurRad="38100" dist="38100" dir="2700000" algn="tl">
                    <a:srgbClr val="000000">
                      <a:alpha val="43137"/>
                    </a:srgbClr>
                  </a:outerShdw>
                </a:effectLst>
              </a:rPr>
              <a:t>in member, non-profit, independent schools</a:t>
            </a:r>
            <a:endParaRPr lang="en-ZW" sz="2400" i="1" dirty="0">
              <a:solidFill>
                <a:srgbClr val="FFFF00"/>
              </a:solidFill>
              <a:effectLst>
                <a:outerShdw blurRad="38100" dist="38100" dir="2700000" algn="tl">
                  <a:srgbClr val="000000">
                    <a:alpha val="43137"/>
                  </a:srgbClr>
                </a:outerShdw>
              </a:effectLst>
            </a:endParaRPr>
          </a:p>
        </p:txBody>
      </p:sp>
      <p:pic>
        <p:nvPicPr>
          <p:cNvPr id="7" name="Picture 2">
            <a:extLst>
              <a:ext uri="{FF2B5EF4-FFF2-40B4-BE49-F238E27FC236}">
                <a16:creationId xmlns:a16="http://schemas.microsoft.com/office/drawing/2014/main" id="{CF0C578F-4E13-1988-6620-5AAB6ED87EF1}"/>
              </a:ext>
            </a:extLst>
          </p:cNvPr>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11418282" y="-9041"/>
            <a:ext cx="773718" cy="840037"/>
          </a:xfrm>
          <a:prstGeom prst="rect">
            <a:avLst/>
          </a:prstGeom>
          <a:noFill/>
          <a:ln w="9525">
            <a:noFill/>
            <a:miter lim="800000"/>
            <a:headEnd/>
            <a:tailEnd/>
          </a:ln>
          <a:effectLst/>
        </p:spPr>
      </p:pic>
      <p:sp>
        <p:nvSpPr>
          <p:cNvPr id="2" name="TextBox 1">
            <a:extLst>
              <a:ext uri="{FF2B5EF4-FFF2-40B4-BE49-F238E27FC236}">
                <a16:creationId xmlns:a16="http://schemas.microsoft.com/office/drawing/2014/main" id="{B4831801-DD30-8BFC-4051-B4D330F9A130}"/>
              </a:ext>
            </a:extLst>
          </p:cNvPr>
          <p:cNvSpPr txBox="1"/>
          <p:nvPr/>
        </p:nvSpPr>
        <p:spPr>
          <a:xfrm>
            <a:off x="837063" y="854214"/>
            <a:ext cx="2743200" cy="1107996"/>
          </a:xfrm>
          <a:prstGeom prst="rect">
            <a:avLst/>
          </a:prstGeom>
          <a:noFill/>
        </p:spPr>
        <p:txBody>
          <a:bodyPr wrap="square" rtlCol="0">
            <a:spAutoFit/>
          </a:bodyPr>
          <a:lstStyle/>
          <a:p>
            <a:r>
              <a:rPr lang="en-ZW" sz="6600" b="1" dirty="0">
                <a:ln w="19050">
                  <a:solidFill>
                    <a:srgbClr val="00B050"/>
                  </a:solidFill>
                </a:ln>
                <a:solidFill>
                  <a:srgbClr val="FFFF00"/>
                </a:solidFill>
                <a:effectLst>
                  <a:outerShdw blurRad="38100" dist="38100" dir="2700000" algn="tl">
                    <a:srgbClr val="000000">
                      <a:alpha val="43137"/>
                    </a:srgbClr>
                  </a:outerShdw>
                </a:effectLst>
                <a:latin typeface="Bauhaus 93" panose="04030905020B02020C02" pitchFamily="82" charset="0"/>
              </a:rPr>
              <a:t>HYPE</a:t>
            </a:r>
            <a:endParaRPr lang="en-ZW" sz="6600" dirty="0"/>
          </a:p>
        </p:txBody>
      </p:sp>
      <p:sp>
        <p:nvSpPr>
          <p:cNvPr id="3" name="TextBox 2">
            <a:extLst>
              <a:ext uri="{FF2B5EF4-FFF2-40B4-BE49-F238E27FC236}">
                <a16:creationId xmlns:a16="http://schemas.microsoft.com/office/drawing/2014/main" id="{5F201314-902D-8EDB-47A2-9D166AC9B74F}"/>
              </a:ext>
            </a:extLst>
          </p:cNvPr>
          <p:cNvSpPr txBox="1"/>
          <p:nvPr/>
        </p:nvSpPr>
        <p:spPr>
          <a:xfrm>
            <a:off x="8611738" y="819876"/>
            <a:ext cx="3057098" cy="1107996"/>
          </a:xfrm>
          <a:prstGeom prst="rect">
            <a:avLst/>
          </a:prstGeom>
          <a:noFill/>
        </p:spPr>
        <p:txBody>
          <a:bodyPr wrap="square" rtlCol="0">
            <a:spAutoFit/>
          </a:bodyPr>
          <a:lstStyle/>
          <a:p>
            <a:r>
              <a:rPr lang="en-ZW" sz="6600" b="1" dirty="0">
                <a:ln w="19050">
                  <a:solidFill>
                    <a:srgbClr val="FFFF00"/>
                  </a:solidFill>
                </a:ln>
                <a:solidFill>
                  <a:srgbClr val="00B050"/>
                </a:solidFill>
                <a:effectLst>
                  <a:outerShdw blurRad="38100" dist="38100" dir="2700000" algn="tl">
                    <a:srgbClr val="000000">
                      <a:alpha val="43137"/>
                    </a:srgbClr>
                  </a:outerShdw>
                </a:effectLst>
                <a:latin typeface="Broadway" panose="04040905080B02020502" pitchFamily="82" charset="0"/>
              </a:rPr>
              <a:t>HOPE</a:t>
            </a:r>
            <a:endParaRPr lang="en-ZW" sz="6600" dirty="0"/>
          </a:p>
        </p:txBody>
      </p:sp>
      <p:sp>
        <p:nvSpPr>
          <p:cNvPr id="9" name="Star: 7 Points 8">
            <a:extLst>
              <a:ext uri="{FF2B5EF4-FFF2-40B4-BE49-F238E27FC236}">
                <a16:creationId xmlns:a16="http://schemas.microsoft.com/office/drawing/2014/main" id="{24E799A3-807C-AEC0-10AF-1A5767786D51}"/>
              </a:ext>
            </a:extLst>
          </p:cNvPr>
          <p:cNvSpPr/>
          <p:nvPr/>
        </p:nvSpPr>
        <p:spPr>
          <a:xfrm>
            <a:off x="4545099" y="2587042"/>
            <a:ext cx="2456202" cy="2301188"/>
          </a:xfrm>
          <a:prstGeom prst="star7">
            <a:avLst/>
          </a:prstGeom>
          <a:solidFill>
            <a:srgbClr val="FFFF0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W"/>
          </a:p>
        </p:txBody>
      </p:sp>
      <p:sp>
        <p:nvSpPr>
          <p:cNvPr id="11" name="TextBox 10">
            <a:extLst>
              <a:ext uri="{FF2B5EF4-FFF2-40B4-BE49-F238E27FC236}">
                <a16:creationId xmlns:a16="http://schemas.microsoft.com/office/drawing/2014/main" id="{DC0A0A1A-4C1F-547B-FDA2-4A5869231BFE}"/>
              </a:ext>
            </a:extLst>
          </p:cNvPr>
          <p:cNvSpPr txBox="1"/>
          <p:nvPr/>
        </p:nvSpPr>
        <p:spPr>
          <a:xfrm rot="21414166">
            <a:off x="4720787" y="3261282"/>
            <a:ext cx="2036985" cy="1015663"/>
          </a:xfrm>
          <a:prstGeom prst="rect">
            <a:avLst/>
          </a:prstGeom>
          <a:noFill/>
        </p:spPr>
        <p:txBody>
          <a:bodyPr wrap="square" rtlCol="0">
            <a:spAutoFit/>
          </a:bodyPr>
          <a:lstStyle/>
          <a:p>
            <a:pPr algn="ctr"/>
            <a:r>
              <a:rPr lang="en-GB" sz="6000" b="1" dirty="0">
                <a:ln>
                  <a:solidFill>
                    <a:schemeClr val="bg1"/>
                  </a:solidFill>
                </a:ln>
                <a:solidFill>
                  <a:schemeClr val="accent1"/>
                </a:solidFill>
                <a:effectLst>
                  <a:glow rad="101600">
                    <a:schemeClr val="bg1">
                      <a:alpha val="60000"/>
                    </a:schemeClr>
                  </a:glow>
                </a:effectLst>
              </a:rPr>
              <a:t>G</a:t>
            </a:r>
            <a:r>
              <a:rPr lang="en-GB" sz="5400" b="1" dirty="0">
                <a:ln>
                  <a:solidFill>
                    <a:schemeClr val="bg1"/>
                  </a:solidFill>
                </a:ln>
                <a:solidFill>
                  <a:schemeClr val="accent1"/>
                </a:solidFill>
                <a:effectLst>
                  <a:glow rad="101600">
                    <a:schemeClr val="bg1">
                      <a:alpha val="60000"/>
                    </a:schemeClr>
                  </a:glow>
                </a:effectLst>
              </a:rPr>
              <a:t>L</a:t>
            </a:r>
            <a:r>
              <a:rPr lang="en-GB" sz="4400" b="1" dirty="0">
                <a:ln>
                  <a:solidFill>
                    <a:schemeClr val="bg1"/>
                  </a:solidFill>
                </a:ln>
                <a:solidFill>
                  <a:schemeClr val="accent1"/>
                </a:solidFill>
                <a:effectLst>
                  <a:glow rad="101600">
                    <a:schemeClr val="bg1">
                      <a:alpha val="60000"/>
                    </a:schemeClr>
                  </a:glow>
                </a:effectLst>
              </a:rPr>
              <a:t>O</a:t>
            </a:r>
            <a:r>
              <a:rPr lang="en-GB" sz="4000" b="1" dirty="0">
                <a:ln>
                  <a:solidFill>
                    <a:schemeClr val="bg1"/>
                  </a:solidFill>
                </a:ln>
                <a:solidFill>
                  <a:schemeClr val="accent1"/>
                </a:solidFill>
                <a:effectLst>
                  <a:glow rad="101600">
                    <a:schemeClr val="bg1">
                      <a:alpha val="60000"/>
                    </a:schemeClr>
                  </a:glow>
                </a:effectLst>
              </a:rPr>
              <a:t>R</a:t>
            </a:r>
            <a:r>
              <a:rPr lang="en-GB" sz="3600" b="1" dirty="0">
                <a:ln>
                  <a:solidFill>
                    <a:schemeClr val="bg1"/>
                  </a:solidFill>
                </a:ln>
                <a:solidFill>
                  <a:schemeClr val="accent1"/>
                </a:solidFill>
                <a:effectLst>
                  <a:glow rad="101600">
                    <a:schemeClr val="bg1">
                      <a:alpha val="60000"/>
                    </a:schemeClr>
                  </a:glow>
                </a:effectLst>
              </a:rPr>
              <a:t>Y</a:t>
            </a:r>
            <a:endParaRPr lang="en-ZW" sz="2800" b="1" dirty="0">
              <a:ln>
                <a:solidFill>
                  <a:schemeClr val="bg1"/>
                </a:solidFill>
              </a:ln>
              <a:solidFill>
                <a:schemeClr val="accent1"/>
              </a:solidFill>
              <a:effectLst>
                <a:glow rad="101600">
                  <a:schemeClr val="bg1">
                    <a:alpha val="60000"/>
                  </a:schemeClr>
                </a:glow>
              </a:effectLst>
            </a:endParaRPr>
          </a:p>
        </p:txBody>
      </p:sp>
      <p:sp>
        <p:nvSpPr>
          <p:cNvPr id="10" name="TextBox 9">
            <a:extLst>
              <a:ext uri="{FF2B5EF4-FFF2-40B4-BE49-F238E27FC236}">
                <a16:creationId xmlns:a16="http://schemas.microsoft.com/office/drawing/2014/main" id="{93890ECD-0AF8-0D82-E67E-715F987886FD}"/>
              </a:ext>
            </a:extLst>
          </p:cNvPr>
          <p:cNvSpPr txBox="1"/>
          <p:nvPr/>
        </p:nvSpPr>
        <p:spPr>
          <a:xfrm>
            <a:off x="2586839" y="3407437"/>
            <a:ext cx="1883391" cy="707886"/>
          </a:xfrm>
          <a:prstGeom prst="rect">
            <a:avLst/>
          </a:prstGeom>
          <a:noFill/>
        </p:spPr>
        <p:txBody>
          <a:bodyPr wrap="square" rtlCol="0">
            <a:spAutoFit/>
          </a:bodyPr>
          <a:lstStyle/>
          <a:p>
            <a:r>
              <a:rPr lang="en-GB" sz="4000" b="1" dirty="0"/>
              <a:t>MAN’S</a:t>
            </a:r>
            <a:endParaRPr lang="en-ZW" sz="4000" b="1" dirty="0"/>
          </a:p>
        </p:txBody>
      </p:sp>
      <p:sp>
        <p:nvSpPr>
          <p:cNvPr id="15" name="TextBox 14">
            <a:extLst>
              <a:ext uri="{FF2B5EF4-FFF2-40B4-BE49-F238E27FC236}">
                <a16:creationId xmlns:a16="http://schemas.microsoft.com/office/drawing/2014/main" id="{5BCE3AEA-E2DF-EABF-D73B-210D7A632BE5}"/>
              </a:ext>
            </a:extLst>
          </p:cNvPr>
          <p:cNvSpPr txBox="1"/>
          <p:nvPr/>
        </p:nvSpPr>
        <p:spPr>
          <a:xfrm>
            <a:off x="7643140" y="3415170"/>
            <a:ext cx="1883391" cy="707886"/>
          </a:xfrm>
          <a:prstGeom prst="rect">
            <a:avLst/>
          </a:prstGeom>
          <a:noFill/>
        </p:spPr>
        <p:txBody>
          <a:bodyPr wrap="square" rtlCol="0">
            <a:spAutoFit/>
          </a:bodyPr>
          <a:lstStyle/>
          <a:p>
            <a:r>
              <a:rPr lang="en-GB" sz="4000" b="1" dirty="0">
                <a:ln>
                  <a:solidFill>
                    <a:srgbClr val="7030A0"/>
                  </a:solidFill>
                </a:ln>
                <a:solidFill>
                  <a:schemeClr val="bg1"/>
                </a:solidFill>
                <a:effectLst>
                  <a:glow rad="101600">
                    <a:srgbClr val="FFFF00">
                      <a:alpha val="60000"/>
                    </a:srgbClr>
                  </a:glow>
                </a:effectLst>
              </a:rPr>
              <a:t>GOD’S</a:t>
            </a:r>
            <a:endParaRPr lang="en-ZW" sz="4000" b="1" dirty="0">
              <a:ln>
                <a:solidFill>
                  <a:srgbClr val="7030A0"/>
                </a:solidFill>
              </a:ln>
              <a:solidFill>
                <a:schemeClr val="bg1"/>
              </a:solidFill>
              <a:effectLst>
                <a:glow rad="101600">
                  <a:srgbClr val="FFFF00">
                    <a:alpha val="60000"/>
                  </a:srgbClr>
                </a:glow>
              </a:effectLst>
            </a:endParaRPr>
          </a:p>
        </p:txBody>
      </p:sp>
      <p:sp>
        <p:nvSpPr>
          <p:cNvPr id="16" name="TextBox 15">
            <a:extLst>
              <a:ext uri="{FF2B5EF4-FFF2-40B4-BE49-F238E27FC236}">
                <a16:creationId xmlns:a16="http://schemas.microsoft.com/office/drawing/2014/main" id="{687F8E7F-2018-5D7E-507C-991A4CC64AD3}"/>
              </a:ext>
            </a:extLst>
          </p:cNvPr>
          <p:cNvSpPr txBox="1"/>
          <p:nvPr/>
        </p:nvSpPr>
        <p:spPr>
          <a:xfrm>
            <a:off x="136478" y="1755589"/>
            <a:ext cx="2934268" cy="707886"/>
          </a:xfrm>
          <a:prstGeom prst="rect">
            <a:avLst/>
          </a:prstGeom>
          <a:noFill/>
        </p:spPr>
        <p:txBody>
          <a:bodyPr wrap="square" rtlCol="0">
            <a:spAutoFit/>
          </a:bodyPr>
          <a:lstStyle/>
          <a:p>
            <a:r>
              <a:rPr lang="en-GB" sz="4000" b="1" dirty="0">
                <a:ln>
                  <a:solidFill>
                    <a:srgbClr val="FFC000"/>
                  </a:solidFill>
                </a:ln>
                <a:solidFill>
                  <a:schemeClr val="accent4"/>
                </a:solidFill>
                <a:effectLst>
                  <a:glow rad="101600">
                    <a:schemeClr val="tx1">
                      <a:alpha val="60000"/>
                    </a:schemeClr>
                  </a:glow>
                </a:effectLst>
              </a:rPr>
              <a:t>NOISE</a:t>
            </a:r>
            <a:endParaRPr lang="en-ZW" sz="4000" b="1" dirty="0">
              <a:ln>
                <a:solidFill>
                  <a:srgbClr val="FFC000"/>
                </a:solidFill>
              </a:ln>
              <a:solidFill>
                <a:schemeClr val="accent4"/>
              </a:solidFill>
              <a:effectLst>
                <a:glow rad="101600">
                  <a:schemeClr val="tx1">
                    <a:alpha val="60000"/>
                  </a:schemeClr>
                </a:glow>
              </a:effectLst>
            </a:endParaRPr>
          </a:p>
        </p:txBody>
      </p:sp>
      <p:sp>
        <p:nvSpPr>
          <p:cNvPr id="17" name="TextBox 16">
            <a:extLst>
              <a:ext uri="{FF2B5EF4-FFF2-40B4-BE49-F238E27FC236}">
                <a16:creationId xmlns:a16="http://schemas.microsoft.com/office/drawing/2014/main" id="{6561FE83-05AF-1538-EDE9-F839CD27D8B1}"/>
              </a:ext>
            </a:extLst>
          </p:cNvPr>
          <p:cNvSpPr txBox="1"/>
          <p:nvPr/>
        </p:nvSpPr>
        <p:spPr>
          <a:xfrm>
            <a:off x="136478" y="2307913"/>
            <a:ext cx="2934268" cy="707886"/>
          </a:xfrm>
          <a:prstGeom prst="rect">
            <a:avLst/>
          </a:prstGeom>
          <a:noFill/>
        </p:spPr>
        <p:txBody>
          <a:bodyPr wrap="square" rtlCol="0">
            <a:spAutoFit/>
          </a:bodyPr>
          <a:lstStyle/>
          <a:p>
            <a:r>
              <a:rPr lang="en-GB" sz="4000" b="1" dirty="0">
                <a:ln>
                  <a:solidFill>
                    <a:srgbClr val="FFC000"/>
                  </a:solidFill>
                </a:ln>
                <a:solidFill>
                  <a:schemeClr val="accent4"/>
                </a:solidFill>
                <a:effectLst>
                  <a:glow rad="101600">
                    <a:schemeClr val="tx1">
                      <a:alpha val="60000"/>
                    </a:schemeClr>
                  </a:glow>
                </a:effectLst>
              </a:rPr>
              <a:t>REPUTATION</a:t>
            </a:r>
            <a:endParaRPr lang="en-ZW" sz="4000" b="1" dirty="0">
              <a:ln>
                <a:solidFill>
                  <a:srgbClr val="FFC000"/>
                </a:solidFill>
              </a:ln>
              <a:solidFill>
                <a:schemeClr val="accent4"/>
              </a:solidFill>
              <a:effectLst>
                <a:glow rad="101600">
                  <a:schemeClr val="tx1">
                    <a:alpha val="60000"/>
                  </a:schemeClr>
                </a:glow>
              </a:effectLst>
            </a:endParaRPr>
          </a:p>
        </p:txBody>
      </p:sp>
      <p:sp>
        <p:nvSpPr>
          <p:cNvPr id="18" name="TextBox 17">
            <a:extLst>
              <a:ext uri="{FF2B5EF4-FFF2-40B4-BE49-F238E27FC236}">
                <a16:creationId xmlns:a16="http://schemas.microsoft.com/office/drawing/2014/main" id="{A9AA3404-8FBD-1A7A-4A14-C7BFCD7ADE6F}"/>
              </a:ext>
            </a:extLst>
          </p:cNvPr>
          <p:cNvSpPr txBox="1"/>
          <p:nvPr/>
        </p:nvSpPr>
        <p:spPr>
          <a:xfrm>
            <a:off x="143002" y="2874182"/>
            <a:ext cx="2934268" cy="707886"/>
          </a:xfrm>
          <a:prstGeom prst="rect">
            <a:avLst/>
          </a:prstGeom>
          <a:noFill/>
        </p:spPr>
        <p:txBody>
          <a:bodyPr wrap="square" rtlCol="0">
            <a:spAutoFit/>
          </a:bodyPr>
          <a:lstStyle/>
          <a:p>
            <a:r>
              <a:rPr lang="en-GB" sz="4000" b="1" dirty="0">
                <a:ln>
                  <a:solidFill>
                    <a:srgbClr val="FFC000"/>
                  </a:solidFill>
                </a:ln>
                <a:solidFill>
                  <a:schemeClr val="accent4"/>
                </a:solidFill>
                <a:effectLst>
                  <a:glow rad="101600">
                    <a:schemeClr val="tx1">
                      <a:alpha val="60000"/>
                    </a:schemeClr>
                  </a:glow>
                </a:effectLst>
              </a:rPr>
              <a:t>SELF</a:t>
            </a:r>
            <a:endParaRPr lang="en-ZW" sz="4000" b="1" dirty="0">
              <a:ln>
                <a:solidFill>
                  <a:srgbClr val="FFC000"/>
                </a:solidFill>
              </a:ln>
              <a:solidFill>
                <a:schemeClr val="accent4"/>
              </a:solidFill>
              <a:effectLst>
                <a:glow rad="101600">
                  <a:schemeClr val="tx1">
                    <a:alpha val="60000"/>
                  </a:schemeClr>
                </a:glow>
              </a:effectLst>
            </a:endParaRPr>
          </a:p>
        </p:txBody>
      </p:sp>
      <p:sp>
        <p:nvSpPr>
          <p:cNvPr id="19" name="TextBox 18">
            <a:extLst>
              <a:ext uri="{FF2B5EF4-FFF2-40B4-BE49-F238E27FC236}">
                <a16:creationId xmlns:a16="http://schemas.microsoft.com/office/drawing/2014/main" id="{C3CA5ED5-B5BA-BB5E-8A81-56BCFC80BBFA}"/>
              </a:ext>
            </a:extLst>
          </p:cNvPr>
          <p:cNvSpPr txBox="1"/>
          <p:nvPr/>
        </p:nvSpPr>
        <p:spPr>
          <a:xfrm>
            <a:off x="136478" y="3519706"/>
            <a:ext cx="2934268" cy="707886"/>
          </a:xfrm>
          <a:prstGeom prst="rect">
            <a:avLst/>
          </a:prstGeom>
          <a:noFill/>
        </p:spPr>
        <p:txBody>
          <a:bodyPr wrap="square" rtlCol="0">
            <a:spAutoFit/>
          </a:bodyPr>
          <a:lstStyle/>
          <a:p>
            <a:r>
              <a:rPr lang="en-GB" sz="4000" b="1" dirty="0">
                <a:ln>
                  <a:solidFill>
                    <a:srgbClr val="FFC000"/>
                  </a:solidFill>
                </a:ln>
                <a:solidFill>
                  <a:schemeClr val="accent4"/>
                </a:solidFill>
                <a:effectLst>
                  <a:glow rad="101600">
                    <a:schemeClr val="tx1">
                      <a:alpha val="60000"/>
                    </a:schemeClr>
                  </a:glow>
                </a:effectLst>
              </a:rPr>
              <a:t>FEW</a:t>
            </a:r>
            <a:endParaRPr lang="en-ZW" sz="4000" b="1" dirty="0">
              <a:ln>
                <a:solidFill>
                  <a:srgbClr val="FFC000"/>
                </a:solidFill>
              </a:ln>
              <a:solidFill>
                <a:schemeClr val="accent4"/>
              </a:solidFill>
              <a:effectLst>
                <a:glow rad="101600">
                  <a:schemeClr val="tx1">
                    <a:alpha val="60000"/>
                  </a:schemeClr>
                </a:glow>
              </a:effectLst>
            </a:endParaRPr>
          </a:p>
        </p:txBody>
      </p:sp>
      <p:sp>
        <p:nvSpPr>
          <p:cNvPr id="20" name="TextBox 19">
            <a:extLst>
              <a:ext uri="{FF2B5EF4-FFF2-40B4-BE49-F238E27FC236}">
                <a16:creationId xmlns:a16="http://schemas.microsoft.com/office/drawing/2014/main" id="{65F8F08B-ED12-C9F2-E61F-A79A4764C134}"/>
              </a:ext>
            </a:extLst>
          </p:cNvPr>
          <p:cNvSpPr txBox="1"/>
          <p:nvPr/>
        </p:nvSpPr>
        <p:spPr>
          <a:xfrm>
            <a:off x="136478" y="4153892"/>
            <a:ext cx="2934268" cy="707886"/>
          </a:xfrm>
          <a:prstGeom prst="rect">
            <a:avLst/>
          </a:prstGeom>
          <a:noFill/>
        </p:spPr>
        <p:txBody>
          <a:bodyPr wrap="square" rtlCol="0">
            <a:spAutoFit/>
          </a:bodyPr>
          <a:lstStyle/>
          <a:p>
            <a:r>
              <a:rPr lang="en-GB" sz="4000" b="1" dirty="0">
                <a:ln>
                  <a:solidFill>
                    <a:srgbClr val="FFC000"/>
                  </a:solidFill>
                </a:ln>
                <a:solidFill>
                  <a:schemeClr val="accent4"/>
                </a:solidFill>
                <a:effectLst>
                  <a:glow rad="101600">
                    <a:schemeClr val="tx1">
                      <a:alpha val="60000"/>
                    </a:schemeClr>
                  </a:glow>
                </a:effectLst>
              </a:rPr>
              <a:t>PRESENT</a:t>
            </a:r>
            <a:endParaRPr lang="en-ZW" sz="4000" b="1" dirty="0">
              <a:ln>
                <a:solidFill>
                  <a:srgbClr val="FFC000"/>
                </a:solidFill>
              </a:ln>
              <a:solidFill>
                <a:schemeClr val="accent4"/>
              </a:solidFill>
              <a:effectLst>
                <a:glow rad="101600">
                  <a:schemeClr val="tx1">
                    <a:alpha val="60000"/>
                  </a:schemeClr>
                </a:glow>
              </a:effectLst>
            </a:endParaRPr>
          </a:p>
        </p:txBody>
      </p:sp>
      <p:sp>
        <p:nvSpPr>
          <p:cNvPr id="21" name="TextBox 20">
            <a:extLst>
              <a:ext uri="{FF2B5EF4-FFF2-40B4-BE49-F238E27FC236}">
                <a16:creationId xmlns:a16="http://schemas.microsoft.com/office/drawing/2014/main" id="{5B8EF771-ED72-9DB9-E7A8-8FAF8A583865}"/>
              </a:ext>
            </a:extLst>
          </p:cNvPr>
          <p:cNvSpPr txBox="1"/>
          <p:nvPr/>
        </p:nvSpPr>
        <p:spPr>
          <a:xfrm>
            <a:off x="136478" y="4769602"/>
            <a:ext cx="2934268" cy="707886"/>
          </a:xfrm>
          <a:prstGeom prst="rect">
            <a:avLst/>
          </a:prstGeom>
          <a:noFill/>
        </p:spPr>
        <p:txBody>
          <a:bodyPr wrap="square" rtlCol="0">
            <a:spAutoFit/>
          </a:bodyPr>
          <a:lstStyle/>
          <a:p>
            <a:r>
              <a:rPr lang="en-GB" sz="4000" b="1" dirty="0">
                <a:ln>
                  <a:solidFill>
                    <a:srgbClr val="FFC000"/>
                  </a:solidFill>
                </a:ln>
                <a:solidFill>
                  <a:schemeClr val="accent4"/>
                </a:solidFill>
                <a:effectLst>
                  <a:glow rad="101600">
                    <a:schemeClr val="tx1">
                      <a:alpha val="60000"/>
                    </a:schemeClr>
                  </a:glow>
                </a:effectLst>
              </a:rPr>
              <a:t>VICTORIES</a:t>
            </a:r>
            <a:endParaRPr lang="en-ZW" sz="4000" b="1" dirty="0">
              <a:ln>
                <a:solidFill>
                  <a:srgbClr val="FFC000"/>
                </a:solidFill>
              </a:ln>
              <a:solidFill>
                <a:schemeClr val="accent4"/>
              </a:solidFill>
              <a:effectLst>
                <a:glow rad="101600">
                  <a:schemeClr val="tx1">
                    <a:alpha val="60000"/>
                  </a:schemeClr>
                </a:glow>
              </a:effectLst>
            </a:endParaRPr>
          </a:p>
        </p:txBody>
      </p:sp>
      <p:sp>
        <p:nvSpPr>
          <p:cNvPr id="22" name="TextBox 21">
            <a:extLst>
              <a:ext uri="{FF2B5EF4-FFF2-40B4-BE49-F238E27FC236}">
                <a16:creationId xmlns:a16="http://schemas.microsoft.com/office/drawing/2014/main" id="{1272C9FD-21B7-785A-B0DD-55B2094DF1D8}"/>
              </a:ext>
            </a:extLst>
          </p:cNvPr>
          <p:cNvSpPr txBox="1"/>
          <p:nvPr/>
        </p:nvSpPr>
        <p:spPr>
          <a:xfrm>
            <a:off x="136478" y="5304001"/>
            <a:ext cx="2934268" cy="707886"/>
          </a:xfrm>
          <a:prstGeom prst="rect">
            <a:avLst/>
          </a:prstGeom>
          <a:noFill/>
        </p:spPr>
        <p:txBody>
          <a:bodyPr wrap="square" rtlCol="0">
            <a:spAutoFit/>
          </a:bodyPr>
          <a:lstStyle/>
          <a:p>
            <a:r>
              <a:rPr lang="en-GB" sz="4000" b="1" dirty="0">
                <a:ln>
                  <a:solidFill>
                    <a:srgbClr val="FFC000"/>
                  </a:solidFill>
                </a:ln>
                <a:solidFill>
                  <a:schemeClr val="accent4"/>
                </a:solidFill>
                <a:effectLst>
                  <a:glow rad="101600">
                    <a:schemeClr val="tx1">
                      <a:alpha val="60000"/>
                    </a:schemeClr>
                  </a:glow>
                </a:effectLst>
              </a:rPr>
              <a:t>PROFIT</a:t>
            </a:r>
            <a:endParaRPr lang="en-ZW" sz="4000" b="1" dirty="0">
              <a:ln>
                <a:solidFill>
                  <a:srgbClr val="FFC000"/>
                </a:solidFill>
              </a:ln>
              <a:solidFill>
                <a:schemeClr val="accent4"/>
              </a:solidFill>
              <a:effectLst>
                <a:glow rad="101600">
                  <a:schemeClr val="tx1">
                    <a:alpha val="60000"/>
                  </a:schemeClr>
                </a:glow>
              </a:effectLst>
            </a:endParaRPr>
          </a:p>
        </p:txBody>
      </p:sp>
      <p:sp>
        <p:nvSpPr>
          <p:cNvPr id="23" name="TextBox 22">
            <a:extLst>
              <a:ext uri="{FF2B5EF4-FFF2-40B4-BE49-F238E27FC236}">
                <a16:creationId xmlns:a16="http://schemas.microsoft.com/office/drawing/2014/main" id="{C097C2DC-A85C-5356-F412-48C4DE90CB47}"/>
              </a:ext>
            </a:extLst>
          </p:cNvPr>
          <p:cNvSpPr txBox="1"/>
          <p:nvPr/>
        </p:nvSpPr>
        <p:spPr>
          <a:xfrm>
            <a:off x="8992886" y="1817951"/>
            <a:ext cx="2934268" cy="707886"/>
          </a:xfrm>
          <a:prstGeom prst="rect">
            <a:avLst/>
          </a:prstGeom>
          <a:noFill/>
        </p:spPr>
        <p:txBody>
          <a:bodyPr wrap="square" rtlCol="0">
            <a:spAutoFit/>
          </a:bodyPr>
          <a:lstStyle/>
          <a:p>
            <a:pPr algn="r"/>
            <a:r>
              <a:rPr lang="en-GB" sz="4000" b="1" dirty="0">
                <a:ln>
                  <a:solidFill>
                    <a:schemeClr val="bg1"/>
                  </a:solidFill>
                </a:ln>
                <a:solidFill>
                  <a:schemeClr val="bg1"/>
                </a:solidFill>
                <a:effectLst>
                  <a:glow rad="101600">
                    <a:schemeClr val="tx1">
                      <a:alpha val="60000"/>
                    </a:schemeClr>
                  </a:glow>
                </a:effectLst>
              </a:rPr>
              <a:t>LIGHT</a:t>
            </a:r>
            <a:endParaRPr lang="en-ZW" sz="4000" b="1" dirty="0">
              <a:ln>
                <a:solidFill>
                  <a:schemeClr val="bg1"/>
                </a:solidFill>
              </a:ln>
              <a:solidFill>
                <a:schemeClr val="bg1"/>
              </a:solidFill>
              <a:effectLst>
                <a:glow rad="101600">
                  <a:schemeClr val="tx1">
                    <a:alpha val="60000"/>
                  </a:schemeClr>
                </a:glow>
              </a:effectLst>
            </a:endParaRPr>
          </a:p>
        </p:txBody>
      </p:sp>
      <p:sp>
        <p:nvSpPr>
          <p:cNvPr id="24" name="TextBox 23">
            <a:extLst>
              <a:ext uri="{FF2B5EF4-FFF2-40B4-BE49-F238E27FC236}">
                <a16:creationId xmlns:a16="http://schemas.microsoft.com/office/drawing/2014/main" id="{29D9EFE1-69AA-8202-677F-CB0D5F793EBB}"/>
              </a:ext>
            </a:extLst>
          </p:cNvPr>
          <p:cNvSpPr txBox="1"/>
          <p:nvPr/>
        </p:nvSpPr>
        <p:spPr>
          <a:xfrm>
            <a:off x="8992886" y="2370275"/>
            <a:ext cx="2934268" cy="707886"/>
          </a:xfrm>
          <a:prstGeom prst="rect">
            <a:avLst/>
          </a:prstGeom>
          <a:noFill/>
        </p:spPr>
        <p:txBody>
          <a:bodyPr wrap="square" rtlCol="0">
            <a:spAutoFit/>
          </a:bodyPr>
          <a:lstStyle/>
          <a:p>
            <a:pPr algn="r"/>
            <a:r>
              <a:rPr lang="en-GB" sz="4000" b="1" dirty="0">
                <a:ln>
                  <a:solidFill>
                    <a:schemeClr val="bg1"/>
                  </a:solidFill>
                </a:ln>
                <a:solidFill>
                  <a:schemeClr val="bg1"/>
                </a:solidFill>
                <a:effectLst>
                  <a:glow rad="101600">
                    <a:schemeClr val="tx1">
                      <a:alpha val="60000"/>
                    </a:schemeClr>
                  </a:glow>
                </a:effectLst>
              </a:rPr>
              <a:t>VISION</a:t>
            </a:r>
            <a:endParaRPr lang="en-ZW" sz="4000" b="1" dirty="0">
              <a:ln>
                <a:solidFill>
                  <a:schemeClr val="bg1"/>
                </a:solidFill>
              </a:ln>
              <a:solidFill>
                <a:schemeClr val="bg1"/>
              </a:solidFill>
              <a:effectLst>
                <a:glow rad="101600">
                  <a:schemeClr val="tx1">
                    <a:alpha val="60000"/>
                  </a:schemeClr>
                </a:glow>
              </a:effectLst>
            </a:endParaRPr>
          </a:p>
        </p:txBody>
      </p:sp>
      <p:sp>
        <p:nvSpPr>
          <p:cNvPr id="25" name="TextBox 24">
            <a:extLst>
              <a:ext uri="{FF2B5EF4-FFF2-40B4-BE49-F238E27FC236}">
                <a16:creationId xmlns:a16="http://schemas.microsoft.com/office/drawing/2014/main" id="{80E5FDBA-6AFA-17C9-D251-E2192EFCCB8F}"/>
              </a:ext>
            </a:extLst>
          </p:cNvPr>
          <p:cNvSpPr txBox="1"/>
          <p:nvPr/>
        </p:nvSpPr>
        <p:spPr>
          <a:xfrm>
            <a:off x="8999410" y="2936544"/>
            <a:ext cx="2934268" cy="707886"/>
          </a:xfrm>
          <a:prstGeom prst="rect">
            <a:avLst/>
          </a:prstGeom>
          <a:noFill/>
        </p:spPr>
        <p:txBody>
          <a:bodyPr wrap="square" rtlCol="0">
            <a:spAutoFit/>
          </a:bodyPr>
          <a:lstStyle/>
          <a:p>
            <a:pPr algn="r"/>
            <a:r>
              <a:rPr lang="en-GB" sz="4000" b="1" dirty="0">
                <a:ln>
                  <a:solidFill>
                    <a:schemeClr val="bg1"/>
                  </a:solidFill>
                </a:ln>
                <a:solidFill>
                  <a:schemeClr val="bg1"/>
                </a:solidFill>
                <a:effectLst>
                  <a:glow rad="101600">
                    <a:schemeClr val="tx1">
                      <a:alpha val="60000"/>
                    </a:schemeClr>
                  </a:glow>
                </a:effectLst>
              </a:rPr>
              <a:t>OTHERS</a:t>
            </a:r>
            <a:endParaRPr lang="en-ZW" sz="4000" b="1" dirty="0">
              <a:ln>
                <a:solidFill>
                  <a:schemeClr val="bg1"/>
                </a:solidFill>
              </a:ln>
              <a:solidFill>
                <a:schemeClr val="bg1"/>
              </a:solidFill>
              <a:effectLst>
                <a:glow rad="101600">
                  <a:schemeClr val="tx1">
                    <a:alpha val="60000"/>
                  </a:schemeClr>
                </a:glow>
              </a:effectLst>
            </a:endParaRPr>
          </a:p>
        </p:txBody>
      </p:sp>
      <p:sp>
        <p:nvSpPr>
          <p:cNvPr id="26" name="TextBox 25">
            <a:extLst>
              <a:ext uri="{FF2B5EF4-FFF2-40B4-BE49-F238E27FC236}">
                <a16:creationId xmlns:a16="http://schemas.microsoft.com/office/drawing/2014/main" id="{CC4EACF2-7D30-0E79-A809-74A9B4509012}"/>
              </a:ext>
            </a:extLst>
          </p:cNvPr>
          <p:cNvSpPr txBox="1"/>
          <p:nvPr/>
        </p:nvSpPr>
        <p:spPr>
          <a:xfrm>
            <a:off x="8992886" y="3582068"/>
            <a:ext cx="2934268" cy="707886"/>
          </a:xfrm>
          <a:prstGeom prst="rect">
            <a:avLst/>
          </a:prstGeom>
          <a:noFill/>
        </p:spPr>
        <p:txBody>
          <a:bodyPr wrap="square" rtlCol="0">
            <a:spAutoFit/>
          </a:bodyPr>
          <a:lstStyle/>
          <a:p>
            <a:pPr algn="r"/>
            <a:r>
              <a:rPr lang="en-GB" sz="4000" b="1" dirty="0">
                <a:ln>
                  <a:solidFill>
                    <a:schemeClr val="bg1"/>
                  </a:solidFill>
                </a:ln>
                <a:solidFill>
                  <a:schemeClr val="bg1"/>
                </a:solidFill>
                <a:effectLst>
                  <a:glow rad="101600">
                    <a:schemeClr val="tx1">
                      <a:alpha val="60000"/>
                    </a:schemeClr>
                  </a:glow>
                </a:effectLst>
              </a:rPr>
              <a:t>ALL</a:t>
            </a:r>
            <a:endParaRPr lang="en-ZW" sz="4000" b="1" dirty="0">
              <a:ln>
                <a:solidFill>
                  <a:schemeClr val="bg1"/>
                </a:solidFill>
              </a:ln>
              <a:solidFill>
                <a:schemeClr val="bg1"/>
              </a:solidFill>
              <a:effectLst>
                <a:glow rad="101600">
                  <a:schemeClr val="tx1">
                    <a:alpha val="60000"/>
                  </a:schemeClr>
                </a:glow>
              </a:effectLst>
            </a:endParaRPr>
          </a:p>
        </p:txBody>
      </p:sp>
      <p:sp>
        <p:nvSpPr>
          <p:cNvPr id="27" name="TextBox 26">
            <a:extLst>
              <a:ext uri="{FF2B5EF4-FFF2-40B4-BE49-F238E27FC236}">
                <a16:creationId xmlns:a16="http://schemas.microsoft.com/office/drawing/2014/main" id="{8E98914E-1417-794C-DC62-ECA185E3A6D1}"/>
              </a:ext>
            </a:extLst>
          </p:cNvPr>
          <p:cNvSpPr txBox="1"/>
          <p:nvPr/>
        </p:nvSpPr>
        <p:spPr>
          <a:xfrm>
            <a:off x="8992886" y="4216254"/>
            <a:ext cx="2934268" cy="707886"/>
          </a:xfrm>
          <a:prstGeom prst="rect">
            <a:avLst/>
          </a:prstGeom>
          <a:noFill/>
        </p:spPr>
        <p:txBody>
          <a:bodyPr wrap="square" rtlCol="0">
            <a:spAutoFit/>
          </a:bodyPr>
          <a:lstStyle/>
          <a:p>
            <a:pPr algn="r"/>
            <a:r>
              <a:rPr lang="en-GB" sz="4000" b="1" dirty="0">
                <a:ln>
                  <a:solidFill>
                    <a:schemeClr val="bg1"/>
                  </a:solidFill>
                </a:ln>
                <a:solidFill>
                  <a:schemeClr val="bg1"/>
                </a:solidFill>
                <a:effectLst>
                  <a:glow rad="101600">
                    <a:schemeClr val="tx1">
                      <a:alpha val="60000"/>
                    </a:schemeClr>
                  </a:glow>
                </a:effectLst>
              </a:rPr>
              <a:t>FUTURE</a:t>
            </a:r>
            <a:endParaRPr lang="en-ZW" sz="4000" b="1" dirty="0">
              <a:ln>
                <a:solidFill>
                  <a:schemeClr val="bg1"/>
                </a:solidFill>
              </a:ln>
              <a:solidFill>
                <a:schemeClr val="bg1"/>
              </a:solidFill>
              <a:effectLst>
                <a:glow rad="101600">
                  <a:schemeClr val="tx1">
                    <a:alpha val="60000"/>
                  </a:schemeClr>
                </a:glow>
              </a:effectLst>
            </a:endParaRPr>
          </a:p>
        </p:txBody>
      </p:sp>
      <p:sp>
        <p:nvSpPr>
          <p:cNvPr id="28" name="TextBox 27">
            <a:extLst>
              <a:ext uri="{FF2B5EF4-FFF2-40B4-BE49-F238E27FC236}">
                <a16:creationId xmlns:a16="http://schemas.microsoft.com/office/drawing/2014/main" id="{28E3CCDD-5B7F-5CF5-6527-8F35B152271A}"/>
              </a:ext>
            </a:extLst>
          </p:cNvPr>
          <p:cNvSpPr txBox="1"/>
          <p:nvPr/>
        </p:nvSpPr>
        <p:spPr>
          <a:xfrm>
            <a:off x="8992886" y="4831964"/>
            <a:ext cx="2934268" cy="707886"/>
          </a:xfrm>
          <a:prstGeom prst="rect">
            <a:avLst/>
          </a:prstGeom>
          <a:noFill/>
        </p:spPr>
        <p:txBody>
          <a:bodyPr wrap="square" rtlCol="0">
            <a:spAutoFit/>
          </a:bodyPr>
          <a:lstStyle/>
          <a:p>
            <a:pPr algn="r"/>
            <a:r>
              <a:rPr lang="en-GB" sz="4000" b="1" dirty="0">
                <a:ln>
                  <a:solidFill>
                    <a:schemeClr val="bg1"/>
                  </a:solidFill>
                </a:ln>
                <a:solidFill>
                  <a:schemeClr val="bg1"/>
                </a:solidFill>
                <a:effectLst>
                  <a:glow rad="101600">
                    <a:schemeClr val="tx1">
                      <a:alpha val="60000"/>
                    </a:schemeClr>
                  </a:glow>
                </a:effectLst>
              </a:rPr>
              <a:t>VALUES</a:t>
            </a:r>
            <a:endParaRPr lang="en-ZW" sz="4000" b="1" dirty="0">
              <a:ln>
                <a:solidFill>
                  <a:schemeClr val="bg1"/>
                </a:solidFill>
              </a:ln>
              <a:solidFill>
                <a:schemeClr val="bg1"/>
              </a:solidFill>
              <a:effectLst>
                <a:glow rad="101600">
                  <a:schemeClr val="tx1">
                    <a:alpha val="60000"/>
                  </a:schemeClr>
                </a:glow>
              </a:effectLst>
            </a:endParaRPr>
          </a:p>
        </p:txBody>
      </p:sp>
      <p:sp>
        <p:nvSpPr>
          <p:cNvPr id="29" name="TextBox 28">
            <a:extLst>
              <a:ext uri="{FF2B5EF4-FFF2-40B4-BE49-F238E27FC236}">
                <a16:creationId xmlns:a16="http://schemas.microsoft.com/office/drawing/2014/main" id="{5734BFAD-A071-6706-0DF5-9B047F41B9AB}"/>
              </a:ext>
            </a:extLst>
          </p:cNvPr>
          <p:cNvSpPr txBox="1"/>
          <p:nvPr/>
        </p:nvSpPr>
        <p:spPr>
          <a:xfrm>
            <a:off x="8992886" y="5366363"/>
            <a:ext cx="2934268" cy="707886"/>
          </a:xfrm>
          <a:prstGeom prst="rect">
            <a:avLst/>
          </a:prstGeom>
          <a:noFill/>
        </p:spPr>
        <p:txBody>
          <a:bodyPr wrap="square" rtlCol="0">
            <a:spAutoFit/>
          </a:bodyPr>
          <a:lstStyle/>
          <a:p>
            <a:pPr algn="r"/>
            <a:r>
              <a:rPr lang="en-GB" sz="4000" b="1" dirty="0">
                <a:ln>
                  <a:solidFill>
                    <a:schemeClr val="bg1"/>
                  </a:solidFill>
                </a:ln>
                <a:solidFill>
                  <a:schemeClr val="bg1"/>
                </a:solidFill>
                <a:effectLst>
                  <a:glow rad="101600">
                    <a:schemeClr val="tx1">
                      <a:alpha val="60000"/>
                    </a:schemeClr>
                  </a:glow>
                </a:effectLst>
              </a:rPr>
              <a:t>PROPHECY</a:t>
            </a:r>
            <a:endParaRPr lang="en-ZW" sz="4000" b="1" dirty="0">
              <a:ln>
                <a:solidFill>
                  <a:schemeClr val="bg1"/>
                </a:solidFill>
              </a:ln>
              <a:solidFill>
                <a:schemeClr val="bg1"/>
              </a:solidFill>
              <a:effectLst>
                <a:glow rad="101600">
                  <a:schemeClr val="tx1">
                    <a:alpha val="60000"/>
                  </a:schemeClr>
                </a:glow>
              </a:effectLst>
            </a:endParaRPr>
          </a:p>
        </p:txBody>
      </p:sp>
      <p:pic>
        <p:nvPicPr>
          <p:cNvPr id="30" name="Picture 2" descr="Children in Zimbabwe – Kurera Children's Trust">
            <a:extLst>
              <a:ext uri="{FF2B5EF4-FFF2-40B4-BE49-F238E27FC236}">
                <a16:creationId xmlns:a16="http://schemas.microsoft.com/office/drawing/2014/main" id="{CBB2A3A8-8164-3C99-4A56-923A1D71819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49837" y="906387"/>
            <a:ext cx="1642818" cy="1232114"/>
          </a:xfrm>
          <a:prstGeom prst="ellipse">
            <a:avLst/>
          </a:prstGeom>
          <a:ln w="12700" cap="rnd">
            <a:solidFill>
              <a:schemeClr val="bg1"/>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7046501"/>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500" fill="hold"/>
                                        <p:tgtEl>
                                          <p:spTgt spid="16"/>
                                        </p:tgtEl>
                                        <p:attrNameLst>
                                          <p:attrName>ppt_x</p:attrName>
                                        </p:attrNameLst>
                                      </p:cBhvr>
                                      <p:tavLst>
                                        <p:tav tm="0">
                                          <p:val>
                                            <p:strVal val="#ppt_x"/>
                                          </p:val>
                                        </p:tav>
                                        <p:tav tm="100000">
                                          <p:val>
                                            <p:strVal val="#ppt_x"/>
                                          </p:val>
                                        </p:tav>
                                      </p:tavLst>
                                    </p:anim>
                                    <p:anim calcmode="lin" valueType="num">
                                      <p:cBhvr additive="base">
                                        <p:cTn id="2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 fill="hold" grpId="0" nodeType="clickEffect">
                                  <p:stCondLst>
                                    <p:cond delay="0"/>
                                  </p:stCondLst>
                                  <p:childTnLst>
                                    <p:set>
                                      <p:cBhvr>
                                        <p:cTn id="24" dur="1" fill="hold">
                                          <p:stCondLst>
                                            <p:cond delay="0"/>
                                          </p:stCondLst>
                                        </p:cTn>
                                        <p:tgtEl>
                                          <p:spTgt spid="23"/>
                                        </p:tgtEl>
                                        <p:attrNameLst>
                                          <p:attrName>style.visibility</p:attrName>
                                        </p:attrNameLst>
                                      </p:cBhvr>
                                      <p:to>
                                        <p:strVal val="visible"/>
                                      </p:to>
                                    </p:set>
                                    <p:anim calcmode="lin" valueType="num">
                                      <p:cBhvr additive="base">
                                        <p:cTn id="25" dur="500" fill="hold"/>
                                        <p:tgtEl>
                                          <p:spTgt spid="23"/>
                                        </p:tgtEl>
                                        <p:attrNameLst>
                                          <p:attrName>ppt_x</p:attrName>
                                        </p:attrNameLst>
                                      </p:cBhvr>
                                      <p:tavLst>
                                        <p:tav tm="0">
                                          <p:val>
                                            <p:strVal val="#ppt_x"/>
                                          </p:val>
                                        </p:tav>
                                        <p:tav tm="100000">
                                          <p:val>
                                            <p:strVal val="#ppt_x"/>
                                          </p:val>
                                        </p:tav>
                                      </p:tavLst>
                                    </p:anim>
                                    <p:anim calcmode="lin" valueType="num">
                                      <p:cBhvr additive="base">
                                        <p:cTn id="26" dur="500" fill="hold"/>
                                        <p:tgtEl>
                                          <p:spTgt spid="23"/>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7">
                                            <p:txEl>
                                              <p:pRg st="0" end="0"/>
                                            </p:txEl>
                                          </p:spTgt>
                                        </p:tgtEl>
                                        <p:attrNameLst>
                                          <p:attrName>style.visibility</p:attrName>
                                        </p:attrNameLst>
                                      </p:cBhvr>
                                      <p:to>
                                        <p:strVal val="visible"/>
                                      </p:to>
                                    </p:set>
                                    <p:anim calcmode="lin" valueType="num">
                                      <p:cBhvr additive="base">
                                        <p:cTn id="31" dur="500" fill="hold"/>
                                        <p:tgtEl>
                                          <p:spTgt spid="17">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1" fill="hold" grpId="0" nodeType="clickEffect">
                                  <p:stCondLst>
                                    <p:cond delay="0"/>
                                  </p:stCondLst>
                                  <p:childTnLst>
                                    <p:set>
                                      <p:cBhvr>
                                        <p:cTn id="36" dur="1" fill="hold">
                                          <p:stCondLst>
                                            <p:cond delay="0"/>
                                          </p:stCondLst>
                                        </p:cTn>
                                        <p:tgtEl>
                                          <p:spTgt spid="24"/>
                                        </p:tgtEl>
                                        <p:attrNameLst>
                                          <p:attrName>style.visibility</p:attrName>
                                        </p:attrNameLst>
                                      </p:cBhvr>
                                      <p:to>
                                        <p:strVal val="visible"/>
                                      </p:to>
                                    </p:set>
                                    <p:anim calcmode="lin" valueType="num">
                                      <p:cBhvr additive="base">
                                        <p:cTn id="37" dur="500" fill="hold"/>
                                        <p:tgtEl>
                                          <p:spTgt spid="24"/>
                                        </p:tgtEl>
                                        <p:attrNameLst>
                                          <p:attrName>ppt_x</p:attrName>
                                        </p:attrNameLst>
                                      </p:cBhvr>
                                      <p:tavLst>
                                        <p:tav tm="0">
                                          <p:val>
                                            <p:strVal val="#ppt_x"/>
                                          </p:val>
                                        </p:tav>
                                        <p:tav tm="100000">
                                          <p:val>
                                            <p:strVal val="#ppt_x"/>
                                          </p:val>
                                        </p:tav>
                                      </p:tavLst>
                                    </p:anim>
                                    <p:anim calcmode="lin" valueType="num">
                                      <p:cBhvr additive="base">
                                        <p:cTn id="38" dur="500" fill="hold"/>
                                        <p:tgtEl>
                                          <p:spTgt spid="24"/>
                                        </p:tgtEl>
                                        <p:attrNameLst>
                                          <p:attrName>ppt_y</p:attrName>
                                        </p:attrNameLst>
                                      </p:cBhvr>
                                      <p:tavLst>
                                        <p:tav tm="0">
                                          <p:val>
                                            <p:strVal val="0-#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8"/>
                                        </p:tgtEl>
                                        <p:attrNameLst>
                                          <p:attrName>style.visibility</p:attrName>
                                        </p:attrNameLst>
                                      </p:cBhvr>
                                      <p:to>
                                        <p:strVal val="visible"/>
                                      </p:to>
                                    </p:set>
                                    <p:anim calcmode="lin" valueType="num">
                                      <p:cBhvr additive="base">
                                        <p:cTn id="43" dur="500" fill="hold"/>
                                        <p:tgtEl>
                                          <p:spTgt spid="18"/>
                                        </p:tgtEl>
                                        <p:attrNameLst>
                                          <p:attrName>ppt_x</p:attrName>
                                        </p:attrNameLst>
                                      </p:cBhvr>
                                      <p:tavLst>
                                        <p:tav tm="0">
                                          <p:val>
                                            <p:strVal val="#ppt_x"/>
                                          </p:val>
                                        </p:tav>
                                        <p:tav tm="100000">
                                          <p:val>
                                            <p:strVal val="#ppt_x"/>
                                          </p:val>
                                        </p:tav>
                                      </p:tavLst>
                                    </p:anim>
                                    <p:anim calcmode="lin" valueType="num">
                                      <p:cBhvr additive="base">
                                        <p:cTn id="44"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1" fill="hold" grpId="0" nodeType="clickEffect">
                                  <p:stCondLst>
                                    <p:cond delay="0"/>
                                  </p:stCondLst>
                                  <p:childTnLst>
                                    <p:set>
                                      <p:cBhvr>
                                        <p:cTn id="48" dur="1" fill="hold">
                                          <p:stCondLst>
                                            <p:cond delay="0"/>
                                          </p:stCondLst>
                                        </p:cTn>
                                        <p:tgtEl>
                                          <p:spTgt spid="25"/>
                                        </p:tgtEl>
                                        <p:attrNameLst>
                                          <p:attrName>style.visibility</p:attrName>
                                        </p:attrNameLst>
                                      </p:cBhvr>
                                      <p:to>
                                        <p:strVal val="visible"/>
                                      </p:to>
                                    </p:set>
                                    <p:anim calcmode="lin" valueType="num">
                                      <p:cBhvr additive="base">
                                        <p:cTn id="49" dur="500" fill="hold"/>
                                        <p:tgtEl>
                                          <p:spTgt spid="25"/>
                                        </p:tgtEl>
                                        <p:attrNameLst>
                                          <p:attrName>ppt_x</p:attrName>
                                        </p:attrNameLst>
                                      </p:cBhvr>
                                      <p:tavLst>
                                        <p:tav tm="0">
                                          <p:val>
                                            <p:strVal val="#ppt_x"/>
                                          </p:val>
                                        </p:tav>
                                        <p:tav tm="100000">
                                          <p:val>
                                            <p:strVal val="#ppt_x"/>
                                          </p:val>
                                        </p:tav>
                                      </p:tavLst>
                                    </p:anim>
                                    <p:anim calcmode="lin" valueType="num">
                                      <p:cBhvr additive="base">
                                        <p:cTn id="50" dur="500" fill="hold"/>
                                        <p:tgtEl>
                                          <p:spTgt spid="25"/>
                                        </p:tgtEl>
                                        <p:attrNameLst>
                                          <p:attrName>ppt_y</p:attrName>
                                        </p:attrNameLst>
                                      </p:cBhvr>
                                      <p:tavLst>
                                        <p:tav tm="0">
                                          <p:val>
                                            <p:strVal val="0-#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9"/>
                                        </p:tgtEl>
                                        <p:attrNameLst>
                                          <p:attrName>style.visibility</p:attrName>
                                        </p:attrNameLst>
                                      </p:cBhvr>
                                      <p:to>
                                        <p:strVal val="visible"/>
                                      </p:to>
                                    </p:set>
                                    <p:anim calcmode="lin" valueType="num">
                                      <p:cBhvr additive="base">
                                        <p:cTn id="55" dur="500" fill="hold"/>
                                        <p:tgtEl>
                                          <p:spTgt spid="19"/>
                                        </p:tgtEl>
                                        <p:attrNameLst>
                                          <p:attrName>ppt_x</p:attrName>
                                        </p:attrNameLst>
                                      </p:cBhvr>
                                      <p:tavLst>
                                        <p:tav tm="0">
                                          <p:val>
                                            <p:strVal val="#ppt_x"/>
                                          </p:val>
                                        </p:tav>
                                        <p:tav tm="100000">
                                          <p:val>
                                            <p:strVal val="#ppt_x"/>
                                          </p:val>
                                        </p:tav>
                                      </p:tavLst>
                                    </p:anim>
                                    <p:anim calcmode="lin" valueType="num">
                                      <p:cBhvr additive="base">
                                        <p:cTn id="56"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1" fill="hold" grpId="0" nodeType="clickEffect">
                                  <p:stCondLst>
                                    <p:cond delay="0"/>
                                  </p:stCondLst>
                                  <p:childTnLst>
                                    <p:set>
                                      <p:cBhvr>
                                        <p:cTn id="60" dur="1" fill="hold">
                                          <p:stCondLst>
                                            <p:cond delay="0"/>
                                          </p:stCondLst>
                                        </p:cTn>
                                        <p:tgtEl>
                                          <p:spTgt spid="26"/>
                                        </p:tgtEl>
                                        <p:attrNameLst>
                                          <p:attrName>style.visibility</p:attrName>
                                        </p:attrNameLst>
                                      </p:cBhvr>
                                      <p:to>
                                        <p:strVal val="visible"/>
                                      </p:to>
                                    </p:set>
                                    <p:anim calcmode="lin" valueType="num">
                                      <p:cBhvr additive="base">
                                        <p:cTn id="61" dur="500" fill="hold"/>
                                        <p:tgtEl>
                                          <p:spTgt spid="26"/>
                                        </p:tgtEl>
                                        <p:attrNameLst>
                                          <p:attrName>ppt_x</p:attrName>
                                        </p:attrNameLst>
                                      </p:cBhvr>
                                      <p:tavLst>
                                        <p:tav tm="0">
                                          <p:val>
                                            <p:strVal val="#ppt_x"/>
                                          </p:val>
                                        </p:tav>
                                        <p:tav tm="100000">
                                          <p:val>
                                            <p:strVal val="#ppt_x"/>
                                          </p:val>
                                        </p:tav>
                                      </p:tavLst>
                                    </p:anim>
                                    <p:anim calcmode="lin" valueType="num">
                                      <p:cBhvr additive="base">
                                        <p:cTn id="62" dur="500" fill="hold"/>
                                        <p:tgtEl>
                                          <p:spTgt spid="26"/>
                                        </p:tgtEl>
                                        <p:attrNameLst>
                                          <p:attrName>ppt_y</p:attrName>
                                        </p:attrNameLst>
                                      </p:cBhvr>
                                      <p:tavLst>
                                        <p:tav tm="0">
                                          <p:val>
                                            <p:strVal val="0-#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20"/>
                                        </p:tgtEl>
                                        <p:attrNameLst>
                                          <p:attrName>style.visibility</p:attrName>
                                        </p:attrNameLst>
                                      </p:cBhvr>
                                      <p:to>
                                        <p:strVal val="visible"/>
                                      </p:to>
                                    </p:set>
                                    <p:anim calcmode="lin" valueType="num">
                                      <p:cBhvr additive="base">
                                        <p:cTn id="67" dur="500" fill="hold"/>
                                        <p:tgtEl>
                                          <p:spTgt spid="20"/>
                                        </p:tgtEl>
                                        <p:attrNameLst>
                                          <p:attrName>ppt_x</p:attrName>
                                        </p:attrNameLst>
                                      </p:cBhvr>
                                      <p:tavLst>
                                        <p:tav tm="0">
                                          <p:val>
                                            <p:strVal val="#ppt_x"/>
                                          </p:val>
                                        </p:tav>
                                        <p:tav tm="100000">
                                          <p:val>
                                            <p:strVal val="#ppt_x"/>
                                          </p:val>
                                        </p:tav>
                                      </p:tavLst>
                                    </p:anim>
                                    <p:anim calcmode="lin" valueType="num">
                                      <p:cBhvr additive="base">
                                        <p:cTn id="68"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1" fill="hold" grpId="0" nodeType="clickEffect">
                                  <p:stCondLst>
                                    <p:cond delay="0"/>
                                  </p:stCondLst>
                                  <p:childTnLst>
                                    <p:set>
                                      <p:cBhvr>
                                        <p:cTn id="72" dur="1" fill="hold">
                                          <p:stCondLst>
                                            <p:cond delay="0"/>
                                          </p:stCondLst>
                                        </p:cTn>
                                        <p:tgtEl>
                                          <p:spTgt spid="27"/>
                                        </p:tgtEl>
                                        <p:attrNameLst>
                                          <p:attrName>style.visibility</p:attrName>
                                        </p:attrNameLst>
                                      </p:cBhvr>
                                      <p:to>
                                        <p:strVal val="visible"/>
                                      </p:to>
                                    </p:set>
                                    <p:anim calcmode="lin" valueType="num">
                                      <p:cBhvr additive="base">
                                        <p:cTn id="73" dur="500" fill="hold"/>
                                        <p:tgtEl>
                                          <p:spTgt spid="27"/>
                                        </p:tgtEl>
                                        <p:attrNameLst>
                                          <p:attrName>ppt_x</p:attrName>
                                        </p:attrNameLst>
                                      </p:cBhvr>
                                      <p:tavLst>
                                        <p:tav tm="0">
                                          <p:val>
                                            <p:strVal val="#ppt_x"/>
                                          </p:val>
                                        </p:tav>
                                        <p:tav tm="100000">
                                          <p:val>
                                            <p:strVal val="#ppt_x"/>
                                          </p:val>
                                        </p:tav>
                                      </p:tavLst>
                                    </p:anim>
                                    <p:anim calcmode="lin" valueType="num">
                                      <p:cBhvr additive="base">
                                        <p:cTn id="74" dur="500" fill="hold"/>
                                        <p:tgtEl>
                                          <p:spTgt spid="27"/>
                                        </p:tgtEl>
                                        <p:attrNameLst>
                                          <p:attrName>ppt_y</p:attrName>
                                        </p:attrNameLst>
                                      </p:cBhvr>
                                      <p:tavLst>
                                        <p:tav tm="0">
                                          <p:val>
                                            <p:strVal val="0-#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21"/>
                                        </p:tgtEl>
                                        <p:attrNameLst>
                                          <p:attrName>style.visibility</p:attrName>
                                        </p:attrNameLst>
                                      </p:cBhvr>
                                      <p:to>
                                        <p:strVal val="visible"/>
                                      </p:to>
                                    </p:set>
                                    <p:anim calcmode="lin" valueType="num">
                                      <p:cBhvr additive="base">
                                        <p:cTn id="79" dur="500" fill="hold"/>
                                        <p:tgtEl>
                                          <p:spTgt spid="21"/>
                                        </p:tgtEl>
                                        <p:attrNameLst>
                                          <p:attrName>ppt_x</p:attrName>
                                        </p:attrNameLst>
                                      </p:cBhvr>
                                      <p:tavLst>
                                        <p:tav tm="0">
                                          <p:val>
                                            <p:strVal val="#ppt_x"/>
                                          </p:val>
                                        </p:tav>
                                        <p:tav tm="100000">
                                          <p:val>
                                            <p:strVal val="#ppt_x"/>
                                          </p:val>
                                        </p:tav>
                                      </p:tavLst>
                                    </p:anim>
                                    <p:anim calcmode="lin" valueType="num">
                                      <p:cBhvr additive="base">
                                        <p:cTn id="80"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1" fill="hold" grpId="0" nodeType="clickEffect">
                                  <p:stCondLst>
                                    <p:cond delay="0"/>
                                  </p:stCondLst>
                                  <p:childTnLst>
                                    <p:set>
                                      <p:cBhvr>
                                        <p:cTn id="84" dur="1" fill="hold">
                                          <p:stCondLst>
                                            <p:cond delay="0"/>
                                          </p:stCondLst>
                                        </p:cTn>
                                        <p:tgtEl>
                                          <p:spTgt spid="28"/>
                                        </p:tgtEl>
                                        <p:attrNameLst>
                                          <p:attrName>style.visibility</p:attrName>
                                        </p:attrNameLst>
                                      </p:cBhvr>
                                      <p:to>
                                        <p:strVal val="visible"/>
                                      </p:to>
                                    </p:set>
                                    <p:anim calcmode="lin" valueType="num">
                                      <p:cBhvr additive="base">
                                        <p:cTn id="85" dur="500" fill="hold"/>
                                        <p:tgtEl>
                                          <p:spTgt spid="28"/>
                                        </p:tgtEl>
                                        <p:attrNameLst>
                                          <p:attrName>ppt_x</p:attrName>
                                        </p:attrNameLst>
                                      </p:cBhvr>
                                      <p:tavLst>
                                        <p:tav tm="0">
                                          <p:val>
                                            <p:strVal val="#ppt_x"/>
                                          </p:val>
                                        </p:tav>
                                        <p:tav tm="100000">
                                          <p:val>
                                            <p:strVal val="#ppt_x"/>
                                          </p:val>
                                        </p:tav>
                                      </p:tavLst>
                                    </p:anim>
                                    <p:anim calcmode="lin" valueType="num">
                                      <p:cBhvr additive="base">
                                        <p:cTn id="86" dur="500" fill="hold"/>
                                        <p:tgtEl>
                                          <p:spTgt spid="28"/>
                                        </p:tgtEl>
                                        <p:attrNameLst>
                                          <p:attrName>ppt_y</p:attrName>
                                        </p:attrNameLst>
                                      </p:cBhvr>
                                      <p:tavLst>
                                        <p:tav tm="0">
                                          <p:val>
                                            <p:strVal val="0-#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22"/>
                                        </p:tgtEl>
                                        <p:attrNameLst>
                                          <p:attrName>style.visibility</p:attrName>
                                        </p:attrNameLst>
                                      </p:cBhvr>
                                      <p:to>
                                        <p:strVal val="visible"/>
                                      </p:to>
                                    </p:set>
                                    <p:anim calcmode="lin" valueType="num">
                                      <p:cBhvr additive="base">
                                        <p:cTn id="91" dur="500" fill="hold"/>
                                        <p:tgtEl>
                                          <p:spTgt spid="22"/>
                                        </p:tgtEl>
                                        <p:attrNameLst>
                                          <p:attrName>ppt_x</p:attrName>
                                        </p:attrNameLst>
                                      </p:cBhvr>
                                      <p:tavLst>
                                        <p:tav tm="0">
                                          <p:val>
                                            <p:strVal val="#ppt_x"/>
                                          </p:val>
                                        </p:tav>
                                        <p:tav tm="100000">
                                          <p:val>
                                            <p:strVal val="#ppt_x"/>
                                          </p:val>
                                        </p:tav>
                                      </p:tavLst>
                                    </p:anim>
                                    <p:anim calcmode="lin" valueType="num">
                                      <p:cBhvr additive="base">
                                        <p:cTn id="92"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1" fill="hold" grpId="0" nodeType="clickEffect">
                                  <p:stCondLst>
                                    <p:cond delay="0"/>
                                  </p:stCondLst>
                                  <p:childTnLst>
                                    <p:set>
                                      <p:cBhvr>
                                        <p:cTn id="96" dur="1" fill="hold">
                                          <p:stCondLst>
                                            <p:cond delay="0"/>
                                          </p:stCondLst>
                                        </p:cTn>
                                        <p:tgtEl>
                                          <p:spTgt spid="29"/>
                                        </p:tgtEl>
                                        <p:attrNameLst>
                                          <p:attrName>style.visibility</p:attrName>
                                        </p:attrNameLst>
                                      </p:cBhvr>
                                      <p:to>
                                        <p:strVal val="visible"/>
                                      </p:to>
                                    </p:set>
                                    <p:anim calcmode="lin" valueType="num">
                                      <p:cBhvr additive="base">
                                        <p:cTn id="97" dur="500" fill="hold"/>
                                        <p:tgtEl>
                                          <p:spTgt spid="29"/>
                                        </p:tgtEl>
                                        <p:attrNameLst>
                                          <p:attrName>ppt_x</p:attrName>
                                        </p:attrNameLst>
                                      </p:cBhvr>
                                      <p:tavLst>
                                        <p:tav tm="0">
                                          <p:val>
                                            <p:strVal val="#ppt_x"/>
                                          </p:val>
                                        </p:tav>
                                        <p:tav tm="100000">
                                          <p:val>
                                            <p:strVal val="#ppt_x"/>
                                          </p:val>
                                        </p:tav>
                                      </p:tavLst>
                                    </p:anim>
                                    <p:anim calcmode="lin" valueType="num">
                                      <p:cBhvr additive="base">
                                        <p:cTn id="98" dur="500" fill="hold"/>
                                        <p:tgtEl>
                                          <p:spTgt spid="29"/>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5" grpId="0"/>
      <p:bldP spid="16" grpId="0"/>
      <p:bldP spid="18" grpId="0"/>
      <p:bldP spid="19" grpId="0"/>
      <p:bldP spid="20" grpId="0"/>
      <p:bldP spid="21" grpId="0"/>
      <p:bldP spid="22" grpId="0"/>
      <p:bldP spid="23" grpId="0"/>
      <p:bldP spid="24" grpId="0"/>
      <p:bldP spid="25" grpId="0"/>
      <p:bldP spid="26" grpId="0"/>
      <p:bldP spid="27" grpId="0"/>
      <p:bldP spid="28" grpId="0"/>
      <p:bldP spid="2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Five Tips to Design and Launch an Effective BLE Beacon Campaign -">
            <a:extLst>
              <a:ext uri="{FF2B5EF4-FFF2-40B4-BE49-F238E27FC236}">
                <a16:creationId xmlns:a16="http://schemas.microsoft.com/office/drawing/2014/main" id="{CABB66F8-194E-CDB3-2B28-92AC5717B8D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2" y="14177"/>
            <a:ext cx="12191997" cy="6842541"/>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a:extLst>
              <a:ext uri="{FF2B5EF4-FFF2-40B4-BE49-F238E27FC236}">
                <a16:creationId xmlns:a16="http://schemas.microsoft.com/office/drawing/2014/main" id="{65DB98E9-D069-0887-0F7A-A1514B0DED67}"/>
              </a:ext>
            </a:extLst>
          </p:cNvPr>
          <p:cNvSpPr txBox="1"/>
          <p:nvPr/>
        </p:nvSpPr>
        <p:spPr>
          <a:xfrm>
            <a:off x="1" y="6087277"/>
            <a:ext cx="12191999" cy="769441"/>
          </a:xfrm>
          <a:prstGeom prst="rect">
            <a:avLst/>
          </a:prstGeom>
          <a:noFill/>
        </p:spPr>
        <p:txBody>
          <a:bodyPr wrap="square" rtlCol="0">
            <a:spAutoFit/>
          </a:bodyPr>
          <a:lstStyle/>
          <a:p>
            <a:pPr lvl="1" algn="ct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latin typeface="Bauhaus 93" panose="04030905020B02020C02" pitchFamily="82" charset="0"/>
              </a:rPr>
              <a:t>KLAXONS OF </a:t>
            </a:r>
            <a:r>
              <a:rPr lang="en-ZW" sz="4400" b="1" dirty="0">
                <a:ln w="19050">
                  <a:solidFill>
                    <a:srgbClr val="00B050"/>
                  </a:solidFill>
                </a:ln>
                <a:solidFill>
                  <a:srgbClr val="FFFF00"/>
                </a:solidFill>
                <a:effectLst>
                  <a:outerShdw blurRad="38100" dist="38100" dir="2700000" algn="tl">
                    <a:srgbClr val="000000">
                      <a:alpha val="43137"/>
                    </a:srgbClr>
                  </a:outerShdw>
                </a:effectLst>
                <a:latin typeface="Bauhaus 93" panose="04030905020B02020C02" pitchFamily="82" charset="0"/>
              </a:rPr>
              <a:t>HYPE  </a:t>
            </a: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latin typeface="Bauhaus 93" panose="04030905020B02020C02" pitchFamily="82" charset="0"/>
              </a:rPr>
              <a:t> </a:t>
            </a: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rPr>
              <a:t>OR</a:t>
            </a: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latin typeface="Broadway" panose="04040905080B02020502" pitchFamily="82" charset="0"/>
              </a:rPr>
              <a:t>  BEACONS OF </a:t>
            </a:r>
            <a:r>
              <a:rPr lang="en-ZW" sz="4400" b="1" dirty="0">
                <a:ln w="19050">
                  <a:solidFill>
                    <a:srgbClr val="FFFF00"/>
                  </a:solidFill>
                </a:ln>
                <a:solidFill>
                  <a:srgbClr val="00B050"/>
                </a:solidFill>
                <a:effectLst>
                  <a:outerShdw blurRad="38100" dist="38100" dir="2700000" algn="tl">
                    <a:srgbClr val="000000">
                      <a:alpha val="43137"/>
                    </a:srgbClr>
                  </a:outerShdw>
                </a:effectLst>
                <a:latin typeface="Broadway" panose="04040905080B02020502" pitchFamily="82" charset="0"/>
              </a:rPr>
              <a:t>HOPE</a:t>
            </a: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latin typeface="Broadway" panose="04040905080B02020502" pitchFamily="82" charset="0"/>
              </a:rPr>
              <a:t>?</a:t>
            </a:r>
          </a:p>
        </p:txBody>
      </p:sp>
      <p:pic>
        <p:nvPicPr>
          <p:cNvPr id="5" name="Picture 2">
            <a:extLst>
              <a:ext uri="{FF2B5EF4-FFF2-40B4-BE49-F238E27FC236}">
                <a16:creationId xmlns:a16="http://schemas.microsoft.com/office/drawing/2014/main" id="{99A33C5B-0E37-A90F-FAF3-0B6F7E9EB06D}"/>
              </a:ext>
            </a:extLst>
          </p:cNvPr>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0" y="-9040"/>
            <a:ext cx="773718" cy="840037"/>
          </a:xfrm>
          <a:prstGeom prst="rect">
            <a:avLst/>
          </a:prstGeom>
          <a:noFill/>
          <a:ln w="9525">
            <a:noFill/>
            <a:miter lim="800000"/>
            <a:headEnd/>
            <a:tailEnd/>
          </a:ln>
          <a:effectLst/>
        </p:spPr>
      </p:pic>
      <p:sp>
        <p:nvSpPr>
          <p:cNvPr id="6" name="TextBox 5">
            <a:extLst>
              <a:ext uri="{FF2B5EF4-FFF2-40B4-BE49-F238E27FC236}">
                <a16:creationId xmlns:a16="http://schemas.microsoft.com/office/drawing/2014/main" id="{2A201078-330B-5496-B5A1-3C511FD666B0}"/>
              </a:ext>
            </a:extLst>
          </p:cNvPr>
          <p:cNvSpPr txBox="1"/>
          <p:nvPr/>
        </p:nvSpPr>
        <p:spPr>
          <a:xfrm>
            <a:off x="773718" y="0"/>
            <a:ext cx="10644564" cy="830997"/>
          </a:xfrm>
          <a:prstGeom prst="rect">
            <a:avLst/>
          </a:prstGeom>
          <a:solidFill>
            <a:srgbClr val="009900"/>
          </a:solidFill>
        </p:spPr>
        <p:txBody>
          <a:bodyPr wrap="square" rtlCol="0">
            <a:spAutoFit/>
          </a:bodyPr>
          <a:lstStyle/>
          <a:p>
            <a:pPr algn="ctr"/>
            <a:r>
              <a:rPr lang="en-ZW" sz="2400" b="1" i="1" dirty="0">
                <a:solidFill>
                  <a:srgbClr val="FFFF00"/>
                </a:solidFill>
                <a:effectLst>
                  <a:outerShdw blurRad="38100" dist="38100" dir="2700000" algn="tl">
                    <a:srgbClr val="000000">
                      <a:alpha val="43137"/>
                    </a:srgbClr>
                  </a:outerShdw>
                </a:effectLst>
              </a:rPr>
              <a:t>Empowering relevant, high-quality, holistic education </a:t>
            </a:r>
          </a:p>
          <a:p>
            <a:pPr algn="ctr"/>
            <a:r>
              <a:rPr lang="en-ZW" sz="2400" b="1" i="1" dirty="0">
                <a:solidFill>
                  <a:srgbClr val="FFFF00"/>
                </a:solidFill>
                <a:effectLst>
                  <a:outerShdw blurRad="38100" dist="38100" dir="2700000" algn="tl">
                    <a:srgbClr val="000000">
                      <a:alpha val="43137"/>
                    </a:srgbClr>
                  </a:outerShdw>
                </a:effectLst>
              </a:rPr>
              <a:t>in member, non-profit, independent schools</a:t>
            </a:r>
            <a:endParaRPr lang="en-ZW" sz="2400" i="1" dirty="0">
              <a:solidFill>
                <a:srgbClr val="FFFF00"/>
              </a:solidFill>
              <a:effectLst>
                <a:outerShdw blurRad="38100" dist="38100" dir="2700000" algn="tl">
                  <a:srgbClr val="000000">
                    <a:alpha val="43137"/>
                  </a:srgbClr>
                </a:outerShdw>
              </a:effectLst>
            </a:endParaRPr>
          </a:p>
        </p:txBody>
      </p:sp>
      <p:pic>
        <p:nvPicPr>
          <p:cNvPr id="7" name="Picture 2">
            <a:extLst>
              <a:ext uri="{FF2B5EF4-FFF2-40B4-BE49-F238E27FC236}">
                <a16:creationId xmlns:a16="http://schemas.microsoft.com/office/drawing/2014/main" id="{CF0C578F-4E13-1988-6620-5AAB6ED87EF1}"/>
              </a:ext>
            </a:extLst>
          </p:cNvPr>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11418282" y="-9041"/>
            <a:ext cx="773718" cy="840037"/>
          </a:xfrm>
          <a:prstGeom prst="rect">
            <a:avLst/>
          </a:prstGeom>
          <a:noFill/>
          <a:ln w="9525">
            <a:noFill/>
            <a:miter lim="800000"/>
            <a:headEnd/>
            <a:tailEnd/>
          </a:ln>
          <a:effectLst/>
        </p:spPr>
      </p:pic>
      <p:sp>
        <p:nvSpPr>
          <p:cNvPr id="2" name="TextBox 1">
            <a:extLst>
              <a:ext uri="{FF2B5EF4-FFF2-40B4-BE49-F238E27FC236}">
                <a16:creationId xmlns:a16="http://schemas.microsoft.com/office/drawing/2014/main" id="{B4831801-DD30-8BFC-4051-B4D330F9A130}"/>
              </a:ext>
            </a:extLst>
          </p:cNvPr>
          <p:cNvSpPr txBox="1"/>
          <p:nvPr/>
        </p:nvSpPr>
        <p:spPr>
          <a:xfrm>
            <a:off x="837063" y="854214"/>
            <a:ext cx="2743200" cy="1107996"/>
          </a:xfrm>
          <a:prstGeom prst="rect">
            <a:avLst/>
          </a:prstGeom>
          <a:noFill/>
        </p:spPr>
        <p:txBody>
          <a:bodyPr wrap="square" rtlCol="0">
            <a:spAutoFit/>
          </a:bodyPr>
          <a:lstStyle/>
          <a:p>
            <a:r>
              <a:rPr lang="en-ZW" sz="6600" b="1" dirty="0">
                <a:ln w="19050">
                  <a:solidFill>
                    <a:srgbClr val="00B050"/>
                  </a:solidFill>
                </a:ln>
                <a:solidFill>
                  <a:srgbClr val="FFFF00"/>
                </a:solidFill>
                <a:effectLst>
                  <a:outerShdw blurRad="38100" dist="38100" dir="2700000" algn="tl">
                    <a:srgbClr val="000000">
                      <a:alpha val="43137"/>
                    </a:srgbClr>
                  </a:outerShdw>
                </a:effectLst>
                <a:latin typeface="Bauhaus 93" panose="04030905020B02020C02" pitchFamily="82" charset="0"/>
              </a:rPr>
              <a:t>HYPE</a:t>
            </a:r>
            <a:endParaRPr lang="en-ZW" sz="6600" dirty="0"/>
          </a:p>
        </p:txBody>
      </p:sp>
      <p:sp>
        <p:nvSpPr>
          <p:cNvPr id="3" name="TextBox 2">
            <a:extLst>
              <a:ext uri="{FF2B5EF4-FFF2-40B4-BE49-F238E27FC236}">
                <a16:creationId xmlns:a16="http://schemas.microsoft.com/office/drawing/2014/main" id="{5F201314-902D-8EDB-47A2-9D166AC9B74F}"/>
              </a:ext>
            </a:extLst>
          </p:cNvPr>
          <p:cNvSpPr txBox="1"/>
          <p:nvPr/>
        </p:nvSpPr>
        <p:spPr>
          <a:xfrm>
            <a:off x="8611738" y="819876"/>
            <a:ext cx="3057098" cy="1107996"/>
          </a:xfrm>
          <a:prstGeom prst="rect">
            <a:avLst/>
          </a:prstGeom>
          <a:noFill/>
        </p:spPr>
        <p:txBody>
          <a:bodyPr wrap="square" rtlCol="0">
            <a:spAutoFit/>
          </a:bodyPr>
          <a:lstStyle/>
          <a:p>
            <a:r>
              <a:rPr lang="en-ZW" sz="6600" b="1" dirty="0">
                <a:ln w="19050">
                  <a:solidFill>
                    <a:srgbClr val="FFFF00"/>
                  </a:solidFill>
                </a:ln>
                <a:solidFill>
                  <a:srgbClr val="00B050"/>
                </a:solidFill>
                <a:effectLst>
                  <a:outerShdw blurRad="38100" dist="38100" dir="2700000" algn="tl">
                    <a:srgbClr val="000000">
                      <a:alpha val="43137"/>
                    </a:srgbClr>
                  </a:outerShdw>
                </a:effectLst>
                <a:latin typeface="Broadway" panose="04040905080B02020502" pitchFamily="82" charset="0"/>
              </a:rPr>
              <a:t>HOPE</a:t>
            </a:r>
            <a:endParaRPr lang="en-ZW" sz="6600" dirty="0"/>
          </a:p>
        </p:txBody>
      </p:sp>
      <p:sp>
        <p:nvSpPr>
          <p:cNvPr id="9" name="Star: 7 Points 8">
            <a:extLst>
              <a:ext uri="{FF2B5EF4-FFF2-40B4-BE49-F238E27FC236}">
                <a16:creationId xmlns:a16="http://schemas.microsoft.com/office/drawing/2014/main" id="{24E799A3-807C-AEC0-10AF-1A5767786D51}"/>
              </a:ext>
            </a:extLst>
          </p:cNvPr>
          <p:cNvSpPr/>
          <p:nvPr/>
        </p:nvSpPr>
        <p:spPr>
          <a:xfrm>
            <a:off x="4545099" y="2587042"/>
            <a:ext cx="2456202" cy="2301188"/>
          </a:xfrm>
          <a:prstGeom prst="star7">
            <a:avLst/>
          </a:prstGeom>
          <a:solidFill>
            <a:srgbClr val="FFFF0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W"/>
          </a:p>
        </p:txBody>
      </p:sp>
      <p:sp>
        <p:nvSpPr>
          <p:cNvPr id="11" name="TextBox 10">
            <a:extLst>
              <a:ext uri="{FF2B5EF4-FFF2-40B4-BE49-F238E27FC236}">
                <a16:creationId xmlns:a16="http://schemas.microsoft.com/office/drawing/2014/main" id="{DC0A0A1A-4C1F-547B-FDA2-4A5869231BFE}"/>
              </a:ext>
            </a:extLst>
          </p:cNvPr>
          <p:cNvSpPr txBox="1"/>
          <p:nvPr/>
        </p:nvSpPr>
        <p:spPr>
          <a:xfrm rot="21414166">
            <a:off x="4720787" y="3261282"/>
            <a:ext cx="2036985" cy="1015663"/>
          </a:xfrm>
          <a:prstGeom prst="rect">
            <a:avLst/>
          </a:prstGeom>
          <a:noFill/>
        </p:spPr>
        <p:txBody>
          <a:bodyPr wrap="square" rtlCol="0">
            <a:spAutoFit/>
          </a:bodyPr>
          <a:lstStyle/>
          <a:p>
            <a:pPr algn="ctr"/>
            <a:r>
              <a:rPr lang="en-GB" sz="6000" b="1" dirty="0">
                <a:ln>
                  <a:solidFill>
                    <a:schemeClr val="bg1"/>
                  </a:solidFill>
                </a:ln>
                <a:solidFill>
                  <a:schemeClr val="accent1"/>
                </a:solidFill>
                <a:effectLst>
                  <a:glow rad="101600">
                    <a:schemeClr val="bg1">
                      <a:alpha val="60000"/>
                    </a:schemeClr>
                  </a:glow>
                </a:effectLst>
              </a:rPr>
              <a:t>G</a:t>
            </a:r>
            <a:r>
              <a:rPr lang="en-GB" sz="5400" b="1" dirty="0">
                <a:ln>
                  <a:solidFill>
                    <a:schemeClr val="bg1"/>
                  </a:solidFill>
                </a:ln>
                <a:solidFill>
                  <a:schemeClr val="accent1"/>
                </a:solidFill>
                <a:effectLst>
                  <a:glow rad="101600">
                    <a:schemeClr val="bg1">
                      <a:alpha val="60000"/>
                    </a:schemeClr>
                  </a:glow>
                </a:effectLst>
              </a:rPr>
              <a:t>L</a:t>
            </a:r>
            <a:r>
              <a:rPr lang="en-GB" sz="4400" b="1" dirty="0">
                <a:ln>
                  <a:solidFill>
                    <a:schemeClr val="bg1"/>
                  </a:solidFill>
                </a:ln>
                <a:solidFill>
                  <a:schemeClr val="accent1"/>
                </a:solidFill>
                <a:effectLst>
                  <a:glow rad="101600">
                    <a:schemeClr val="bg1">
                      <a:alpha val="60000"/>
                    </a:schemeClr>
                  </a:glow>
                </a:effectLst>
              </a:rPr>
              <a:t>O</a:t>
            </a:r>
            <a:r>
              <a:rPr lang="en-GB" sz="4000" b="1" dirty="0">
                <a:ln>
                  <a:solidFill>
                    <a:schemeClr val="bg1"/>
                  </a:solidFill>
                </a:ln>
                <a:solidFill>
                  <a:schemeClr val="accent1"/>
                </a:solidFill>
                <a:effectLst>
                  <a:glow rad="101600">
                    <a:schemeClr val="bg1">
                      <a:alpha val="60000"/>
                    </a:schemeClr>
                  </a:glow>
                </a:effectLst>
              </a:rPr>
              <a:t>R</a:t>
            </a:r>
            <a:r>
              <a:rPr lang="en-GB" sz="3600" b="1" dirty="0">
                <a:ln>
                  <a:solidFill>
                    <a:schemeClr val="bg1"/>
                  </a:solidFill>
                </a:ln>
                <a:solidFill>
                  <a:schemeClr val="accent1"/>
                </a:solidFill>
                <a:effectLst>
                  <a:glow rad="101600">
                    <a:schemeClr val="bg1">
                      <a:alpha val="60000"/>
                    </a:schemeClr>
                  </a:glow>
                </a:effectLst>
              </a:rPr>
              <a:t>Y</a:t>
            </a:r>
            <a:endParaRPr lang="en-ZW" sz="2800" b="1" dirty="0">
              <a:ln>
                <a:solidFill>
                  <a:schemeClr val="bg1"/>
                </a:solidFill>
              </a:ln>
              <a:solidFill>
                <a:schemeClr val="accent1"/>
              </a:solidFill>
              <a:effectLst>
                <a:glow rad="101600">
                  <a:schemeClr val="bg1">
                    <a:alpha val="60000"/>
                  </a:schemeClr>
                </a:glow>
              </a:effectLst>
            </a:endParaRPr>
          </a:p>
        </p:txBody>
      </p:sp>
      <p:sp>
        <p:nvSpPr>
          <p:cNvPr id="10" name="TextBox 9">
            <a:extLst>
              <a:ext uri="{FF2B5EF4-FFF2-40B4-BE49-F238E27FC236}">
                <a16:creationId xmlns:a16="http://schemas.microsoft.com/office/drawing/2014/main" id="{93890ECD-0AF8-0D82-E67E-715F987886FD}"/>
              </a:ext>
            </a:extLst>
          </p:cNvPr>
          <p:cNvSpPr txBox="1"/>
          <p:nvPr/>
        </p:nvSpPr>
        <p:spPr>
          <a:xfrm>
            <a:off x="2586839" y="3407437"/>
            <a:ext cx="1883391" cy="707886"/>
          </a:xfrm>
          <a:prstGeom prst="rect">
            <a:avLst/>
          </a:prstGeom>
          <a:noFill/>
        </p:spPr>
        <p:txBody>
          <a:bodyPr wrap="square" rtlCol="0">
            <a:spAutoFit/>
          </a:bodyPr>
          <a:lstStyle/>
          <a:p>
            <a:r>
              <a:rPr lang="en-GB" sz="4000" b="1" dirty="0"/>
              <a:t>MAN’S</a:t>
            </a:r>
            <a:endParaRPr lang="en-ZW" sz="4000" b="1" dirty="0"/>
          </a:p>
        </p:txBody>
      </p:sp>
      <p:sp>
        <p:nvSpPr>
          <p:cNvPr id="15" name="TextBox 14">
            <a:extLst>
              <a:ext uri="{FF2B5EF4-FFF2-40B4-BE49-F238E27FC236}">
                <a16:creationId xmlns:a16="http://schemas.microsoft.com/office/drawing/2014/main" id="{5BCE3AEA-E2DF-EABF-D73B-210D7A632BE5}"/>
              </a:ext>
            </a:extLst>
          </p:cNvPr>
          <p:cNvSpPr txBox="1"/>
          <p:nvPr/>
        </p:nvSpPr>
        <p:spPr>
          <a:xfrm>
            <a:off x="7643140" y="3415170"/>
            <a:ext cx="1883391" cy="707886"/>
          </a:xfrm>
          <a:prstGeom prst="rect">
            <a:avLst/>
          </a:prstGeom>
          <a:noFill/>
        </p:spPr>
        <p:txBody>
          <a:bodyPr wrap="square" rtlCol="0">
            <a:spAutoFit/>
          </a:bodyPr>
          <a:lstStyle/>
          <a:p>
            <a:r>
              <a:rPr lang="en-GB" sz="4000" b="1" dirty="0">
                <a:ln>
                  <a:solidFill>
                    <a:srgbClr val="7030A0"/>
                  </a:solidFill>
                </a:ln>
                <a:solidFill>
                  <a:schemeClr val="bg1"/>
                </a:solidFill>
                <a:effectLst>
                  <a:glow rad="101600">
                    <a:srgbClr val="FFFF00">
                      <a:alpha val="60000"/>
                    </a:srgbClr>
                  </a:glow>
                </a:effectLst>
              </a:rPr>
              <a:t>GOD’S</a:t>
            </a:r>
            <a:endParaRPr lang="en-ZW" sz="4000" b="1" dirty="0">
              <a:ln>
                <a:solidFill>
                  <a:srgbClr val="7030A0"/>
                </a:solidFill>
              </a:ln>
              <a:solidFill>
                <a:schemeClr val="bg1"/>
              </a:solidFill>
              <a:effectLst>
                <a:glow rad="101600">
                  <a:srgbClr val="FFFF00">
                    <a:alpha val="60000"/>
                  </a:srgbClr>
                </a:glow>
              </a:effectLst>
            </a:endParaRPr>
          </a:p>
        </p:txBody>
      </p:sp>
      <p:sp>
        <p:nvSpPr>
          <p:cNvPr id="16" name="TextBox 15">
            <a:extLst>
              <a:ext uri="{FF2B5EF4-FFF2-40B4-BE49-F238E27FC236}">
                <a16:creationId xmlns:a16="http://schemas.microsoft.com/office/drawing/2014/main" id="{687F8E7F-2018-5D7E-507C-991A4CC64AD3}"/>
              </a:ext>
            </a:extLst>
          </p:cNvPr>
          <p:cNvSpPr txBox="1"/>
          <p:nvPr/>
        </p:nvSpPr>
        <p:spPr>
          <a:xfrm>
            <a:off x="136478" y="1755589"/>
            <a:ext cx="2934268" cy="707886"/>
          </a:xfrm>
          <a:prstGeom prst="rect">
            <a:avLst/>
          </a:prstGeom>
          <a:noFill/>
        </p:spPr>
        <p:txBody>
          <a:bodyPr wrap="square" rtlCol="0">
            <a:spAutoFit/>
          </a:bodyPr>
          <a:lstStyle/>
          <a:p>
            <a:r>
              <a:rPr lang="en-GB" sz="4000" b="1" dirty="0">
                <a:ln>
                  <a:solidFill>
                    <a:srgbClr val="FFC000"/>
                  </a:solidFill>
                </a:ln>
                <a:solidFill>
                  <a:schemeClr val="accent4"/>
                </a:solidFill>
                <a:effectLst>
                  <a:glow rad="101600">
                    <a:schemeClr val="tx1">
                      <a:alpha val="60000"/>
                    </a:schemeClr>
                  </a:glow>
                </a:effectLst>
              </a:rPr>
              <a:t>SUCCESS</a:t>
            </a:r>
            <a:endParaRPr lang="en-ZW" sz="4000" b="1" dirty="0">
              <a:ln>
                <a:solidFill>
                  <a:srgbClr val="FFC000"/>
                </a:solidFill>
              </a:ln>
              <a:solidFill>
                <a:schemeClr val="accent4"/>
              </a:solidFill>
              <a:effectLst>
                <a:glow rad="101600">
                  <a:schemeClr val="tx1">
                    <a:alpha val="60000"/>
                  </a:schemeClr>
                </a:glow>
              </a:effectLst>
            </a:endParaRPr>
          </a:p>
        </p:txBody>
      </p:sp>
      <p:sp>
        <p:nvSpPr>
          <p:cNvPr id="17" name="TextBox 16">
            <a:extLst>
              <a:ext uri="{FF2B5EF4-FFF2-40B4-BE49-F238E27FC236}">
                <a16:creationId xmlns:a16="http://schemas.microsoft.com/office/drawing/2014/main" id="{6561FE83-05AF-1538-EDE9-F839CD27D8B1}"/>
              </a:ext>
            </a:extLst>
          </p:cNvPr>
          <p:cNvSpPr txBox="1"/>
          <p:nvPr/>
        </p:nvSpPr>
        <p:spPr>
          <a:xfrm>
            <a:off x="136477" y="2307913"/>
            <a:ext cx="3576107" cy="707886"/>
          </a:xfrm>
          <a:prstGeom prst="rect">
            <a:avLst/>
          </a:prstGeom>
          <a:noFill/>
        </p:spPr>
        <p:txBody>
          <a:bodyPr wrap="square" rtlCol="0">
            <a:spAutoFit/>
          </a:bodyPr>
          <a:lstStyle/>
          <a:p>
            <a:r>
              <a:rPr lang="en-GB" sz="4000" b="1" dirty="0">
                <a:ln>
                  <a:solidFill>
                    <a:srgbClr val="FFC000"/>
                  </a:solidFill>
                </a:ln>
                <a:solidFill>
                  <a:schemeClr val="accent4"/>
                </a:solidFill>
                <a:effectLst>
                  <a:glow rad="101600">
                    <a:schemeClr val="tx1">
                      <a:alpha val="60000"/>
                    </a:schemeClr>
                  </a:glow>
                </a:effectLst>
              </a:rPr>
              <a:t>INDEPENDENCE</a:t>
            </a:r>
            <a:endParaRPr lang="en-ZW" sz="4000" b="1" dirty="0">
              <a:ln>
                <a:solidFill>
                  <a:srgbClr val="FFC000"/>
                </a:solidFill>
              </a:ln>
              <a:solidFill>
                <a:schemeClr val="accent4"/>
              </a:solidFill>
              <a:effectLst>
                <a:glow rad="101600">
                  <a:schemeClr val="tx1">
                    <a:alpha val="60000"/>
                  </a:schemeClr>
                </a:glow>
              </a:effectLst>
            </a:endParaRPr>
          </a:p>
        </p:txBody>
      </p:sp>
      <p:sp>
        <p:nvSpPr>
          <p:cNvPr id="18" name="TextBox 17">
            <a:extLst>
              <a:ext uri="{FF2B5EF4-FFF2-40B4-BE49-F238E27FC236}">
                <a16:creationId xmlns:a16="http://schemas.microsoft.com/office/drawing/2014/main" id="{A9AA3404-8FBD-1A7A-4A14-C7BFCD7ADE6F}"/>
              </a:ext>
            </a:extLst>
          </p:cNvPr>
          <p:cNvSpPr txBox="1"/>
          <p:nvPr/>
        </p:nvSpPr>
        <p:spPr>
          <a:xfrm>
            <a:off x="143002" y="2874182"/>
            <a:ext cx="2934268" cy="707886"/>
          </a:xfrm>
          <a:prstGeom prst="rect">
            <a:avLst/>
          </a:prstGeom>
          <a:noFill/>
        </p:spPr>
        <p:txBody>
          <a:bodyPr wrap="square" rtlCol="0">
            <a:spAutoFit/>
          </a:bodyPr>
          <a:lstStyle/>
          <a:p>
            <a:r>
              <a:rPr lang="en-GB" sz="4000" b="1" dirty="0">
                <a:ln>
                  <a:solidFill>
                    <a:srgbClr val="FFC000"/>
                  </a:solidFill>
                </a:ln>
                <a:solidFill>
                  <a:schemeClr val="accent4"/>
                </a:solidFill>
                <a:effectLst>
                  <a:glow rad="101600">
                    <a:schemeClr val="tx1">
                      <a:alpha val="60000"/>
                    </a:schemeClr>
                  </a:glow>
                </a:effectLst>
              </a:rPr>
              <a:t>SENIORITY</a:t>
            </a:r>
            <a:endParaRPr lang="en-ZW" sz="4000" b="1" dirty="0">
              <a:ln>
                <a:solidFill>
                  <a:srgbClr val="FFC000"/>
                </a:solidFill>
              </a:ln>
              <a:solidFill>
                <a:schemeClr val="accent4"/>
              </a:solidFill>
              <a:effectLst>
                <a:glow rad="101600">
                  <a:schemeClr val="tx1">
                    <a:alpha val="60000"/>
                  </a:schemeClr>
                </a:glow>
              </a:effectLst>
            </a:endParaRPr>
          </a:p>
        </p:txBody>
      </p:sp>
      <p:sp>
        <p:nvSpPr>
          <p:cNvPr id="20" name="TextBox 19">
            <a:extLst>
              <a:ext uri="{FF2B5EF4-FFF2-40B4-BE49-F238E27FC236}">
                <a16:creationId xmlns:a16="http://schemas.microsoft.com/office/drawing/2014/main" id="{65F8F08B-ED12-C9F2-E61F-A79A4764C134}"/>
              </a:ext>
            </a:extLst>
          </p:cNvPr>
          <p:cNvSpPr txBox="1"/>
          <p:nvPr/>
        </p:nvSpPr>
        <p:spPr>
          <a:xfrm>
            <a:off x="136478" y="4153892"/>
            <a:ext cx="2934268" cy="707886"/>
          </a:xfrm>
          <a:prstGeom prst="rect">
            <a:avLst/>
          </a:prstGeom>
          <a:noFill/>
        </p:spPr>
        <p:txBody>
          <a:bodyPr wrap="square" rtlCol="0">
            <a:spAutoFit/>
          </a:bodyPr>
          <a:lstStyle/>
          <a:p>
            <a:r>
              <a:rPr lang="en-GB" sz="4000" b="1" dirty="0">
                <a:ln>
                  <a:solidFill>
                    <a:srgbClr val="FFC000"/>
                  </a:solidFill>
                </a:ln>
                <a:solidFill>
                  <a:schemeClr val="accent4"/>
                </a:solidFill>
                <a:effectLst>
                  <a:glow rad="101600">
                    <a:schemeClr val="tx1">
                      <a:alpha val="60000"/>
                    </a:schemeClr>
                  </a:glow>
                </a:effectLst>
              </a:rPr>
              <a:t>POSITION</a:t>
            </a:r>
            <a:endParaRPr lang="en-ZW" sz="4000" b="1" dirty="0">
              <a:ln>
                <a:solidFill>
                  <a:srgbClr val="FFC000"/>
                </a:solidFill>
              </a:ln>
              <a:solidFill>
                <a:schemeClr val="accent4"/>
              </a:solidFill>
              <a:effectLst>
                <a:glow rad="101600">
                  <a:schemeClr val="tx1">
                    <a:alpha val="60000"/>
                  </a:schemeClr>
                </a:glow>
              </a:effectLst>
            </a:endParaRPr>
          </a:p>
        </p:txBody>
      </p:sp>
      <p:sp>
        <p:nvSpPr>
          <p:cNvPr id="21" name="TextBox 20">
            <a:extLst>
              <a:ext uri="{FF2B5EF4-FFF2-40B4-BE49-F238E27FC236}">
                <a16:creationId xmlns:a16="http://schemas.microsoft.com/office/drawing/2014/main" id="{5B8EF771-ED72-9DB9-E7A8-8FAF8A583865}"/>
              </a:ext>
            </a:extLst>
          </p:cNvPr>
          <p:cNvSpPr txBox="1"/>
          <p:nvPr/>
        </p:nvSpPr>
        <p:spPr>
          <a:xfrm>
            <a:off x="136478" y="4769602"/>
            <a:ext cx="3576106" cy="707886"/>
          </a:xfrm>
          <a:prstGeom prst="rect">
            <a:avLst/>
          </a:prstGeom>
          <a:noFill/>
        </p:spPr>
        <p:txBody>
          <a:bodyPr wrap="square" rtlCol="0">
            <a:spAutoFit/>
          </a:bodyPr>
          <a:lstStyle/>
          <a:p>
            <a:r>
              <a:rPr lang="en-GB" sz="4000" b="1" dirty="0">
                <a:ln>
                  <a:solidFill>
                    <a:srgbClr val="FFC000"/>
                  </a:solidFill>
                </a:ln>
                <a:solidFill>
                  <a:schemeClr val="accent4"/>
                </a:solidFill>
                <a:effectLst>
                  <a:glow rad="101600">
                    <a:schemeClr val="tx1">
                      <a:alpha val="60000"/>
                    </a:schemeClr>
                  </a:glow>
                </a:effectLst>
              </a:rPr>
              <a:t>SCHOOL SPIRIT</a:t>
            </a:r>
            <a:endParaRPr lang="en-ZW" sz="4000" b="1" dirty="0">
              <a:ln>
                <a:solidFill>
                  <a:srgbClr val="FFC000"/>
                </a:solidFill>
              </a:ln>
              <a:solidFill>
                <a:schemeClr val="accent4"/>
              </a:solidFill>
              <a:effectLst>
                <a:glow rad="101600">
                  <a:schemeClr val="tx1">
                    <a:alpha val="60000"/>
                  </a:schemeClr>
                </a:glow>
              </a:effectLst>
            </a:endParaRPr>
          </a:p>
        </p:txBody>
      </p:sp>
      <p:sp>
        <p:nvSpPr>
          <p:cNvPr id="22" name="TextBox 21">
            <a:extLst>
              <a:ext uri="{FF2B5EF4-FFF2-40B4-BE49-F238E27FC236}">
                <a16:creationId xmlns:a16="http://schemas.microsoft.com/office/drawing/2014/main" id="{1272C9FD-21B7-785A-B0DD-55B2094DF1D8}"/>
              </a:ext>
            </a:extLst>
          </p:cNvPr>
          <p:cNvSpPr txBox="1"/>
          <p:nvPr/>
        </p:nvSpPr>
        <p:spPr>
          <a:xfrm>
            <a:off x="136478" y="5304001"/>
            <a:ext cx="2934268" cy="707886"/>
          </a:xfrm>
          <a:prstGeom prst="rect">
            <a:avLst/>
          </a:prstGeom>
          <a:noFill/>
        </p:spPr>
        <p:txBody>
          <a:bodyPr wrap="square" rtlCol="0">
            <a:spAutoFit/>
          </a:bodyPr>
          <a:lstStyle/>
          <a:p>
            <a:r>
              <a:rPr lang="en-GB" sz="4000" b="1" dirty="0">
                <a:ln>
                  <a:solidFill>
                    <a:srgbClr val="FFC000"/>
                  </a:solidFill>
                </a:ln>
                <a:solidFill>
                  <a:schemeClr val="accent4"/>
                </a:solidFill>
                <a:effectLst>
                  <a:glow rad="101600">
                    <a:schemeClr val="tx1">
                      <a:alpha val="60000"/>
                    </a:schemeClr>
                  </a:glow>
                </a:effectLst>
              </a:rPr>
              <a:t>RULES</a:t>
            </a:r>
            <a:endParaRPr lang="en-ZW" sz="4000" b="1" dirty="0">
              <a:ln>
                <a:solidFill>
                  <a:srgbClr val="FFC000"/>
                </a:solidFill>
              </a:ln>
              <a:solidFill>
                <a:schemeClr val="accent4"/>
              </a:solidFill>
              <a:effectLst>
                <a:glow rad="101600">
                  <a:schemeClr val="tx1">
                    <a:alpha val="60000"/>
                  </a:schemeClr>
                </a:glow>
              </a:effectLst>
            </a:endParaRPr>
          </a:p>
        </p:txBody>
      </p:sp>
      <p:sp>
        <p:nvSpPr>
          <p:cNvPr id="23" name="TextBox 22">
            <a:extLst>
              <a:ext uri="{FF2B5EF4-FFF2-40B4-BE49-F238E27FC236}">
                <a16:creationId xmlns:a16="http://schemas.microsoft.com/office/drawing/2014/main" id="{C097C2DC-A85C-5356-F412-48C4DE90CB47}"/>
              </a:ext>
            </a:extLst>
          </p:cNvPr>
          <p:cNvSpPr txBox="1"/>
          <p:nvPr/>
        </p:nvSpPr>
        <p:spPr>
          <a:xfrm>
            <a:off x="8992886" y="1817951"/>
            <a:ext cx="2934268" cy="707886"/>
          </a:xfrm>
          <a:prstGeom prst="rect">
            <a:avLst/>
          </a:prstGeom>
          <a:noFill/>
        </p:spPr>
        <p:txBody>
          <a:bodyPr wrap="square" rtlCol="0">
            <a:spAutoFit/>
          </a:bodyPr>
          <a:lstStyle/>
          <a:p>
            <a:pPr algn="r"/>
            <a:r>
              <a:rPr lang="en-GB" sz="4000" b="1" dirty="0">
                <a:ln>
                  <a:solidFill>
                    <a:schemeClr val="bg1"/>
                  </a:solidFill>
                </a:ln>
                <a:solidFill>
                  <a:schemeClr val="bg1"/>
                </a:solidFill>
                <a:effectLst>
                  <a:glow rad="101600">
                    <a:schemeClr val="tx1">
                      <a:alpha val="60000"/>
                    </a:schemeClr>
                  </a:glow>
                </a:effectLst>
              </a:rPr>
              <a:t>SUFFERING</a:t>
            </a:r>
            <a:endParaRPr lang="en-ZW" sz="4000" b="1" dirty="0">
              <a:ln>
                <a:solidFill>
                  <a:schemeClr val="bg1"/>
                </a:solidFill>
              </a:ln>
              <a:solidFill>
                <a:schemeClr val="bg1"/>
              </a:solidFill>
              <a:effectLst>
                <a:glow rad="101600">
                  <a:schemeClr val="tx1">
                    <a:alpha val="60000"/>
                  </a:schemeClr>
                </a:glow>
              </a:effectLst>
            </a:endParaRPr>
          </a:p>
        </p:txBody>
      </p:sp>
      <p:sp>
        <p:nvSpPr>
          <p:cNvPr id="24" name="TextBox 23">
            <a:extLst>
              <a:ext uri="{FF2B5EF4-FFF2-40B4-BE49-F238E27FC236}">
                <a16:creationId xmlns:a16="http://schemas.microsoft.com/office/drawing/2014/main" id="{29D9EFE1-69AA-8202-677F-CB0D5F793EBB}"/>
              </a:ext>
            </a:extLst>
          </p:cNvPr>
          <p:cNvSpPr txBox="1"/>
          <p:nvPr/>
        </p:nvSpPr>
        <p:spPr>
          <a:xfrm>
            <a:off x="7622371" y="2370275"/>
            <a:ext cx="4304783" cy="707886"/>
          </a:xfrm>
          <a:prstGeom prst="rect">
            <a:avLst/>
          </a:prstGeom>
          <a:noFill/>
        </p:spPr>
        <p:txBody>
          <a:bodyPr wrap="square" rtlCol="0">
            <a:spAutoFit/>
          </a:bodyPr>
          <a:lstStyle/>
          <a:p>
            <a:pPr algn="r"/>
            <a:r>
              <a:rPr lang="en-GB" sz="4000" b="1" dirty="0">
                <a:ln>
                  <a:solidFill>
                    <a:schemeClr val="bg1"/>
                  </a:solidFill>
                </a:ln>
                <a:solidFill>
                  <a:schemeClr val="bg1"/>
                </a:solidFill>
                <a:effectLst>
                  <a:glow rad="101600">
                    <a:schemeClr val="tx1">
                      <a:alpha val="60000"/>
                    </a:schemeClr>
                  </a:glow>
                </a:effectLst>
              </a:rPr>
              <a:t>INTERDEPENDENCE</a:t>
            </a:r>
            <a:endParaRPr lang="en-ZW" sz="4000" b="1" dirty="0">
              <a:ln>
                <a:solidFill>
                  <a:schemeClr val="bg1"/>
                </a:solidFill>
              </a:ln>
              <a:solidFill>
                <a:schemeClr val="bg1"/>
              </a:solidFill>
              <a:effectLst>
                <a:glow rad="101600">
                  <a:schemeClr val="tx1">
                    <a:alpha val="60000"/>
                  </a:schemeClr>
                </a:glow>
              </a:effectLst>
            </a:endParaRPr>
          </a:p>
        </p:txBody>
      </p:sp>
      <p:sp>
        <p:nvSpPr>
          <p:cNvPr id="25" name="TextBox 24">
            <a:extLst>
              <a:ext uri="{FF2B5EF4-FFF2-40B4-BE49-F238E27FC236}">
                <a16:creationId xmlns:a16="http://schemas.microsoft.com/office/drawing/2014/main" id="{80E5FDBA-6AFA-17C9-D251-E2192EFCCB8F}"/>
              </a:ext>
            </a:extLst>
          </p:cNvPr>
          <p:cNvSpPr txBox="1"/>
          <p:nvPr/>
        </p:nvSpPr>
        <p:spPr>
          <a:xfrm>
            <a:off x="8999410" y="2936544"/>
            <a:ext cx="2934268" cy="707886"/>
          </a:xfrm>
          <a:prstGeom prst="rect">
            <a:avLst/>
          </a:prstGeom>
          <a:noFill/>
        </p:spPr>
        <p:txBody>
          <a:bodyPr wrap="square" rtlCol="0">
            <a:spAutoFit/>
          </a:bodyPr>
          <a:lstStyle/>
          <a:p>
            <a:pPr algn="r"/>
            <a:r>
              <a:rPr lang="en-GB" sz="4000" b="1" dirty="0">
                <a:ln>
                  <a:solidFill>
                    <a:schemeClr val="bg1"/>
                  </a:solidFill>
                </a:ln>
                <a:solidFill>
                  <a:schemeClr val="bg1"/>
                </a:solidFill>
                <a:effectLst>
                  <a:glow rad="101600">
                    <a:schemeClr val="tx1">
                      <a:alpha val="60000"/>
                    </a:schemeClr>
                  </a:glow>
                </a:effectLst>
              </a:rPr>
              <a:t>SERVICE</a:t>
            </a:r>
            <a:endParaRPr lang="en-ZW" sz="4000" b="1" dirty="0">
              <a:ln>
                <a:solidFill>
                  <a:schemeClr val="bg1"/>
                </a:solidFill>
              </a:ln>
              <a:solidFill>
                <a:schemeClr val="bg1"/>
              </a:solidFill>
              <a:effectLst>
                <a:glow rad="101600">
                  <a:schemeClr val="tx1">
                    <a:alpha val="60000"/>
                  </a:schemeClr>
                </a:glow>
              </a:effectLst>
            </a:endParaRPr>
          </a:p>
        </p:txBody>
      </p:sp>
      <p:sp>
        <p:nvSpPr>
          <p:cNvPr id="27" name="TextBox 26">
            <a:extLst>
              <a:ext uri="{FF2B5EF4-FFF2-40B4-BE49-F238E27FC236}">
                <a16:creationId xmlns:a16="http://schemas.microsoft.com/office/drawing/2014/main" id="{8E98914E-1417-794C-DC62-ECA185E3A6D1}"/>
              </a:ext>
            </a:extLst>
          </p:cNvPr>
          <p:cNvSpPr txBox="1"/>
          <p:nvPr/>
        </p:nvSpPr>
        <p:spPr>
          <a:xfrm>
            <a:off x="8992886" y="4216254"/>
            <a:ext cx="2934268" cy="707886"/>
          </a:xfrm>
          <a:prstGeom prst="rect">
            <a:avLst/>
          </a:prstGeom>
          <a:noFill/>
        </p:spPr>
        <p:txBody>
          <a:bodyPr wrap="square" rtlCol="0">
            <a:spAutoFit/>
          </a:bodyPr>
          <a:lstStyle/>
          <a:p>
            <a:pPr algn="r"/>
            <a:r>
              <a:rPr lang="en-GB" sz="4000" b="1" dirty="0">
                <a:ln>
                  <a:solidFill>
                    <a:schemeClr val="bg1"/>
                  </a:solidFill>
                </a:ln>
                <a:solidFill>
                  <a:schemeClr val="bg1"/>
                </a:solidFill>
                <a:effectLst>
                  <a:glow rad="101600">
                    <a:schemeClr val="tx1">
                      <a:alpha val="60000"/>
                    </a:schemeClr>
                  </a:glow>
                </a:effectLst>
              </a:rPr>
              <a:t>POTENTIAL</a:t>
            </a:r>
            <a:endParaRPr lang="en-ZW" sz="4000" b="1" dirty="0">
              <a:ln>
                <a:solidFill>
                  <a:schemeClr val="bg1"/>
                </a:solidFill>
              </a:ln>
              <a:solidFill>
                <a:schemeClr val="bg1"/>
              </a:solidFill>
              <a:effectLst>
                <a:glow rad="101600">
                  <a:schemeClr val="tx1">
                    <a:alpha val="60000"/>
                  </a:schemeClr>
                </a:glow>
              </a:effectLst>
            </a:endParaRPr>
          </a:p>
        </p:txBody>
      </p:sp>
      <p:sp>
        <p:nvSpPr>
          <p:cNvPr id="28" name="TextBox 27">
            <a:extLst>
              <a:ext uri="{FF2B5EF4-FFF2-40B4-BE49-F238E27FC236}">
                <a16:creationId xmlns:a16="http://schemas.microsoft.com/office/drawing/2014/main" id="{28E3CCDD-5B7F-5CF5-6527-8F35B152271A}"/>
              </a:ext>
            </a:extLst>
          </p:cNvPr>
          <p:cNvSpPr txBox="1"/>
          <p:nvPr/>
        </p:nvSpPr>
        <p:spPr>
          <a:xfrm>
            <a:off x="8052179" y="4831964"/>
            <a:ext cx="3874975" cy="707886"/>
          </a:xfrm>
          <a:prstGeom prst="rect">
            <a:avLst/>
          </a:prstGeom>
          <a:noFill/>
        </p:spPr>
        <p:txBody>
          <a:bodyPr wrap="square" rtlCol="0">
            <a:spAutoFit/>
          </a:bodyPr>
          <a:lstStyle/>
          <a:p>
            <a:pPr algn="r"/>
            <a:r>
              <a:rPr lang="en-GB" sz="4000" b="1" dirty="0">
                <a:ln>
                  <a:solidFill>
                    <a:schemeClr val="bg1"/>
                  </a:solidFill>
                </a:ln>
                <a:solidFill>
                  <a:schemeClr val="bg1"/>
                </a:solidFill>
                <a:effectLst>
                  <a:glow rad="101600">
                    <a:schemeClr val="tx1">
                      <a:alpha val="60000"/>
                    </a:schemeClr>
                  </a:glow>
                </a:effectLst>
              </a:rPr>
              <a:t>CHILD’S SPIRIT</a:t>
            </a:r>
            <a:endParaRPr lang="en-ZW" sz="4000" b="1" dirty="0">
              <a:ln>
                <a:solidFill>
                  <a:schemeClr val="bg1"/>
                </a:solidFill>
              </a:ln>
              <a:solidFill>
                <a:schemeClr val="bg1"/>
              </a:solidFill>
              <a:effectLst>
                <a:glow rad="101600">
                  <a:schemeClr val="tx1">
                    <a:alpha val="60000"/>
                  </a:schemeClr>
                </a:glow>
              </a:effectLst>
            </a:endParaRPr>
          </a:p>
        </p:txBody>
      </p:sp>
      <p:sp>
        <p:nvSpPr>
          <p:cNvPr id="29" name="TextBox 28">
            <a:extLst>
              <a:ext uri="{FF2B5EF4-FFF2-40B4-BE49-F238E27FC236}">
                <a16:creationId xmlns:a16="http://schemas.microsoft.com/office/drawing/2014/main" id="{5734BFAD-A071-6706-0DF5-9B047F41B9AB}"/>
              </a:ext>
            </a:extLst>
          </p:cNvPr>
          <p:cNvSpPr txBox="1"/>
          <p:nvPr/>
        </p:nvSpPr>
        <p:spPr>
          <a:xfrm>
            <a:off x="8992886" y="5366363"/>
            <a:ext cx="2934268" cy="707886"/>
          </a:xfrm>
          <a:prstGeom prst="rect">
            <a:avLst/>
          </a:prstGeom>
          <a:noFill/>
        </p:spPr>
        <p:txBody>
          <a:bodyPr wrap="square" rtlCol="0">
            <a:spAutoFit/>
          </a:bodyPr>
          <a:lstStyle/>
          <a:p>
            <a:pPr algn="r"/>
            <a:r>
              <a:rPr lang="en-GB" sz="4000" b="1" dirty="0">
                <a:ln>
                  <a:solidFill>
                    <a:schemeClr val="bg1"/>
                  </a:solidFill>
                </a:ln>
                <a:solidFill>
                  <a:schemeClr val="bg1"/>
                </a:solidFill>
                <a:effectLst>
                  <a:glow rad="101600">
                    <a:schemeClr val="tx1">
                      <a:alpha val="60000"/>
                    </a:schemeClr>
                  </a:glow>
                </a:effectLst>
              </a:rPr>
              <a:t>SPIRIT</a:t>
            </a:r>
            <a:endParaRPr lang="en-ZW" sz="4000" b="1" dirty="0">
              <a:ln>
                <a:solidFill>
                  <a:schemeClr val="bg1"/>
                </a:solidFill>
              </a:ln>
              <a:solidFill>
                <a:schemeClr val="bg1"/>
              </a:solidFill>
              <a:effectLst>
                <a:glow rad="101600">
                  <a:schemeClr val="tx1">
                    <a:alpha val="60000"/>
                  </a:schemeClr>
                </a:glow>
              </a:effectLst>
            </a:endParaRPr>
          </a:p>
        </p:txBody>
      </p:sp>
      <p:pic>
        <p:nvPicPr>
          <p:cNvPr id="30" name="Picture 2" descr="Children in Zimbabwe – Kurera Children's Trust">
            <a:extLst>
              <a:ext uri="{FF2B5EF4-FFF2-40B4-BE49-F238E27FC236}">
                <a16:creationId xmlns:a16="http://schemas.microsoft.com/office/drawing/2014/main" id="{9E722FAE-2519-88CF-14AC-52EAF31E4FE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49837" y="906387"/>
            <a:ext cx="1642818" cy="1232114"/>
          </a:xfrm>
          <a:prstGeom prst="ellipse">
            <a:avLst/>
          </a:prstGeom>
          <a:ln w="12700" cap="rnd">
            <a:solidFill>
              <a:schemeClr val="bg1"/>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32737805"/>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 fill="hold"/>
                                        <p:tgtEl>
                                          <p:spTgt spid="16"/>
                                        </p:tgtEl>
                                        <p:attrNameLst>
                                          <p:attrName>ppt_x</p:attrName>
                                        </p:attrNameLst>
                                      </p:cBhvr>
                                      <p:tavLst>
                                        <p:tav tm="0">
                                          <p:val>
                                            <p:strVal val="#ppt_x"/>
                                          </p:val>
                                        </p:tav>
                                        <p:tav tm="100000">
                                          <p:val>
                                            <p:strVal val="#ppt_x"/>
                                          </p:val>
                                        </p:tav>
                                      </p:tavLst>
                                    </p:anim>
                                    <p:anim calcmode="lin" valueType="num">
                                      <p:cBhvr additive="base">
                                        <p:cTn id="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23"/>
                                        </p:tgtEl>
                                        <p:attrNameLst>
                                          <p:attrName>style.visibility</p:attrName>
                                        </p:attrNameLst>
                                      </p:cBhvr>
                                      <p:to>
                                        <p:strVal val="visible"/>
                                      </p:to>
                                    </p:set>
                                    <p:anim calcmode="lin" valueType="num">
                                      <p:cBhvr additive="base">
                                        <p:cTn id="13" dur="500" fill="hold"/>
                                        <p:tgtEl>
                                          <p:spTgt spid="23"/>
                                        </p:tgtEl>
                                        <p:attrNameLst>
                                          <p:attrName>ppt_x</p:attrName>
                                        </p:attrNameLst>
                                      </p:cBhvr>
                                      <p:tavLst>
                                        <p:tav tm="0">
                                          <p:val>
                                            <p:strVal val="#ppt_x"/>
                                          </p:val>
                                        </p:tav>
                                        <p:tav tm="100000">
                                          <p:val>
                                            <p:strVal val="#ppt_x"/>
                                          </p:val>
                                        </p:tav>
                                      </p:tavLst>
                                    </p:anim>
                                    <p:anim calcmode="lin" valueType="num">
                                      <p:cBhvr additive="base">
                                        <p:cTn id="14" dur="500" fill="hold"/>
                                        <p:tgtEl>
                                          <p:spTgt spid="23"/>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anim calcmode="lin" valueType="num">
                                      <p:cBhvr additive="base">
                                        <p:cTn id="19" dur="500" fill="hold"/>
                                        <p:tgtEl>
                                          <p:spTgt spid="17"/>
                                        </p:tgtEl>
                                        <p:attrNameLst>
                                          <p:attrName>ppt_x</p:attrName>
                                        </p:attrNameLst>
                                      </p:cBhvr>
                                      <p:tavLst>
                                        <p:tav tm="0">
                                          <p:val>
                                            <p:strVal val="#ppt_x"/>
                                          </p:val>
                                        </p:tav>
                                        <p:tav tm="100000">
                                          <p:val>
                                            <p:strVal val="#ppt_x"/>
                                          </p:val>
                                        </p:tav>
                                      </p:tavLst>
                                    </p:anim>
                                    <p:anim calcmode="lin" valueType="num">
                                      <p:cBhvr additive="base">
                                        <p:cTn id="20"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 fill="hold" grpId="0" nodeType="click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additive="base">
                                        <p:cTn id="25" dur="500" fill="hold"/>
                                        <p:tgtEl>
                                          <p:spTgt spid="24"/>
                                        </p:tgtEl>
                                        <p:attrNameLst>
                                          <p:attrName>ppt_x</p:attrName>
                                        </p:attrNameLst>
                                      </p:cBhvr>
                                      <p:tavLst>
                                        <p:tav tm="0">
                                          <p:val>
                                            <p:strVal val="#ppt_x"/>
                                          </p:val>
                                        </p:tav>
                                        <p:tav tm="100000">
                                          <p:val>
                                            <p:strVal val="#ppt_x"/>
                                          </p:val>
                                        </p:tav>
                                      </p:tavLst>
                                    </p:anim>
                                    <p:anim calcmode="lin" valueType="num">
                                      <p:cBhvr additive="base">
                                        <p:cTn id="26" dur="500" fill="hold"/>
                                        <p:tgtEl>
                                          <p:spTgt spid="24"/>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8"/>
                                        </p:tgtEl>
                                        <p:attrNameLst>
                                          <p:attrName>style.visibility</p:attrName>
                                        </p:attrNameLst>
                                      </p:cBhvr>
                                      <p:to>
                                        <p:strVal val="visible"/>
                                      </p:to>
                                    </p:set>
                                    <p:anim calcmode="lin" valueType="num">
                                      <p:cBhvr additive="base">
                                        <p:cTn id="31" dur="500" fill="hold"/>
                                        <p:tgtEl>
                                          <p:spTgt spid="18"/>
                                        </p:tgtEl>
                                        <p:attrNameLst>
                                          <p:attrName>ppt_x</p:attrName>
                                        </p:attrNameLst>
                                      </p:cBhvr>
                                      <p:tavLst>
                                        <p:tav tm="0">
                                          <p:val>
                                            <p:strVal val="#ppt_x"/>
                                          </p:val>
                                        </p:tav>
                                        <p:tav tm="100000">
                                          <p:val>
                                            <p:strVal val="#ppt_x"/>
                                          </p:val>
                                        </p:tav>
                                      </p:tavLst>
                                    </p:anim>
                                    <p:anim calcmode="lin" valueType="num">
                                      <p:cBhvr additive="base">
                                        <p:cTn id="32"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1" fill="hold" grpId="0" nodeType="clickEffect">
                                  <p:stCondLst>
                                    <p:cond delay="0"/>
                                  </p:stCondLst>
                                  <p:childTnLst>
                                    <p:set>
                                      <p:cBhvr>
                                        <p:cTn id="36" dur="1" fill="hold">
                                          <p:stCondLst>
                                            <p:cond delay="0"/>
                                          </p:stCondLst>
                                        </p:cTn>
                                        <p:tgtEl>
                                          <p:spTgt spid="25"/>
                                        </p:tgtEl>
                                        <p:attrNameLst>
                                          <p:attrName>style.visibility</p:attrName>
                                        </p:attrNameLst>
                                      </p:cBhvr>
                                      <p:to>
                                        <p:strVal val="visible"/>
                                      </p:to>
                                    </p:set>
                                    <p:anim calcmode="lin" valueType="num">
                                      <p:cBhvr additive="base">
                                        <p:cTn id="37" dur="500" fill="hold"/>
                                        <p:tgtEl>
                                          <p:spTgt spid="25"/>
                                        </p:tgtEl>
                                        <p:attrNameLst>
                                          <p:attrName>ppt_x</p:attrName>
                                        </p:attrNameLst>
                                      </p:cBhvr>
                                      <p:tavLst>
                                        <p:tav tm="0">
                                          <p:val>
                                            <p:strVal val="#ppt_x"/>
                                          </p:val>
                                        </p:tav>
                                        <p:tav tm="100000">
                                          <p:val>
                                            <p:strVal val="#ppt_x"/>
                                          </p:val>
                                        </p:tav>
                                      </p:tavLst>
                                    </p:anim>
                                    <p:anim calcmode="lin" valueType="num">
                                      <p:cBhvr additive="base">
                                        <p:cTn id="38" dur="500" fill="hold"/>
                                        <p:tgtEl>
                                          <p:spTgt spid="25"/>
                                        </p:tgtEl>
                                        <p:attrNameLst>
                                          <p:attrName>ppt_y</p:attrName>
                                        </p:attrNameLst>
                                      </p:cBhvr>
                                      <p:tavLst>
                                        <p:tav tm="0">
                                          <p:val>
                                            <p:strVal val="0-#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0"/>
                                        </p:tgtEl>
                                        <p:attrNameLst>
                                          <p:attrName>style.visibility</p:attrName>
                                        </p:attrNameLst>
                                      </p:cBhvr>
                                      <p:to>
                                        <p:strVal val="visible"/>
                                      </p:to>
                                    </p:set>
                                    <p:anim calcmode="lin" valueType="num">
                                      <p:cBhvr additive="base">
                                        <p:cTn id="43" dur="500" fill="hold"/>
                                        <p:tgtEl>
                                          <p:spTgt spid="20"/>
                                        </p:tgtEl>
                                        <p:attrNameLst>
                                          <p:attrName>ppt_x</p:attrName>
                                        </p:attrNameLst>
                                      </p:cBhvr>
                                      <p:tavLst>
                                        <p:tav tm="0">
                                          <p:val>
                                            <p:strVal val="#ppt_x"/>
                                          </p:val>
                                        </p:tav>
                                        <p:tav tm="100000">
                                          <p:val>
                                            <p:strVal val="#ppt_x"/>
                                          </p:val>
                                        </p:tav>
                                      </p:tavLst>
                                    </p:anim>
                                    <p:anim calcmode="lin" valueType="num">
                                      <p:cBhvr additive="base">
                                        <p:cTn id="44"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1" fill="hold" nodeType="clickEffect">
                                  <p:stCondLst>
                                    <p:cond delay="0"/>
                                  </p:stCondLst>
                                  <p:childTnLst>
                                    <p:set>
                                      <p:cBhvr>
                                        <p:cTn id="48" dur="1" fill="hold">
                                          <p:stCondLst>
                                            <p:cond delay="0"/>
                                          </p:stCondLst>
                                        </p:cTn>
                                        <p:tgtEl>
                                          <p:spTgt spid="27">
                                            <p:txEl>
                                              <p:pRg st="0" end="0"/>
                                            </p:txEl>
                                          </p:spTgt>
                                        </p:tgtEl>
                                        <p:attrNameLst>
                                          <p:attrName>style.visibility</p:attrName>
                                        </p:attrNameLst>
                                      </p:cBhvr>
                                      <p:to>
                                        <p:strVal val="visible"/>
                                      </p:to>
                                    </p:set>
                                    <p:anim calcmode="lin" valueType="num">
                                      <p:cBhvr additive="base">
                                        <p:cTn id="49" dur="500" fill="hold"/>
                                        <p:tgtEl>
                                          <p:spTgt spid="27">
                                            <p:txEl>
                                              <p:pRg st="0" end="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7">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1"/>
                                        </p:tgtEl>
                                        <p:attrNameLst>
                                          <p:attrName>style.visibility</p:attrName>
                                        </p:attrNameLst>
                                      </p:cBhvr>
                                      <p:to>
                                        <p:strVal val="visible"/>
                                      </p:to>
                                    </p:set>
                                    <p:anim calcmode="lin" valueType="num">
                                      <p:cBhvr additive="base">
                                        <p:cTn id="55" dur="500" fill="hold"/>
                                        <p:tgtEl>
                                          <p:spTgt spid="21"/>
                                        </p:tgtEl>
                                        <p:attrNameLst>
                                          <p:attrName>ppt_x</p:attrName>
                                        </p:attrNameLst>
                                      </p:cBhvr>
                                      <p:tavLst>
                                        <p:tav tm="0">
                                          <p:val>
                                            <p:strVal val="#ppt_x"/>
                                          </p:val>
                                        </p:tav>
                                        <p:tav tm="100000">
                                          <p:val>
                                            <p:strVal val="#ppt_x"/>
                                          </p:val>
                                        </p:tav>
                                      </p:tavLst>
                                    </p:anim>
                                    <p:anim calcmode="lin" valueType="num">
                                      <p:cBhvr additive="base">
                                        <p:cTn id="56"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1" fill="hold" grpId="0" nodeType="clickEffect">
                                  <p:stCondLst>
                                    <p:cond delay="0"/>
                                  </p:stCondLst>
                                  <p:childTnLst>
                                    <p:set>
                                      <p:cBhvr>
                                        <p:cTn id="60" dur="1" fill="hold">
                                          <p:stCondLst>
                                            <p:cond delay="0"/>
                                          </p:stCondLst>
                                        </p:cTn>
                                        <p:tgtEl>
                                          <p:spTgt spid="28"/>
                                        </p:tgtEl>
                                        <p:attrNameLst>
                                          <p:attrName>style.visibility</p:attrName>
                                        </p:attrNameLst>
                                      </p:cBhvr>
                                      <p:to>
                                        <p:strVal val="visible"/>
                                      </p:to>
                                    </p:set>
                                    <p:anim calcmode="lin" valueType="num">
                                      <p:cBhvr additive="base">
                                        <p:cTn id="61" dur="500" fill="hold"/>
                                        <p:tgtEl>
                                          <p:spTgt spid="28"/>
                                        </p:tgtEl>
                                        <p:attrNameLst>
                                          <p:attrName>ppt_x</p:attrName>
                                        </p:attrNameLst>
                                      </p:cBhvr>
                                      <p:tavLst>
                                        <p:tav tm="0">
                                          <p:val>
                                            <p:strVal val="#ppt_x"/>
                                          </p:val>
                                        </p:tav>
                                        <p:tav tm="100000">
                                          <p:val>
                                            <p:strVal val="#ppt_x"/>
                                          </p:val>
                                        </p:tav>
                                      </p:tavLst>
                                    </p:anim>
                                    <p:anim calcmode="lin" valueType="num">
                                      <p:cBhvr additive="base">
                                        <p:cTn id="62" dur="500" fill="hold"/>
                                        <p:tgtEl>
                                          <p:spTgt spid="28"/>
                                        </p:tgtEl>
                                        <p:attrNameLst>
                                          <p:attrName>ppt_y</p:attrName>
                                        </p:attrNameLst>
                                      </p:cBhvr>
                                      <p:tavLst>
                                        <p:tav tm="0">
                                          <p:val>
                                            <p:strVal val="0-#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22"/>
                                        </p:tgtEl>
                                        <p:attrNameLst>
                                          <p:attrName>style.visibility</p:attrName>
                                        </p:attrNameLst>
                                      </p:cBhvr>
                                      <p:to>
                                        <p:strVal val="visible"/>
                                      </p:to>
                                    </p:set>
                                    <p:anim calcmode="lin" valueType="num">
                                      <p:cBhvr additive="base">
                                        <p:cTn id="67" dur="500" fill="hold"/>
                                        <p:tgtEl>
                                          <p:spTgt spid="22"/>
                                        </p:tgtEl>
                                        <p:attrNameLst>
                                          <p:attrName>ppt_x</p:attrName>
                                        </p:attrNameLst>
                                      </p:cBhvr>
                                      <p:tavLst>
                                        <p:tav tm="0">
                                          <p:val>
                                            <p:strVal val="#ppt_x"/>
                                          </p:val>
                                        </p:tav>
                                        <p:tav tm="100000">
                                          <p:val>
                                            <p:strVal val="#ppt_x"/>
                                          </p:val>
                                        </p:tav>
                                      </p:tavLst>
                                    </p:anim>
                                    <p:anim calcmode="lin" valueType="num">
                                      <p:cBhvr additive="base">
                                        <p:cTn id="68"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1" fill="hold" grpId="0" nodeType="clickEffect">
                                  <p:stCondLst>
                                    <p:cond delay="0"/>
                                  </p:stCondLst>
                                  <p:childTnLst>
                                    <p:set>
                                      <p:cBhvr>
                                        <p:cTn id="72" dur="1" fill="hold">
                                          <p:stCondLst>
                                            <p:cond delay="0"/>
                                          </p:stCondLst>
                                        </p:cTn>
                                        <p:tgtEl>
                                          <p:spTgt spid="29"/>
                                        </p:tgtEl>
                                        <p:attrNameLst>
                                          <p:attrName>style.visibility</p:attrName>
                                        </p:attrNameLst>
                                      </p:cBhvr>
                                      <p:to>
                                        <p:strVal val="visible"/>
                                      </p:to>
                                    </p:set>
                                    <p:anim calcmode="lin" valueType="num">
                                      <p:cBhvr additive="base">
                                        <p:cTn id="73" dur="500" fill="hold"/>
                                        <p:tgtEl>
                                          <p:spTgt spid="29"/>
                                        </p:tgtEl>
                                        <p:attrNameLst>
                                          <p:attrName>ppt_x</p:attrName>
                                        </p:attrNameLst>
                                      </p:cBhvr>
                                      <p:tavLst>
                                        <p:tav tm="0">
                                          <p:val>
                                            <p:strVal val="#ppt_x"/>
                                          </p:val>
                                        </p:tav>
                                        <p:tav tm="100000">
                                          <p:val>
                                            <p:strVal val="#ppt_x"/>
                                          </p:val>
                                        </p:tav>
                                      </p:tavLst>
                                    </p:anim>
                                    <p:anim calcmode="lin" valueType="num">
                                      <p:cBhvr additive="base">
                                        <p:cTn id="74" dur="500" fill="hold"/>
                                        <p:tgtEl>
                                          <p:spTgt spid="29"/>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P spid="18" grpId="0"/>
      <p:bldP spid="20" grpId="0"/>
      <p:bldP spid="21" grpId="0"/>
      <p:bldP spid="22" grpId="0"/>
      <p:bldP spid="23" grpId="0"/>
      <p:bldP spid="24" grpId="0"/>
      <p:bldP spid="25" grpId="0"/>
      <p:bldP spid="28" grpId="0"/>
      <p:bldP spid="2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Five Tips to Design and Launch an Effective BLE Beacon Campaign -">
            <a:extLst>
              <a:ext uri="{FF2B5EF4-FFF2-40B4-BE49-F238E27FC236}">
                <a16:creationId xmlns:a16="http://schemas.microsoft.com/office/drawing/2014/main" id="{CABB66F8-194E-CDB3-2B28-92AC5717B8D3}"/>
              </a:ext>
            </a:extLst>
          </p:cNvPr>
          <p:cNvPicPr>
            <a:picLocks noChangeAspect="1" noChangeArrowheads="1"/>
          </p:cNvPicPr>
          <p:nvPr/>
        </p:nvPicPr>
        <p:blipFill>
          <a:blip r:embed="rId2">
            <a:extLst>
              <a:ext uri="{BEBA8EAE-BF5A-486C-A8C5-ECC9F3942E4B}">
                <a14:imgProps xmlns:a14="http://schemas.microsoft.com/office/drawing/2010/main">
                  <a14:imgLayer r:embed="rId3">
                    <a14:imgEffect>
                      <a14:artisticPaintStrokes/>
                    </a14:imgEffect>
                  </a14:imgLayer>
                </a14:imgProps>
              </a:ext>
              <a:ext uri="{28A0092B-C50C-407E-A947-70E740481C1C}">
                <a14:useLocalDpi xmlns:a14="http://schemas.microsoft.com/office/drawing/2010/main" val="0"/>
              </a:ext>
            </a:extLst>
          </a:blip>
          <a:srcRect/>
          <a:stretch>
            <a:fillRect/>
          </a:stretch>
        </p:blipFill>
        <p:spPr bwMode="auto">
          <a:xfrm flipH="1">
            <a:off x="-2" y="14177"/>
            <a:ext cx="12191997" cy="6842541"/>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a:extLst>
              <a:ext uri="{FF2B5EF4-FFF2-40B4-BE49-F238E27FC236}">
                <a16:creationId xmlns:a16="http://schemas.microsoft.com/office/drawing/2014/main" id="{65DB98E9-D069-0887-0F7A-A1514B0DED67}"/>
              </a:ext>
            </a:extLst>
          </p:cNvPr>
          <p:cNvSpPr txBox="1"/>
          <p:nvPr/>
        </p:nvSpPr>
        <p:spPr>
          <a:xfrm>
            <a:off x="1" y="6087277"/>
            <a:ext cx="12191999" cy="769441"/>
          </a:xfrm>
          <a:prstGeom prst="rect">
            <a:avLst/>
          </a:prstGeom>
          <a:noFill/>
        </p:spPr>
        <p:txBody>
          <a:bodyPr wrap="square" rtlCol="0">
            <a:spAutoFit/>
          </a:bodyPr>
          <a:lstStyle/>
          <a:p>
            <a:pPr lvl="1" algn="ct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latin typeface="Bauhaus 93" panose="04030905020B02020C02" pitchFamily="82" charset="0"/>
              </a:rPr>
              <a:t>KLAXONS OF </a:t>
            </a:r>
            <a:r>
              <a:rPr lang="en-ZW" sz="4400" b="1" dirty="0">
                <a:ln w="19050">
                  <a:solidFill>
                    <a:srgbClr val="00B050"/>
                  </a:solidFill>
                </a:ln>
                <a:solidFill>
                  <a:srgbClr val="FFFF00"/>
                </a:solidFill>
                <a:effectLst>
                  <a:outerShdw blurRad="38100" dist="38100" dir="2700000" algn="tl">
                    <a:srgbClr val="000000">
                      <a:alpha val="43137"/>
                    </a:srgbClr>
                  </a:outerShdw>
                </a:effectLst>
                <a:latin typeface="Bauhaus 93" panose="04030905020B02020C02" pitchFamily="82" charset="0"/>
              </a:rPr>
              <a:t>HYPE  </a:t>
            </a: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latin typeface="Bauhaus 93" panose="04030905020B02020C02" pitchFamily="82" charset="0"/>
              </a:rPr>
              <a:t> </a:t>
            </a: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rPr>
              <a:t>OR</a:t>
            </a: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latin typeface="Broadway" panose="04040905080B02020502" pitchFamily="82" charset="0"/>
              </a:rPr>
              <a:t>  BEACONS OF </a:t>
            </a:r>
            <a:r>
              <a:rPr lang="en-ZW" sz="4400" b="1" dirty="0">
                <a:ln w="19050">
                  <a:solidFill>
                    <a:srgbClr val="FFFF00"/>
                  </a:solidFill>
                </a:ln>
                <a:solidFill>
                  <a:srgbClr val="00B050"/>
                </a:solidFill>
                <a:effectLst>
                  <a:outerShdw blurRad="38100" dist="38100" dir="2700000" algn="tl">
                    <a:srgbClr val="000000">
                      <a:alpha val="43137"/>
                    </a:srgbClr>
                  </a:outerShdw>
                </a:effectLst>
                <a:latin typeface="Broadway" panose="04040905080B02020502" pitchFamily="82" charset="0"/>
              </a:rPr>
              <a:t>HOPE</a:t>
            </a: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latin typeface="Broadway" panose="04040905080B02020502" pitchFamily="82" charset="0"/>
              </a:rPr>
              <a:t>?</a:t>
            </a:r>
          </a:p>
        </p:txBody>
      </p:sp>
      <p:pic>
        <p:nvPicPr>
          <p:cNvPr id="5" name="Picture 2">
            <a:extLst>
              <a:ext uri="{FF2B5EF4-FFF2-40B4-BE49-F238E27FC236}">
                <a16:creationId xmlns:a16="http://schemas.microsoft.com/office/drawing/2014/main" id="{99A33C5B-0E37-A90F-FAF3-0B6F7E9EB06D}"/>
              </a:ext>
            </a:extLst>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0" y="-9040"/>
            <a:ext cx="773718" cy="840037"/>
          </a:xfrm>
          <a:prstGeom prst="rect">
            <a:avLst/>
          </a:prstGeom>
          <a:noFill/>
          <a:ln w="9525">
            <a:noFill/>
            <a:miter lim="800000"/>
            <a:headEnd/>
            <a:tailEnd/>
          </a:ln>
          <a:effectLst/>
        </p:spPr>
      </p:pic>
      <p:sp>
        <p:nvSpPr>
          <p:cNvPr id="6" name="TextBox 5">
            <a:extLst>
              <a:ext uri="{FF2B5EF4-FFF2-40B4-BE49-F238E27FC236}">
                <a16:creationId xmlns:a16="http://schemas.microsoft.com/office/drawing/2014/main" id="{2A201078-330B-5496-B5A1-3C511FD666B0}"/>
              </a:ext>
            </a:extLst>
          </p:cNvPr>
          <p:cNvSpPr txBox="1"/>
          <p:nvPr/>
        </p:nvSpPr>
        <p:spPr>
          <a:xfrm>
            <a:off x="773718" y="0"/>
            <a:ext cx="10644564" cy="830997"/>
          </a:xfrm>
          <a:prstGeom prst="rect">
            <a:avLst/>
          </a:prstGeom>
          <a:solidFill>
            <a:srgbClr val="009900"/>
          </a:solidFill>
        </p:spPr>
        <p:txBody>
          <a:bodyPr wrap="square" rtlCol="0">
            <a:spAutoFit/>
          </a:bodyPr>
          <a:lstStyle/>
          <a:p>
            <a:pPr algn="ctr"/>
            <a:r>
              <a:rPr lang="en-ZW" sz="2400" b="1" i="1" dirty="0">
                <a:solidFill>
                  <a:srgbClr val="FFFF00"/>
                </a:solidFill>
                <a:effectLst>
                  <a:outerShdw blurRad="38100" dist="38100" dir="2700000" algn="tl">
                    <a:srgbClr val="000000">
                      <a:alpha val="43137"/>
                    </a:srgbClr>
                  </a:outerShdw>
                </a:effectLst>
              </a:rPr>
              <a:t>Empowering relevant, high-quality, holistic education </a:t>
            </a:r>
          </a:p>
          <a:p>
            <a:pPr algn="ctr"/>
            <a:r>
              <a:rPr lang="en-ZW" sz="2400" b="1" i="1" dirty="0">
                <a:solidFill>
                  <a:srgbClr val="FFFF00"/>
                </a:solidFill>
                <a:effectLst>
                  <a:outerShdw blurRad="38100" dist="38100" dir="2700000" algn="tl">
                    <a:srgbClr val="000000">
                      <a:alpha val="43137"/>
                    </a:srgbClr>
                  </a:outerShdw>
                </a:effectLst>
              </a:rPr>
              <a:t>in member, non-profit, independent schools</a:t>
            </a:r>
            <a:endParaRPr lang="en-ZW" sz="2400" i="1" dirty="0">
              <a:solidFill>
                <a:srgbClr val="FFFF00"/>
              </a:solidFill>
              <a:effectLst>
                <a:outerShdw blurRad="38100" dist="38100" dir="2700000" algn="tl">
                  <a:srgbClr val="000000">
                    <a:alpha val="43137"/>
                  </a:srgbClr>
                </a:outerShdw>
              </a:effectLst>
            </a:endParaRPr>
          </a:p>
        </p:txBody>
      </p:sp>
      <p:pic>
        <p:nvPicPr>
          <p:cNvPr id="7" name="Picture 2">
            <a:extLst>
              <a:ext uri="{FF2B5EF4-FFF2-40B4-BE49-F238E27FC236}">
                <a16:creationId xmlns:a16="http://schemas.microsoft.com/office/drawing/2014/main" id="{CF0C578F-4E13-1988-6620-5AAB6ED87EF1}"/>
              </a:ext>
            </a:extLst>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11418282" y="-9041"/>
            <a:ext cx="773718" cy="840037"/>
          </a:xfrm>
          <a:prstGeom prst="rect">
            <a:avLst/>
          </a:prstGeom>
          <a:noFill/>
          <a:ln w="9525">
            <a:noFill/>
            <a:miter lim="800000"/>
            <a:headEnd/>
            <a:tailEnd/>
          </a:ln>
          <a:effectLst/>
        </p:spPr>
      </p:pic>
      <p:sp>
        <p:nvSpPr>
          <p:cNvPr id="3" name="TextBox 2">
            <a:extLst>
              <a:ext uri="{FF2B5EF4-FFF2-40B4-BE49-F238E27FC236}">
                <a16:creationId xmlns:a16="http://schemas.microsoft.com/office/drawing/2014/main" id="{5F201314-902D-8EDB-47A2-9D166AC9B74F}"/>
              </a:ext>
            </a:extLst>
          </p:cNvPr>
          <p:cNvSpPr txBox="1"/>
          <p:nvPr/>
        </p:nvSpPr>
        <p:spPr>
          <a:xfrm>
            <a:off x="8611738" y="819876"/>
            <a:ext cx="3057098" cy="1107996"/>
          </a:xfrm>
          <a:prstGeom prst="rect">
            <a:avLst/>
          </a:prstGeom>
          <a:noFill/>
        </p:spPr>
        <p:txBody>
          <a:bodyPr wrap="square" rtlCol="0">
            <a:spAutoFit/>
          </a:bodyPr>
          <a:lstStyle/>
          <a:p>
            <a:r>
              <a:rPr lang="en-ZW" sz="6600" b="1" dirty="0">
                <a:ln w="19050">
                  <a:solidFill>
                    <a:srgbClr val="FFFF00"/>
                  </a:solidFill>
                </a:ln>
                <a:solidFill>
                  <a:srgbClr val="00B050"/>
                </a:solidFill>
                <a:effectLst>
                  <a:outerShdw blurRad="38100" dist="38100" dir="2700000" algn="tl">
                    <a:srgbClr val="000000">
                      <a:alpha val="43137"/>
                    </a:srgbClr>
                  </a:outerShdw>
                </a:effectLst>
                <a:latin typeface="Broadway" panose="04040905080B02020502" pitchFamily="82" charset="0"/>
              </a:rPr>
              <a:t>HOPE</a:t>
            </a:r>
            <a:endParaRPr lang="en-ZW" sz="6600" dirty="0"/>
          </a:p>
        </p:txBody>
      </p:sp>
      <p:sp>
        <p:nvSpPr>
          <p:cNvPr id="22" name="TextBox 21">
            <a:extLst>
              <a:ext uri="{FF2B5EF4-FFF2-40B4-BE49-F238E27FC236}">
                <a16:creationId xmlns:a16="http://schemas.microsoft.com/office/drawing/2014/main" id="{796F34DD-ADEA-4F1F-E0EF-6D3C3B7D9D12}"/>
              </a:ext>
            </a:extLst>
          </p:cNvPr>
          <p:cNvSpPr txBox="1"/>
          <p:nvPr/>
        </p:nvSpPr>
        <p:spPr>
          <a:xfrm>
            <a:off x="135053" y="2034924"/>
            <a:ext cx="3454308" cy="707886"/>
          </a:xfrm>
          <a:prstGeom prst="rect">
            <a:avLst/>
          </a:prstGeom>
          <a:noFill/>
        </p:spPr>
        <p:txBody>
          <a:bodyPr wrap="square" rtlCol="0">
            <a:spAutoFit/>
          </a:bodyPr>
          <a:lstStyle/>
          <a:p>
            <a:r>
              <a:rPr lang="en-GB" sz="4000" b="1" dirty="0">
                <a:ln>
                  <a:solidFill>
                    <a:schemeClr val="bg1"/>
                  </a:solidFill>
                </a:ln>
                <a:solidFill>
                  <a:srgbClr val="FFFF00"/>
                </a:solidFill>
                <a:effectLst>
                  <a:glow rad="101600">
                    <a:schemeClr val="tx1">
                      <a:alpha val="60000"/>
                    </a:schemeClr>
                  </a:glow>
                </a:effectLst>
              </a:rPr>
              <a:t>PRINCIPLES</a:t>
            </a:r>
            <a:endParaRPr lang="en-ZW" sz="4000" b="1" dirty="0">
              <a:ln>
                <a:solidFill>
                  <a:schemeClr val="bg1"/>
                </a:solidFill>
              </a:ln>
              <a:solidFill>
                <a:srgbClr val="FFFF00"/>
              </a:solidFill>
              <a:effectLst>
                <a:glow rad="101600">
                  <a:schemeClr val="tx1">
                    <a:alpha val="60000"/>
                  </a:schemeClr>
                </a:glow>
              </a:effectLst>
            </a:endParaRPr>
          </a:p>
        </p:txBody>
      </p:sp>
      <p:sp>
        <p:nvSpPr>
          <p:cNvPr id="23" name="TextBox 22">
            <a:extLst>
              <a:ext uri="{FF2B5EF4-FFF2-40B4-BE49-F238E27FC236}">
                <a16:creationId xmlns:a16="http://schemas.microsoft.com/office/drawing/2014/main" id="{F42F2552-C148-F418-4121-2C15C8593E6E}"/>
              </a:ext>
            </a:extLst>
          </p:cNvPr>
          <p:cNvSpPr txBox="1"/>
          <p:nvPr/>
        </p:nvSpPr>
        <p:spPr>
          <a:xfrm>
            <a:off x="139257" y="2766027"/>
            <a:ext cx="3788378" cy="707886"/>
          </a:xfrm>
          <a:prstGeom prst="rect">
            <a:avLst/>
          </a:prstGeom>
          <a:noFill/>
        </p:spPr>
        <p:txBody>
          <a:bodyPr wrap="square" rtlCol="0">
            <a:spAutoFit/>
          </a:bodyPr>
          <a:lstStyle/>
          <a:p>
            <a:r>
              <a:rPr lang="en-GB" sz="4000" b="1" dirty="0">
                <a:ln>
                  <a:solidFill>
                    <a:schemeClr val="bg1"/>
                  </a:solidFill>
                </a:ln>
                <a:solidFill>
                  <a:srgbClr val="FFFF00"/>
                </a:solidFill>
                <a:effectLst>
                  <a:glow rad="101600">
                    <a:schemeClr val="tx1">
                      <a:alpha val="60000"/>
                    </a:schemeClr>
                  </a:glow>
                </a:effectLst>
              </a:rPr>
              <a:t>POLICIES</a:t>
            </a:r>
            <a:endParaRPr lang="en-ZW" sz="4000" b="1" dirty="0">
              <a:ln>
                <a:solidFill>
                  <a:schemeClr val="bg1"/>
                </a:solidFill>
              </a:ln>
              <a:solidFill>
                <a:srgbClr val="FFFF00"/>
              </a:solidFill>
              <a:effectLst>
                <a:glow rad="101600">
                  <a:schemeClr val="tx1">
                    <a:alpha val="60000"/>
                  </a:schemeClr>
                </a:glow>
              </a:effectLst>
            </a:endParaRPr>
          </a:p>
        </p:txBody>
      </p:sp>
      <p:sp>
        <p:nvSpPr>
          <p:cNvPr id="25" name="TextBox 24">
            <a:extLst>
              <a:ext uri="{FF2B5EF4-FFF2-40B4-BE49-F238E27FC236}">
                <a16:creationId xmlns:a16="http://schemas.microsoft.com/office/drawing/2014/main" id="{6E03892C-083C-02EF-4573-BCFDB2DF1E72}"/>
              </a:ext>
            </a:extLst>
          </p:cNvPr>
          <p:cNvSpPr txBox="1"/>
          <p:nvPr/>
        </p:nvSpPr>
        <p:spPr>
          <a:xfrm>
            <a:off x="135053" y="4204685"/>
            <a:ext cx="2934268" cy="707886"/>
          </a:xfrm>
          <a:prstGeom prst="rect">
            <a:avLst/>
          </a:prstGeom>
          <a:noFill/>
        </p:spPr>
        <p:txBody>
          <a:bodyPr wrap="square" rtlCol="0">
            <a:spAutoFit/>
          </a:bodyPr>
          <a:lstStyle/>
          <a:p>
            <a:r>
              <a:rPr lang="en-GB" sz="4000" b="1" dirty="0">
                <a:ln>
                  <a:solidFill>
                    <a:schemeClr val="bg1"/>
                  </a:solidFill>
                </a:ln>
                <a:solidFill>
                  <a:srgbClr val="FFFF00"/>
                </a:solidFill>
                <a:effectLst>
                  <a:glow rad="101600">
                    <a:schemeClr val="tx1">
                      <a:alpha val="60000"/>
                    </a:schemeClr>
                  </a:glow>
                </a:effectLst>
              </a:rPr>
              <a:t>PRACTICES</a:t>
            </a:r>
            <a:endParaRPr lang="en-ZW" sz="4000" b="1" dirty="0">
              <a:ln>
                <a:solidFill>
                  <a:schemeClr val="bg1"/>
                </a:solidFill>
              </a:ln>
              <a:solidFill>
                <a:srgbClr val="FFFF00"/>
              </a:solidFill>
              <a:effectLst>
                <a:glow rad="101600">
                  <a:schemeClr val="tx1">
                    <a:alpha val="60000"/>
                  </a:schemeClr>
                </a:glow>
              </a:effectLst>
            </a:endParaRPr>
          </a:p>
        </p:txBody>
      </p:sp>
      <p:sp>
        <p:nvSpPr>
          <p:cNvPr id="27" name="TextBox 26">
            <a:extLst>
              <a:ext uri="{FF2B5EF4-FFF2-40B4-BE49-F238E27FC236}">
                <a16:creationId xmlns:a16="http://schemas.microsoft.com/office/drawing/2014/main" id="{24B6EB9D-DE8B-210B-923D-C6946F716C11}"/>
              </a:ext>
            </a:extLst>
          </p:cNvPr>
          <p:cNvSpPr txBox="1"/>
          <p:nvPr/>
        </p:nvSpPr>
        <p:spPr>
          <a:xfrm>
            <a:off x="-1" y="1017172"/>
            <a:ext cx="8857397" cy="769441"/>
          </a:xfrm>
          <a:prstGeom prst="rect">
            <a:avLst/>
          </a:prstGeom>
          <a:noFill/>
        </p:spPr>
        <p:txBody>
          <a:bodyPr wrap="square" rtlCol="0">
            <a:spAutoFit/>
          </a:bodyPr>
          <a:lstStyle/>
          <a:p>
            <a:r>
              <a:rPr lang="en-GB" sz="4400" b="1" dirty="0">
                <a:ln>
                  <a:solidFill>
                    <a:srgbClr val="FFC000"/>
                  </a:solidFill>
                </a:ln>
                <a:solidFill>
                  <a:schemeClr val="accent4"/>
                </a:solidFill>
                <a:effectLst>
                  <a:glow rad="101600">
                    <a:schemeClr val="tx1">
                      <a:alpha val="60000"/>
                    </a:schemeClr>
                  </a:glow>
                </a:effectLst>
              </a:rPr>
              <a:t>HOW CAN SCHOOLS BE BEACONS OF</a:t>
            </a:r>
            <a:endParaRPr lang="en-ZW" sz="4400" b="1" dirty="0">
              <a:ln>
                <a:solidFill>
                  <a:srgbClr val="FFC000"/>
                </a:solidFill>
              </a:ln>
              <a:solidFill>
                <a:schemeClr val="accent4"/>
              </a:solidFill>
              <a:effectLst>
                <a:glow rad="101600">
                  <a:schemeClr val="tx1">
                    <a:alpha val="60000"/>
                  </a:schemeClr>
                </a:glow>
              </a:effectLst>
            </a:endParaRPr>
          </a:p>
        </p:txBody>
      </p:sp>
      <p:sp>
        <p:nvSpPr>
          <p:cNvPr id="28" name="TextBox 27">
            <a:extLst>
              <a:ext uri="{FF2B5EF4-FFF2-40B4-BE49-F238E27FC236}">
                <a16:creationId xmlns:a16="http://schemas.microsoft.com/office/drawing/2014/main" id="{8F54B9DB-29D0-00EE-604B-210B53FABBBA}"/>
              </a:ext>
            </a:extLst>
          </p:cNvPr>
          <p:cNvSpPr txBox="1"/>
          <p:nvPr/>
        </p:nvSpPr>
        <p:spPr>
          <a:xfrm>
            <a:off x="145781" y="3488238"/>
            <a:ext cx="3788378" cy="707886"/>
          </a:xfrm>
          <a:prstGeom prst="rect">
            <a:avLst/>
          </a:prstGeom>
          <a:noFill/>
        </p:spPr>
        <p:txBody>
          <a:bodyPr wrap="square" rtlCol="0">
            <a:spAutoFit/>
          </a:bodyPr>
          <a:lstStyle/>
          <a:p>
            <a:r>
              <a:rPr lang="en-GB" sz="4000" b="1" dirty="0">
                <a:ln>
                  <a:solidFill>
                    <a:schemeClr val="bg1"/>
                  </a:solidFill>
                </a:ln>
                <a:solidFill>
                  <a:srgbClr val="FFFF00"/>
                </a:solidFill>
                <a:effectLst>
                  <a:glow rad="101600">
                    <a:schemeClr val="tx1">
                      <a:alpha val="60000"/>
                    </a:schemeClr>
                  </a:glow>
                </a:effectLst>
              </a:rPr>
              <a:t>PROCEDURES</a:t>
            </a:r>
            <a:endParaRPr lang="en-ZW" sz="4000" b="1" dirty="0">
              <a:ln>
                <a:solidFill>
                  <a:schemeClr val="bg1"/>
                </a:solidFill>
              </a:ln>
              <a:solidFill>
                <a:srgbClr val="FFFF00"/>
              </a:solidFill>
              <a:effectLst>
                <a:glow rad="101600">
                  <a:schemeClr val="tx1">
                    <a:alpha val="60000"/>
                  </a:schemeClr>
                </a:glow>
              </a:effectLst>
            </a:endParaRPr>
          </a:p>
        </p:txBody>
      </p:sp>
      <p:sp>
        <p:nvSpPr>
          <p:cNvPr id="29" name="TextBox 28">
            <a:extLst>
              <a:ext uri="{FF2B5EF4-FFF2-40B4-BE49-F238E27FC236}">
                <a16:creationId xmlns:a16="http://schemas.microsoft.com/office/drawing/2014/main" id="{75D69B86-E80D-FAFC-4488-02BCB281925C}"/>
              </a:ext>
            </a:extLst>
          </p:cNvPr>
          <p:cNvSpPr txBox="1"/>
          <p:nvPr/>
        </p:nvSpPr>
        <p:spPr>
          <a:xfrm>
            <a:off x="8846668" y="2034924"/>
            <a:ext cx="3345332" cy="707886"/>
          </a:xfrm>
          <a:prstGeom prst="rect">
            <a:avLst/>
          </a:prstGeom>
          <a:noFill/>
        </p:spPr>
        <p:txBody>
          <a:bodyPr wrap="square" rtlCol="0">
            <a:spAutoFit/>
          </a:bodyPr>
          <a:lstStyle/>
          <a:p>
            <a:pPr algn="r"/>
            <a:r>
              <a:rPr lang="en-GB" sz="4000" b="1" dirty="0">
                <a:ln>
                  <a:solidFill>
                    <a:schemeClr val="bg1"/>
                  </a:solidFill>
                </a:ln>
                <a:solidFill>
                  <a:schemeClr val="bg1"/>
                </a:solidFill>
                <a:effectLst>
                  <a:glow rad="101600">
                    <a:schemeClr val="tx1">
                      <a:alpha val="60000"/>
                    </a:schemeClr>
                  </a:glow>
                </a:effectLst>
              </a:rPr>
              <a:t>SPIRITUAL</a:t>
            </a:r>
            <a:endParaRPr lang="en-ZW" sz="4000" b="1" dirty="0">
              <a:ln>
                <a:solidFill>
                  <a:schemeClr val="bg1"/>
                </a:solidFill>
              </a:ln>
              <a:solidFill>
                <a:schemeClr val="bg1"/>
              </a:solidFill>
              <a:effectLst>
                <a:glow rad="101600">
                  <a:schemeClr val="tx1">
                    <a:alpha val="60000"/>
                  </a:schemeClr>
                </a:glow>
              </a:effectLst>
            </a:endParaRPr>
          </a:p>
        </p:txBody>
      </p:sp>
      <p:sp>
        <p:nvSpPr>
          <p:cNvPr id="30" name="TextBox 29">
            <a:extLst>
              <a:ext uri="{FF2B5EF4-FFF2-40B4-BE49-F238E27FC236}">
                <a16:creationId xmlns:a16="http://schemas.microsoft.com/office/drawing/2014/main" id="{2667AA72-EA1D-687D-065C-A9455B9497F1}"/>
              </a:ext>
            </a:extLst>
          </p:cNvPr>
          <p:cNvSpPr txBox="1"/>
          <p:nvPr/>
        </p:nvSpPr>
        <p:spPr>
          <a:xfrm>
            <a:off x="8850872" y="2766027"/>
            <a:ext cx="3334599" cy="707886"/>
          </a:xfrm>
          <a:prstGeom prst="rect">
            <a:avLst/>
          </a:prstGeom>
          <a:noFill/>
        </p:spPr>
        <p:txBody>
          <a:bodyPr wrap="square" rtlCol="0">
            <a:spAutoFit/>
          </a:bodyPr>
          <a:lstStyle/>
          <a:p>
            <a:pPr algn="r"/>
            <a:r>
              <a:rPr lang="en-GB" sz="4000" b="1" dirty="0">
                <a:ln>
                  <a:solidFill>
                    <a:schemeClr val="bg1"/>
                  </a:solidFill>
                </a:ln>
                <a:solidFill>
                  <a:schemeClr val="bg1"/>
                </a:solidFill>
                <a:effectLst>
                  <a:glow rad="101600">
                    <a:schemeClr val="tx1">
                      <a:alpha val="60000"/>
                    </a:schemeClr>
                  </a:glow>
                </a:effectLst>
              </a:rPr>
              <a:t>BIBLICAL</a:t>
            </a:r>
            <a:endParaRPr lang="en-ZW" sz="4000" b="1" dirty="0">
              <a:ln>
                <a:solidFill>
                  <a:schemeClr val="bg1"/>
                </a:solidFill>
              </a:ln>
              <a:solidFill>
                <a:schemeClr val="bg1"/>
              </a:solidFill>
              <a:effectLst>
                <a:glow rad="101600">
                  <a:schemeClr val="tx1">
                    <a:alpha val="60000"/>
                  </a:schemeClr>
                </a:glow>
              </a:effectLst>
            </a:endParaRPr>
          </a:p>
        </p:txBody>
      </p:sp>
      <p:sp>
        <p:nvSpPr>
          <p:cNvPr id="31" name="TextBox 30">
            <a:extLst>
              <a:ext uri="{FF2B5EF4-FFF2-40B4-BE49-F238E27FC236}">
                <a16:creationId xmlns:a16="http://schemas.microsoft.com/office/drawing/2014/main" id="{CDD87E92-BEAD-EE7D-988B-10D5AC188D98}"/>
              </a:ext>
            </a:extLst>
          </p:cNvPr>
          <p:cNvSpPr txBox="1"/>
          <p:nvPr/>
        </p:nvSpPr>
        <p:spPr>
          <a:xfrm>
            <a:off x="8846667" y="4204685"/>
            <a:ext cx="3334599" cy="707886"/>
          </a:xfrm>
          <a:prstGeom prst="rect">
            <a:avLst/>
          </a:prstGeom>
          <a:noFill/>
        </p:spPr>
        <p:txBody>
          <a:bodyPr wrap="square" rtlCol="0">
            <a:spAutoFit/>
          </a:bodyPr>
          <a:lstStyle/>
          <a:p>
            <a:pPr algn="r"/>
            <a:r>
              <a:rPr lang="en-GB" sz="4000" b="1" dirty="0">
                <a:ln>
                  <a:solidFill>
                    <a:schemeClr val="bg1"/>
                  </a:solidFill>
                </a:ln>
                <a:solidFill>
                  <a:schemeClr val="bg1"/>
                </a:solidFill>
                <a:effectLst>
                  <a:glow rad="101600">
                    <a:schemeClr val="tx1">
                      <a:alpha val="60000"/>
                    </a:schemeClr>
                  </a:glow>
                </a:effectLst>
              </a:rPr>
              <a:t>ETERNAL</a:t>
            </a:r>
            <a:endParaRPr lang="en-ZW" sz="4000" b="1" dirty="0">
              <a:ln>
                <a:solidFill>
                  <a:schemeClr val="bg1"/>
                </a:solidFill>
              </a:ln>
              <a:solidFill>
                <a:schemeClr val="bg1"/>
              </a:solidFill>
              <a:effectLst>
                <a:glow rad="101600">
                  <a:schemeClr val="tx1">
                    <a:alpha val="60000"/>
                  </a:schemeClr>
                </a:glow>
              </a:effectLst>
            </a:endParaRPr>
          </a:p>
        </p:txBody>
      </p:sp>
      <p:sp>
        <p:nvSpPr>
          <p:cNvPr id="32" name="TextBox 31">
            <a:extLst>
              <a:ext uri="{FF2B5EF4-FFF2-40B4-BE49-F238E27FC236}">
                <a16:creationId xmlns:a16="http://schemas.microsoft.com/office/drawing/2014/main" id="{62D55AA9-0BBB-2AB2-D322-ECCD114AC6CD}"/>
              </a:ext>
            </a:extLst>
          </p:cNvPr>
          <p:cNvSpPr txBox="1"/>
          <p:nvPr/>
        </p:nvSpPr>
        <p:spPr>
          <a:xfrm>
            <a:off x="8857396" y="3488238"/>
            <a:ext cx="3334599" cy="707886"/>
          </a:xfrm>
          <a:prstGeom prst="rect">
            <a:avLst/>
          </a:prstGeom>
          <a:noFill/>
        </p:spPr>
        <p:txBody>
          <a:bodyPr wrap="square" rtlCol="0">
            <a:spAutoFit/>
          </a:bodyPr>
          <a:lstStyle/>
          <a:p>
            <a:pPr algn="r"/>
            <a:r>
              <a:rPr lang="en-GB" sz="4000" b="1" dirty="0">
                <a:ln>
                  <a:solidFill>
                    <a:schemeClr val="bg1"/>
                  </a:solidFill>
                </a:ln>
                <a:solidFill>
                  <a:schemeClr val="bg1"/>
                </a:solidFill>
                <a:effectLst>
                  <a:glow rad="101600">
                    <a:schemeClr val="tx1">
                      <a:alpha val="60000"/>
                    </a:schemeClr>
                  </a:glow>
                </a:effectLst>
              </a:rPr>
              <a:t>PERSONAL</a:t>
            </a:r>
            <a:endParaRPr lang="en-ZW" sz="4000" b="1" dirty="0">
              <a:ln>
                <a:solidFill>
                  <a:schemeClr val="bg1"/>
                </a:solidFill>
              </a:ln>
              <a:solidFill>
                <a:schemeClr val="bg1"/>
              </a:solidFill>
              <a:effectLst>
                <a:glow rad="101600">
                  <a:schemeClr val="tx1">
                    <a:alpha val="60000"/>
                  </a:schemeClr>
                </a:glow>
              </a:effectLst>
            </a:endParaRPr>
          </a:p>
        </p:txBody>
      </p:sp>
      <p:sp>
        <p:nvSpPr>
          <p:cNvPr id="2" name="TextBox 1">
            <a:extLst>
              <a:ext uri="{FF2B5EF4-FFF2-40B4-BE49-F238E27FC236}">
                <a16:creationId xmlns:a16="http://schemas.microsoft.com/office/drawing/2014/main" id="{241462A2-BAF4-A5C4-76CA-E544CBF9481C}"/>
              </a:ext>
            </a:extLst>
          </p:cNvPr>
          <p:cNvSpPr txBox="1"/>
          <p:nvPr/>
        </p:nvSpPr>
        <p:spPr>
          <a:xfrm>
            <a:off x="5" y="5257963"/>
            <a:ext cx="12191995" cy="892552"/>
          </a:xfrm>
          <a:prstGeom prst="rect">
            <a:avLst/>
          </a:prstGeom>
          <a:noFill/>
        </p:spPr>
        <p:txBody>
          <a:bodyPr wrap="square">
            <a:spAutoFit/>
          </a:bodyPr>
          <a:lstStyle/>
          <a:p>
            <a:pPr algn="ctr"/>
            <a:r>
              <a:rPr lang="en-GB" sz="2400" b="1" i="1" dirty="0">
                <a:solidFill>
                  <a:srgbClr val="FFFF00"/>
                </a:solidFill>
                <a:effectLst/>
              </a:rPr>
              <a:t>"For everything that was written in the past was written  to teach us so that through the endurance taught in the Scriptures and the encouragement they provide we might have hope</a:t>
            </a:r>
            <a:r>
              <a:rPr lang="en-GB" sz="2800" b="1" i="1" dirty="0">
                <a:solidFill>
                  <a:srgbClr val="FFFF00"/>
                </a:solidFill>
                <a:effectLst/>
              </a:rPr>
              <a:t>.”</a:t>
            </a:r>
            <a:endParaRPr lang="en-ZW" sz="2800" b="1" i="1" dirty="0">
              <a:solidFill>
                <a:srgbClr val="FFFF00"/>
              </a:solidFill>
            </a:endParaRPr>
          </a:p>
        </p:txBody>
      </p:sp>
    </p:spTree>
    <p:extLst>
      <p:ext uri="{BB962C8B-B14F-4D97-AF65-F5344CB8AC3E}">
        <p14:creationId xmlns:p14="http://schemas.microsoft.com/office/powerpoint/2010/main" val="3328684906"/>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additive="base">
                                        <p:cTn id="7" dur="500" fill="hold"/>
                                        <p:tgtEl>
                                          <p:spTgt spid="22"/>
                                        </p:tgtEl>
                                        <p:attrNameLst>
                                          <p:attrName>ppt_x</p:attrName>
                                        </p:attrNameLst>
                                      </p:cBhvr>
                                      <p:tavLst>
                                        <p:tav tm="0">
                                          <p:val>
                                            <p:strVal val="#ppt_x"/>
                                          </p:val>
                                        </p:tav>
                                        <p:tav tm="100000">
                                          <p:val>
                                            <p:strVal val="#ppt_x"/>
                                          </p:val>
                                        </p:tav>
                                      </p:tavLst>
                                    </p:anim>
                                    <p:anim calcmode="lin" valueType="num">
                                      <p:cBhvr additive="base">
                                        <p:cTn id="8" dur="500" fill="hold"/>
                                        <p:tgtEl>
                                          <p:spTgt spid="22"/>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3"/>
                                        </p:tgtEl>
                                        <p:attrNameLst>
                                          <p:attrName>style.visibility</p:attrName>
                                        </p:attrNameLst>
                                      </p:cBhvr>
                                      <p:to>
                                        <p:strVal val="visible"/>
                                      </p:to>
                                    </p:set>
                                    <p:anim calcmode="lin" valueType="num">
                                      <p:cBhvr additive="base">
                                        <p:cTn id="11" dur="500" fill="hold"/>
                                        <p:tgtEl>
                                          <p:spTgt spid="23"/>
                                        </p:tgtEl>
                                        <p:attrNameLst>
                                          <p:attrName>ppt_x</p:attrName>
                                        </p:attrNameLst>
                                      </p:cBhvr>
                                      <p:tavLst>
                                        <p:tav tm="0">
                                          <p:val>
                                            <p:strVal val="#ppt_x"/>
                                          </p:val>
                                        </p:tav>
                                        <p:tav tm="100000">
                                          <p:val>
                                            <p:strVal val="#ppt_x"/>
                                          </p:val>
                                        </p:tav>
                                      </p:tavLst>
                                    </p:anim>
                                    <p:anim calcmode="lin" valueType="num">
                                      <p:cBhvr additive="base">
                                        <p:cTn id="12" dur="500" fill="hold"/>
                                        <p:tgtEl>
                                          <p:spTgt spid="23"/>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5"/>
                                        </p:tgtEl>
                                        <p:attrNameLst>
                                          <p:attrName>style.visibility</p:attrName>
                                        </p:attrNameLst>
                                      </p:cBhvr>
                                      <p:to>
                                        <p:strVal val="visible"/>
                                      </p:to>
                                    </p:set>
                                    <p:anim calcmode="lin" valueType="num">
                                      <p:cBhvr additive="base">
                                        <p:cTn id="15" dur="500" fill="hold"/>
                                        <p:tgtEl>
                                          <p:spTgt spid="25"/>
                                        </p:tgtEl>
                                        <p:attrNameLst>
                                          <p:attrName>ppt_x</p:attrName>
                                        </p:attrNameLst>
                                      </p:cBhvr>
                                      <p:tavLst>
                                        <p:tav tm="0">
                                          <p:val>
                                            <p:strVal val="#ppt_x"/>
                                          </p:val>
                                        </p:tav>
                                        <p:tav tm="100000">
                                          <p:val>
                                            <p:strVal val="#ppt_x"/>
                                          </p:val>
                                        </p:tav>
                                      </p:tavLst>
                                    </p:anim>
                                    <p:anim calcmode="lin" valueType="num">
                                      <p:cBhvr additive="base">
                                        <p:cTn id="16" dur="500" fill="hold"/>
                                        <p:tgtEl>
                                          <p:spTgt spid="25"/>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8"/>
                                        </p:tgtEl>
                                        <p:attrNameLst>
                                          <p:attrName>style.visibility</p:attrName>
                                        </p:attrNameLst>
                                      </p:cBhvr>
                                      <p:to>
                                        <p:strVal val="visible"/>
                                      </p:to>
                                    </p:set>
                                    <p:anim calcmode="lin" valueType="num">
                                      <p:cBhvr additive="base">
                                        <p:cTn id="19" dur="500" fill="hold"/>
                                        <p:tgtEl>
                                          <p:spTgt spid="28"/>
                                        </p:tgtEl>
                                        <p:attrNameLst>
                                          <p:attrName>ppt_x</p:attrName>
                                        </p:attrNameLst>
                                      </p:cBhvr>
                                      <p:tavLst>
                                        <p:tav tm="0">
                                          <p:val>
                                            <p:strVal val="#ppt_x"/>
                                          </p:val>
                                        </p:tav>
                                        <p:tav tm="100000">
                                          <p:val>
                                            <p:strVal val="#ppt_x"/>
                                          </p:val>
                                        </p:tav>
                                      </p:tavLst>
                                    </p:anim>
                                    <p:anim calcmode="lin" valueType="num">
                                      <p:cBhvr additive="base">
                                        <p:cTn id="20"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 fill="hold" grpId="0" nodeType="clickEffect">
                                  <p:stCondLst>
                                    <p:cond delay="0"/>
                                  </p:stCondLst>
                                  <p:childTnLst>
                                    <p:set>
                                      <p:cBhvr>
                                        <p:cTn id="24" dur="1" fill="hold">
                                          <p:stCondLst>
                                            <p:cond delay="0"/>
                                          </p:stCondLst>
                                        </p:cTn>
                                        <p:tgtEl>
                                          <p:spTgt spid="29"/>
                                        </p:tgtEl>
                                        <p:attrNameLst>
                                          <p:attrName>style.visibility</p:attrName>
                                        </p:attrNameLst>
                                      </p:cBhvr>
                                      <p:to>
                                        <p:strVal val="visible"/>
                                      </p:to>
                                    </p:set>
                                    <p:anim calcmode="lin" valueType="num">
                                      <p:cBhvr additive="base">
                                        <p:cTn id="25" dur="500" fill="hold"/>
                                        <p:tgtEl>
                                          <p:spTgt spid="29"/>
                                        </p:tgtEl>
                                        <p:attrNameLst>
                                          <p:attrName>ppt_x</p:attrName>
                                        </p:attrNameLst>
                                      </p:cBhvr>
                                      <p:tavLst>
                                        <p:tav tm="0">
                                          <p:val>
                                            <p:strVal val="#ppt_x"/>
                                          </p:val>
                                        </p:tav>
                                        <p:tav tm="100000">
                                          <p:val>
                                            <p:strVal val="#ppt_x"/>
                                          </p:val>
                                        </p:tav>
                                      </p:tavLst>
                                    </p:anim>
                                    <p:anim calcmode="lin" valueType="num">
                                      <p:cBhvr additive="base">
                                        <p:cTn id="26" dur="500" fill="hold"/>
                                        <p:tgtEl>
                                          <p:spTgt spid="29"/>
                                        </p:tgtEl>
                                        <p:attrNameLst>
                                          <p:attrName>ppt_y</p:attrName>
                                        </p:attrNameLst>
                                      </p:cBhvr>
                                      <p:tavLst>
                                        <p:tav tm="0">
                                          <p:val>
                                            <p:strVal val="0-#ppt_h/2"/>
                                          </p:val>
                                        </p:tav>
                                        <p:tav tm="100000">
                                          <p:val>
                                            <p:strVal val="#ppt_y"/>
                                          </p:val>
                                        </p:tav>
                                      </p:tavLst>
                                    </p:anim>
                                  </p:childTnLst>
                                </p:cTn>
                              </p:par>
                              <p:par>
                                <p:cTn id="27" presetID="2" presetClass="entr" presetSubtype="1" fill="hold" grpId="0" nodeType="withEffect">
                                  <p:stCondLst>
                                    <p:cond delay="0"/>
                                  </p:stCondLst>
                                  <p:childTnLst>
                                    <p:set>
                                      <p:cBhvr>
                                        <p:cTn id="28" dur="1" fill="hold">
                                          <p:stCondLst>
                                            <p:cond delay="0"/>
                                          </p:stCondLst>
                                        </p:cTn>
                                        <p:tgtEl>
                                          <p:spTgt spid="30"/>
                                        </p:tgtEl>
                                        <p:attrNameLst>
                                          <p:attrName>style.visibility</p:attrName>
                                        </p:attrNameLst>
                                      </p:cBhvr>
                                      <p:to>
                                        <p:strVal val="visible"/>
                                      </p:to>
                                    </p:set>
                                    <p:anim calcmode="lin" valueType="num">
                                      <p:cBhvr additive="base">
                                        <p:cTn id="29" dur="500" fill="hold"/>
                                        <p:tgtEl>
                                          <p:spTgt spid="30"/>
                                        </p:tgtEl>
                                        <p:attrNameLst>
                                          <p:attrName>ppt_x</p:attrName>
                                        </p:attrNameLst>
                                      </p:cBhvr>
                                      <p:tavLst>
                                        <p:tav tm="0">
                                          <p:val>
                                            <p:strVal val="#ppt_x"/>
                                          </p:val>
                                        </p:tav>
                                        <p:tav tm="100000">
                                          <p:val>
                                            <p:strVal val="#ppt_x"/>
                                          </p:val>
                                        </p:tav>
                                      </p:tavLst>
                                    </p:anim>
                                    <p:anim calcmode="lin" valueType="num">
                                      <p:cBhvr additive="base">
                                        <p:cTn id="30" dur="500" fill="hold"/>
                                        <p:tgtEl>
                                          <p:spTgt spid="30"/>
                                        </p:tgtEl>
                                        <p:attrNameLst>
                                          <p:attrName>ppt_y</p:attrName>
                                        </p:attrNameLst>
                                      </p:cBhvr>
                                      <p:tavLst>
                                        <p:tav tm="0">
                                          <p:val>
                                            <p:strVal val="0-#ppt_h/2"/>
                                          </p:val>
                                        </p:tav>
                                        <p:tav tm="100000">
                                          <p:val>
                                            <p:strVal val="#ppt_y"/>
                                          </p:val>
                                        </p:tav>
                                      </p:tavLst>
                                    </p:anim>
                                  </p:childTnLst>
                                </p:cTn>
                              </p:par>
                              <p:par>
                                <p:cTn id="31" presetID="2" presetClass="entr" presetSubtype="1" fill="hold" grpId="0" nodeType="withEffect">
                                  <p:stCondLst>
                                    <p:cond delay="0"/>
                                  </p:stCondLst>
                                  <p:childTnLst>
                                    <p:set>
                                      <p:cBhvr>
                                        <p:cTn id="32" dur="1" fill="hold">
                                          <p:stCondLst>
                                            <p:cond delay="0"/>
                                          </p:stCondLst>
                                        </p:cTn>
                                        <p:tgtEl>
                                          <p:spTgt spid="31"/>
                                        </p:tgtEl>
                                        <p:attrNameLst>
                                          <p:attrName>style.visibility</p:attrName>
                                        </p:attrNameLst>
                                      </p:cBhvr>
                                      <p:to>
                                        <p:strVal val="visible"/>
                                      </p:to>
                                    </p:set>
                                    <p:anim calcmode="lin" valueType="num">
                                      <p:cBhvr additive="base">
                                        <p:cTn id="33" dur="500" fill="hold"/>
                                        <p:tgtEl>
                                          <p:spTgt spid="31"/>
                                        </p:tgtEl>
                                        <p:attrNameLst>
                                          <p:attrName>ppt_x</p:attrName>
                                        </p:attrNameLst>
                                      </p:cBhvr>
                                      <p:tavLst>
                                        <p:tav tm="0">
                                          <p:val>
                                            <p:strVal val="#ppt_x"/>
                                          </p:val>
                                        </p:tav>
                                        <p:tav tm="100000">
                                          <p:val>
                                            <p:strVal val="#ppt_x"/>
                                          </p:val>
                                        </p:tav>
                                      </p:tavLst>
                                    </p:anim>
                                    <p:anim calcmode="lin" valueType="num">
                                      <p:cBhvr additive="base">
                                        <p:cTn id="34" dur="500" fill="hold"/>
                                        <p:tgtEl>
                                          <p:spTgt spid="31"/>
                                        </p:tgtEl>
                                        <p:attrNameLst>
                                          <p:attrName>ppt_y</p:attrName>
                                        </p:attrNameLst>
                                      </p:cBhvr>
                                      <p:tavLst>
                                        <p:tav tm="0">
                                          <p:val>
                                            <p:strVal val="0-#ppt_h/2"/>
                                          </p:val>
                                        </p:tav>
                                        <p:tav tm="100000">
                                          <p:val>
                                            <p:strVal val="#ppt_y"/>
                                          </p:val>
                                        </p:tav>
                                      </p:tavLst>
                                    </p:anim>
                                  </p:childTnLst>
                                </p:cTn>
                              </p:par>
                              <p:par>
                                <p:cTn id="35" presetID="2" presetClass="entr" presetSubtype="1" fill="hold" grpId="0" nodeType="withEffect">
                                  <p:stCondLst>
                                    <p:cond delay="0"/>
                                  </p:stCondLst>
                                  <p:childTnLst>
                                    <p:set>
                                      <p:cBhvr>
                                        <p:cTn id="36" dur="1" fill="hold">
                                          <p:stCondLst>
                                            <p:cond delay="0"/>
                                          </p:stCondLst>
                                        </p:cTn>
                                        <p:tgtEl>
                                          <p:spTgt spid="32"/>
                                        </p:tgtEl>
                                        <p:attrNameLst>
                                          <p:attrName>style.visibility</p:attrName>
                                        </p:attrNameLst>
                                      </p:cBhvr>
                                      <p:to>
                                        <p:strVal val="visible"/>
                                      </p:to>
                                    </p:set>
                                    <p:anim calcmode="lin" valueType="num">
                                      <p:cBhvr additive="base">
                                        <p:cTn id="37" dur="500" fill="hold"/>
                                        <p:tgtEl>
                                          <p:spTgt spid="32"/>
                                        </p:tgtEl>
                                        <p:attrNameLst>
                                          <p:attrName>ppt_x</p:attrName>
                                        </p:attrNameLst>
                                      </p:cBhvr>
                                      <p:tavLst>
                                        <p:tav tm="0">
                                          <p:val>
                                            <p:strVal val="#ppt_x"/>
                                          </p:val>
                                        </p:tav>
                                        <p:tav tm="100000">
                                          <p:val>
                                            <p:strVal val="#ppt_x"/>
                                          </p:val>
                                        </p:tav>
                                      </p:tavLst>
                                    </p:anim>
                                    <p:anim calcmode="lin" valueType="num">
                                      <p:cBhvr additive="base">
                                        <p:cTn id="38" dur="500" fill="hold"/>
                                        <p:tgtEl>
                                          <p:spTgt spid="32"/>
                                        </p:tgtEl>
                                        <p:attrNameLst>
                                          <p:attrName>ppt_y</p:attrName>
                                        </p:attrNameLst>
                                      </p:cBhvr>
                                      <p:tavLst>
                                        <p:tav tm="0">
                                          <p:val>
                                            <p:strVal val="0-#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nodeType="clickEffect">
                                  <p:stCondLst>
                                    <p:cond delay="0"/>
                                  </p:stCondLst>
                                  <p:childTnLst>
                                    <p:set>
                                      <p:cBhvr>
                                        <p:cTn id="42" dur="1" fill="hold">
                                          <p:stCondLst>
                                            <p:cond delay="0"/>
                                          </p:stCondLst>
                                        </p:cTn>
                                        <p:tgtEl>
                                          <p:spTgt spid="2">
                                            <p:txEl>
                                              <p:pRg st="0" end="0"/>
                                            </p:txEl>
                                          </p:spTgt>
                                        </p:tgtEl>
                                        <p:attrNameLst>
                                          <p:attrName>style.visibility</p:attrName>
                                        </p:attrNameLst>
                                      </p:cBhvr>
                                      <p:to>
                                        <p:strVal val="visible"/>
                                      </p:to>
                                    </p:set>
                                    <p:animEffect transition="in" filter="fade">
                                      <p:cBhvr>
                                        <p:cTn id="43" dur="1000"/>
                                        <p:tgtEl>
                                          <p:spTgt spid="2">
                                            <p:txEl>
                                              <p:pRg st="0" end="0"/>
                                            </p:txEl>
                                          </p:spTgt>
                                        </p:tgtEl>
                                      </p:cBhvr>
                                    </p:animEffect>
                                    <p:anim calcmode="lin" valueType="num">
                                      <p:cBhvr>
                                        <p:cTn id="44"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45"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3" grpId="0"/>
      <p:bldP spid="25" grpId="0"/>
      <p:bldP spid="28" grpId="0"/>
      <p:bldP spid="29" grpId="0"/>
      <p:bldP spid="30" grpId="0"/>
      <p:bldP spid="31" grpId="0"/>
      <p:bldP spid="3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Five Tips to Design and Launch an Effective BLE Beacon Campaign -">
            <a:extLst>
              <a:ext uri="{FF2B5EF4-FFF2-40B4-BE49-F238E27FC236}">
                <a16:creationId xmlns:a16="http://schemas.microsoft.com/office/drawing/2014/main" id="{CABB66F8-194E-CDB3-2B28-92AC5717B8D3}"/>
              </a:ext>
            </a:extLst>
          </p:cNvPr>
          <p:cNvPicPr>
            <a:picLocks noChangeAspect="1" noChangeArrowheads="1"/>
          </p:cNvPicPr>
          <p:nvPr/>
        </p:nvPicPr>
        <p:blipFill>
          <a:blip r:embed="rId2">
            <a:extLst>
              <a:ext uri="{BEBA8EAE-BF5A-486C-A8C5-ECC9F3942E4B}">
                <a14:imgProps xmlns:a14="http://schemas.microsoft.com/office/drawing/2010/main">
                  <a14:imgLayer r:embed="rId3">
                    <a14:imgEffect>
                      <a14:artisticPaintStrokes/>
                    </a14:imgEffect>
                  </a14:imgLayer>
                </a14:imgProps>
              </a:ext>
              <a:ext uri="{28A0092B-C50C-407E-A947-70E740481C1C}">
                <a14:useLocalDpi xmlns:a14="http://schemas.microsoft.com/office/drawing/2010/main" val="0"/>
              </a:ext>
            </a:extLst>
          </a:blip>
          <a:srcRect/>
          <a:stretch>
            <a:fillRect/>
          </a:stretch>
        </p:blipFill>
        <p:spPr bwMode="auto">
          <a:xfrm flipH="1">
            <a:off x="-2" y="14177"/>
            <a:ext cx="12191997" cy="6842541"/>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a:extLst>
              <a:ext uri="{FF2B5EF4-FFF2-40B4-BE49-F238E27FC236}">
                <a16:creationId xmlns:a16="http://schemas.microsoft.com/office/drawing/2014/main" id="{65DB98E9-D069-0887-0F7A-A1514B0DED67}"/>
              </a:ext>
            </a:extLst>
          </p:cNvPr>
          <p:cNvSpPr txBox="1"/>
          <p:nvPr/>
        </p:nvSpPr>
        <p:spPr>
          <a:xfrm>
            <a:off x="1" y="6087277"/>
            <a:ext cx="12191999" cy="769441"/>
          </a:xfrm>
          <a:prstGeom prst="rect">
            <a:avLst/>
          </a:prstGeom>
          <a:noFill/>
        </p:spPr>
        <p:txBody>
          <a:bodyPr wrap="square" rtlCol="0">
            <a:spAutoFit/>
          </a:bodyPr>
          <a:lstStyle/>
          <a:p>
            <a:pPr lvl="1" algn="ct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latin typeface="Bauhaus 93" panose="04030905020B02020C02" pitchFamily="82" charset="0"/>
              </a:rPr>
              <a:t>KLAXONS OF </a:t>
            </a:r>
            <a:r>
              <a:rPr lang="en-ZW" sz="4400" b="1" dirty="0">
                <a:ln w="19050">
                  <a:solidFill>
                    <a:srgbClr val="00B050"/>
                  </a:solidFill>
                </a:ln>
                <a:solidFill>
                  <a:srgbClr val="FFFF00"/>
                </a:solidFill>
                <a:effectLst>
                  <a:outerShdw blurRad="38100" dist="38100" dir="2700000" algn="tl">
                    <a:srgbClr val="000000">
                      <a:alpha val="43137"/>
                    </a:srgbClr>
                  </a:outerShdw>
                </a:effectLst>
                <a:latin typeface="Bauhaus 93" panose="04030905020B02020C02" pitchFamily="82" charset="0"/>
              </a:rPr>
              <a:t>HYPE  </a:t>
            </a: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latin typeface="Bauhaus 93" panose="04030905020B02020C02" pitchFamily="82" charset="0"/>
              </a:rPr>
              <a:t> </a:t>
            </a: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rPr>
              <a:t>OR</a:t>
            </a: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latin typeface="Broadway" panose="04040905080B02020502" pitchFamily="82" charset="0"/>
              </a:rPr>
              <a:t>  BEACONS OF </a:t>
            </a:r>
            <a:r>
              <a:rPr lang="en-ZW" sz="4400" b="1" dirty="0">
                <a:ln w="19050">
                  <a:solidFill>
                    <a:srgbClr val="FFFF00"/>
                  </a:solidFill>
                </a:ln>
                <a:solidFill>
                  <a:srgbClr val="00B050"/>
                </a:solidFill>
                <a:effectLst>
                  <a:outerShdw blurRad="38100" dist="38100" dir="2700000" algn="tl">
                    <a:srgbClr val="000000">
                      <a:alpha val="43137"/>
                    </a:srgbClr>
                  </a:outerShdw>
                </a:effectLst>
                <a:latin typeface="Broadway" panose="04040905080B02020502" pitchFamily="82" charset="0"/>
              </a:rPr>
              <a:t>HOPE</a:t>
            </a: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latin typeface="Broadway" panose="04040905080B02020502" pitchFamily="82" charset="0"/>
              </a:rPr>
              <a:t>?</a:t>
            </a:r>
          </a:p>
        </p:txBody>
      </p:sp>
      <p:pic>
        <p:nvPicPr>
          <p:cNvPr id="5" name="Picture 2">
            <a:extLst>
              <a:ext uri="{FF2B5EF4-FFF2-40B4-BE49-F238E27FC236}">
                <a16:creationId xmlns:a16="http://schemas.microsoft.com/office/drawing/2014/main" id="{99A33C5B-0E37-A90F-FAF3-0B6F7E9EB06D}"/>
              </a:ext>
            </a:extLst>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0" y="-9040"/>
            <a:ext cx="773718" cy="840037"/>
          </a:xfrm>
          <a:prstGeom prst="rect">
            <a:avLst/>
          </a:prstGeom>
          <a:noFill/>
          <a:ln w="9525">
            <a:noFill/>
            <a:miter lim="800000"/>
            <a:headEnd/>
            <a:tailEnd/>
          </a:ln>
          <a:effectLst/>
        </p:spPr>
      </p:pic>
      <p:sp>
        <p:nvSpPr>
          <p:cNvPr id="6" name="TextBox 5">
            <a:extLst>
              <a:ext uri="{FF2B5EF4-FFF2-40B4-BE49-F238E27FC236}">
                <a16:creationId xmlns:a16="http://schemas.microsoft.com/office/drawing/2014/main" id="{2A201078-330B-5496-B5A1-3C511FD666B0}"/>
              </a:ext>
            </a:extLst>
          </p:cNvPr>
          <p:cNvSpPr txBox="1"/>
          <p:nvPr/>
        </p:nvSpPr>
        <p:spPr>
          <a:xfrm>
            <a:off x="773718" y="0"/>
            <a:ext cx="10644564" cy="830997"/>
          </a:xfrm>
          <a:prstGeom prst="rect">
            <a:avLst/>
          </a:prstGeom>
          <a:solidFill>
            <a:srgbClr val="009900"/>
          </a:solidFill>
        </p:spPr>
        <p:txBody>
          <a:bodyPr wrap="square" rtlCol="0">
            <a:spAutoFit/>
          </a:bodyPr>
          <a:lstStyle/>
          <a:p>
            <a:pPr algn="ctr"/>
            <a:r>
              <a:rPr lang="en-ZW" sz="2400" b="1" i="1" dirty="0">
                <a:solidFill>
                  <a:srgbClr val="FFFF00"/>
                </a:solidFill>
                <a:effectLst>
                  <a:outerShdw blurRad="38100" dist="38100" dir="2700000" algn="tl">
                    <a:srgbClr val="000000">
                      <a:alpha val="43137"/>
                    </a:srgbClr>
                  </a:outerShdw>
                </a:effectLst>
              </a:rPr>
              <a:t>Empowering relevant, high-quality, holistic education </a:t>
            </a:r>
          </a:p>
          <a:p>
            <a:pPr algn="ctr"/>
            <a:r>
              <a:rPr lang="en-ZW" sz="2400" b="1" i="1" dirty="0">
                <a:solidFill>
                  <a:srgbClr val="FFFF00"/>
                </a:solidFill>
                <a:effectLst>
                  <a:outerShdw blurRad="38100" dist="38100" dir="2700000" algn="tl">
                    <a:srgbClr val="000000">
                      <a:alpha val="43137"/>
                    </a:srgbClr>
                  </a:outerShdw>
                </a:effectLst>
              </a:rPr>
              <a:t>in member, non-profit, independent schools</a:t>
            </a:r>
            <a:endParaRPr lang="en-ZW" sz="2400" i="1" dirty="0">
              <a:solidFill>
                <a:srgbClr val="FFFF00"/>
              </a:solidFill>
              <a:effectLst>
                <a:outerShdw blurRad="38100" dist="38100" dir="2700000" algn="tl">
                  <a:srgbClr val="000000">
                    <a:alpha val="43137"/>
                  </a:srgbClr>
                </a:outerShdw>
              </a:effectLst>
            </a:endParaRPr>
          </a:p>
        </p:txBody>
      </p:sp>
      <p:pic>
        <p:nvPicPr>
          <p:cNvPr id="7" name="Picture 2">
            <a:extLst>
              <a:ext uri="{FF2B5EF4-FFF2-40B4-BE49-F238E27FC236}">
                <a16:creationId xmlns:a16="http://schemas.microsoft.com/office/drawing/2014/main" id="{CF0C578F-4E13-1988-6620-5AAB6ED87EF1}"/>
              </a:ext>
            </a:extLst>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11418282" y="-9041"/>
            <a:ext cx="773718" cy="840037"/>
          </a:xfrm>
          <a:prstGeom prst="rect">
            <a:avLst/>
          </a:prstGeom>
          <a:noFill/>
          <a:ln w="9525">
            <a:noFill/>
            <a:miter lim="800000"/>
            <a:headEnd/>
            <a:tailEnd/>
          </a:ln>
          <a:effectLst/>
        </p:spPr>
      </p:pic>
      <p:sp>
        <p:nvSpPr>
          <p:cNvPr id="3" name="TextBox 2">
            <a:extLst>
              <a:ext uri="{FF2B5EF4-FFF2-40B4-BE49-F238E27FC236}">
                <a16:creationId xmlns:a16="http://schemas.microsoft.com/office/drawing/2014/main" id="{5F201314-902D-8EDB-47A2-9D166AC9B74F}"/>
              </a:ext>
            </a:extLst>
          </p:cNvPr>
          <p:cNvSpPr txBox="1"/>
          <p:nvPr/>
        </p:nvSpPr>
        <p:spPr>
          <a:xfrm>
            <a:off x="8611738" y="819876"/>
            <a:ext cx="3057098" cy="1107996"/>
          </a:xfrm>
          <a:prstGeom prst="rect">
            <a:avLst/>
          </a:prstGeom>
          <a:noFill/>
        </p:spPr>
        <p:txBody>
          <a:bodyPr wrap="square" rtlCol="0">
            <a:spAutoFit/>
          </a:bodyPr>
          <a:lstStyle/>
          <a:p>
            <a:r>
              <a:rPr lang="en-ZW" sz="6600" b="1" dirty="0">
                <a:ln w="19050">
                  <a:solidFill>
                    <a:srgbClr val="FFFF00"/>
                  </a:solidFill>
                </a:ln>
                <a:solidFill>
                  <a:srgbClr val="00B050"/>
                </a:solidFill>
                <a:effectLst>
                  <a:outerShdw blurRad="38100" dist="38100" dir="2700000" algn="tl">
                    <a:srgbClr val="000000">
                      <a:alpha val="43137"/>
                    </a:srgbClr>
                  </a:outerShdw>
                </a:effectLst>
                <a:latin typeface="Broadway" panose="04040905080B02020502" pitchFamily="82" charset="0"/>
              </a:rPr>
              <a:t>HOPE</a:t>
            </a:r>
            <a:endParaRPr lang="en-ZW" sz="6600" dirty="0"/>
          </a:p>
        </p:txBody>
      </p:sp>
      <p:sp>
        <p:nvSpPr>
          <p:cNvPr id="4" name="TextBox 3">
            <a:extLst>
              <a:ext uri="{FF2B5EF4-FFF2-40B4-BE49-F238E27FC236}">
                <a16:creationId xmlns:a16="http://schemas.microsoft.com/office/drawing/2014/main" id="{7B84E885-DA92-90DC-3A42-075F5CA5B508}"/>
              </a:ext>
            </a:extLst>
          </p:cNvPr>
          <p:cNvSpPr txBox="1"/>
          <p:nvPr/>
        </p:nvSpPr>
        <p:spPr>
          <a:xfrm rot="21414166">
            <a:off x="2142699" y="3269752"/>
            <a:ext cx="4876455" cy="1015663"/>
          </a:xfrm>
          <a:prstGeom prst="rect">
            <a:avLst/>
          </a:prstGeom>
          <a:noFill/>
        </p:spPr>
        <p:txBody>
          <a:bodyPr wrap="square" rtlCol="0">
            <a:spAutoFit/>
          </a:bodyPr>
          <a:lstStyle/>
          <a:p>
            <a:pPr algn="r"/>
            <a:r>
              <a:rPr lang="en-GB" sz="6000" b="1" dirty="0">
                <a:ln>
                  <a:solidFill>
                    <a:srgbClr val="FF0000"/>
                  </a:solidFill>
                </a:ln>
                <a:solidFill>
                  <a:schemeClr val="accent1"/>
                </a:solidFill>
                <a:effectLst>
                  <a:glow rad="101600">
                    <a:srgbClr val="FFFF00">
                      <a:alpha val="60000"/>
                    </a:srgbClr>
                  </a:glow>
                </a:effectLst>
              </a:rPr>
              <a:t>J</a:t>
            </a:r>
            <a:r>
              <a:rPr lang="en-GB" sz="5400" b="1" dirty="0">
                <a:ln>
                  <a:solidFill>
                    <a:srgbClr val="FF0000"/>
                  </a:solidFill>
                </a:ln>
                <a:solidFill>
                  <a:schemeClr val="accent1"/>
                </a:solidFill>
                <a:effectLst>
                  <a:glow rad="101600">
                    <a:srgbClr val="FFFF00">
                      <a:alpha val="60000"/>
                    </a:srgbClr>
                  </a:glow>
                </a:effectLst>
              </a:rPr>
              <a:t>O</a:t>
            </a:r>
            <a:r>
              <a:rPr lang="en-GB" sz="4400" b="1" dirty="0">
                <a:ln>
                  <a:solidFill>
                    <a:srgbClr val="FF0000"/>
                  </a:solidFill>
                </a:ln>
                <a:solidFill>
                  <a:schemeClr val="accent1"/>
                </a:solidFill>
                <a:effectLst>
                  <a:glow rad="101600">
                    <a:srgbClr val="FFFF00">
                      <a:alpha val="60000"/>
                    </a:srgbClr>
                  </a:glow>
                </a:effectLst>
              </a:rPr>
              <a:t>H</a:t>
            </a:r>
            <a:r>
              <a:rPr lang="en-GB" sz="4000" b="1" dirty="0">
                <a:ln>
                  <a:solidFill>
                    <a:srgbClr val="FF0000"/>
                  </a:solidFill>
                </a:ln>
                <a:solidFill>
                  <a:schemeClr val="accent1"/>
                </a:solidFill>
                <a:effectLst>
                  <a:glow rad="101600">
                    <a:srgbClr val="FFFF00">
                      <a:alpha val="60000"/>
                    </a:srgbClr>
                  </a:glow>
                </a:effectLst>
              </a:rPr>
              <a:t>N</a:t>
            </a:r>
            <a:r>
              <a:rPr lang="en-GB" sz="2800" b="1" dirty="0">
                <a:ln>
                  <a:solidFill>
                    <a:srgbClr val="FF0000"/>
                  </a:solidFill>
                </a:ln>
                <a:solidFill>
                  <a:schemeClr val="accent1"/>
                </a:solidFill>
                <a:effectLst>
                  <a:glow rad="101600">
                    <a:srgbClr val="FFFF00">
                      <a:alpha val="60000"/>
                    </a:srgbClr>
                  </a:glow>
                </a:effectLst>
              </a:rPr>
              <a:t> </a:t>
            </a:r>
            <a:r>
              <a:rPr lang="en-GB" sz="3600" b="1" dirty="0">
                <a:ln>
                  <a:solidFill>
                    <a:srgbClr val="FF0000"/>
                  </a:solidFill>
                </a:ln>
                <a:solidFill>
                  <a:schemeClr val="accent1"/>
                </a:solidFill>
                <a:effectLst>
                  <a:glow rad="101600">
                    <a:srgbClr val="FFFF00">
                      <a:alpha val="60000"/>
                    </a:srgbClr>
                  </a:glow>
                </a:effectLst>
              </a:rPr>
              <a:t>3</a:t>
            </a:r>
            <a:r>
              <a:rPr lang="en-GB" sz="2800" b="1" dirty="0">
                <a:ln>
                  <a:solidFill>
                    <a:srgbClr val="FF0000"/>
                  </a:solidFill>
                </a:ln>
                <a:solidFill>
                  <a:schemeClr val="accent1"/>
                </a:solidFill>
                <a:effectLst>
                  <a:glow rad="101600">
                    <a:srgbClr val="FFFF00">
                      <a:alpha val="60000"/>
                    </a:srgbClr>
                  </a:glow>
                </a:effectLst>
              </a:rPr>
              <a:t>:</a:t>
            </a:r>
            <a:r>
              <a:rPr lang="en-GB" sz="3200" b="1" dirty="0">
                <a:ln>
                  <a:solidFill>
                    <a:srgbClr val="FF0000"/>
                  </a:solidFill>
                </a:ln>
                <a:solidFill>
                  <a:schemeClr val="accent1"/>
                </a:solidFill>
                <a:effectLst>
                  <a:glow rad="101600">
                    <a:srgbClr val="FFFF00">
                      <a:alpha val="60000"/>
                    </a:srgbClr>
                  </a:glow>
                </a:effectLst>
              </a:rPr>
              <a:t>1</a:t>
            </a:r>
            <a:r>
              <a:rPr lang="en-GB" sz="2800" b="1" dirty="0">
                <a:ln>
                  <a:solidFill>
                    <a:srgbClr val="FF0000"/>
                  </a:solidFill>
                </a:ln>
                <a:solidFill>
                  <a:schemeClr val="accent1"/>
                </a:solidFill>
                <a:effectLst>
                  <a:glow rad="101600">
                    <a:srgbClr val="FFFF00">
                      <a:alpha val="60000"/>
                    </a:srgbClr>
                  </a:glow>
                </a:effectLst>
              </a:rPr>
              <a:t>6</a:t>
            </a:r>
            <a:endParaRPr lang="en-ZW" sz="2800" b="1" dirty="0">
              <a:ln>
                <a:solidFill>
                  <a:srgbClr val="FF0000"/>
                </a:solidFill>
              </a:ln>
              <a:solidFill>
                <a:schemeClr val="accent1"/>
              </a:solidFill>
              <a:effectLst>
                <a:glow rad="101600">
                  <a:srgbClr val="FFFF00">
                    <a:alpha val="60000"/>
                  </a:srgbClr>
                </a:glow>
              </a:effectLst>
            </a:endParaRPr>
          </a:p>
        </p:txBody>
      </p:sp>
      <p:sp>
        <p:nvSpPr>
          <p:cNvPr id="11" name="TextBox 10">
            <a:extLst>
              <a:ext uri="{FF2B5EF4-FFF2-40B4-BE49-F238E27FC236}">
                <a16:creationId xmlns:a16="http://schemas.microsoft.com/office/drawing/2014/main" id="{B54B989A-016B-BB21-E604-5ECC35F44128}"/>
              </a:ext>
            </a:extLst>
          </p:cNvPr>
          <p:cNvSpPr txBox="1"/>
          <p:nvPr/>
        </p:nvSpPr>
        <p:spPr>
          <a:xfrm>
            <a:off x="5" y="5257963"/>
            <a:ext cx="12191995" cy="954107"/>
          </a:xfrm>
          <a:prstGeom prst="rect">
            <a:avLst/>
          </a:prstGeom>
          <a:noFill/>
        </p:spPr>
        <p:txBody>
          <a:bodyPr wrap="square">
            <a:spAutoFit/>
          </a:bodyPr>
          <a:lstStyle/>
          <a:p>
            <a:pPr algn="ctr"/>
            <a:r>
              <a:rPr lang="en-GB" sz="2800" b="1" i="1" dirty="0">
                <a:solidFill>
                  <a:srgbClr val="FFFF00"/>
                </a:solidFill>
                <a:effectLst/>
              </a:rPr>
              <a:t>"For God so loved the world, that He gave his only Son, so that whoever believes in Him should not perish but have eternal life.”</a:t>
            </a:r>
            <a:endParaRPr lang="en-ZW" sz="2800" b="1" i="1" dirty="0">
              <a:solidFill>
                <a:srgbClr val="FFFF00"/>
              </a:solidFill>
            </a:endParaRPr>
          </a:p>
        </p:txBody>
      </p:sp>
      <p:sp>
        <p:nvSpPr>
          <p:cNvPr id="20" name="TextBox 19">
            <a:extLst>
              <a:ext uri="{FF2B5EF4-FFF2-40B4-BE49-F238E27FC236}">
                <a16:creationId xmlns:a16="http://schemas.microsoft.com/office/drawing/2014/main" id="{23CF2D97-A92F-E1AD-1352-9AD0935E9FE9}"/>
              </a:ext>
            </a:extLst>
          </p:cNvPr>
          <p:cNvSpPr txBox="1"/>
          <p:nvPr/>
        </p:nvSpPr>
        <p:spPr>
          <a:xfrm>
            <a:off x="284237" y="3223585"/>
            <a:ext cx="3320884" cy="1107996"/>
          </a:xfrm>
          <a:prstGeom prst="rect">
            <a:avLst/>
          </a:prstGeom>
          <a:noFill/>
        </p:spPr>
        <p:txBody>
          <a:bodyPr wrap="square" rtlCol="0">
            <a:spAutoFit/>
          </a:bodyPr>
          <a:lstStyle/>
          <a:p>
            <a:r>
              <a:rPr lang="en-GB" sz="6600" b="1" dirty="0">
                <a:ln>
                  <a:solidFill>
                    <a:schemeClr val="tx1"/>
                  </a:solidFill>
                </a:ln>
                <a:solidFill>
                  <a:srgbClr val="FFFF00"/>
                </a:solidFill>
                <a:effectLst>
                  <a:glow rad="101600">
                    <a:schemeClr val="tx1">
                      <a:alpha val="60000"/>
                    </a:schemeClr>
                  </a:glow>
                </a:effectLst>
              </a:rPr>
              <a:t>GOD</a:t>
            </a:r>
            <a:endParaRPr lang="en-ZW" sz="6600" b="1" dirty="0">
              <a:ln>
                <a:solidFill>
                  <a:schemeClr val="tx1"/>
                </a:solidFill>
              </a:ln>
              <a:solidFill>
                <a:srgbClr val="FFFF00"/>
              </a:solidFill>
              <a:effectLst>
                <a:glow rad="101600">
                  <a:schemeClr val="tx1">
                    <a:alpha val="60000"/>
                  </a:schemeClr>
                </a:glow>
              </a:effectLst>
            </a:endParaRPr>
          </a:p>
        </p:txBody>
      </p:sp>
      <p:sp>
        <p:nvSpPr>
          <p:cNvPr id="21" name="TextBox 20">
            <a:extLst>
              <a:ext uri="{FF2B5EF4-FFF2-40B4-BE49-F238E27FC236}">
                <a16:creationId xmlns:a16="http://schemas.microsoft.com/office/drawing/2014/main" id="{F6860C5B-39B0-97E3-E5EC-C93936A93A06}"/>
              </a:ext>
            </a:extLst>
          </p:cNvPr>
          <p:cNvSpPr txBox="1"/>
          <p:nvPr/>
        </p:nvSpPr>
        <p:spPr>
          <a:xfrm>
            <a:off x="284237" y="4327473"/>
            <a:ext cx="2934268" cy="707886"/>
          </a:xfrm>
          <a:prstGeom prst="rect">
            <a:avLst/>
          </a:prstGeom>
          <a:noFill/>
        </p:spPr>
        <p:txBody>
          <a:bodyPr wrap="square" rtlCol="0">
            <a:spAutoFit/>
          </a:bodyPr>
          <a:lstStyle/>
          <a:p>
            <a:r>
              <a:rPr lang="en-GB" sz="4000" b="1" dirty="0">
                <a:ln>
                  <a:solidFill>
                    <a:schemeClr val="bg1"/>
                  </a:solidFill>
                </a:ln>
                <a:solidFill>
                  <a:schemeClr val="bg1"/>
                </a:solidFill>
                <a:effectLst>
                  <a:glow rad="101600">
                    <a:schemeClr val="tx1">
                      <a:alpha val="60000"/>
                    </a:schemeClr>
                  </a:glow>
                </a:effectLst>
              </a:rPr>
              <a:t>FIRST OF ALL</a:t>
            </a:r>
            <a:endParaRPr lang="en-ZW" sz="4000" b="1" dirty="0">
              <a:ln>
                <a:solidFill>
                  <a:schemeClr val="bg1"/>
                </a:solidFill>
              </a:ln>
              <a:solidFill>
                <a:schemeClr val="bg1"/>
              </a:solidFill>
              <a:effectLst>
                <a:glow rad="101600">
                  <a:schemeClr val="tx1">
                    <a:alpha val="60000"/>
                  </a:schemeClr>
                </a:glow>
              </a:effectLst>
            </a:endParaRPr>
          </a:p>
        </p:txBody>
      </p:sp>
      <p:sp>
        <p:nvSpPr>
          <p:cNvPr id="17" name="TextBox 16">
            <a:extLst>
              <a:ext uri="{FF2B5EF4-FFF2-40B4-BE49-F238E27FC236}">
                <a16:creationId xmlns:a16="http://schemas.microsoft.com/office/drawing/2014/main" id="{573C8324-E873-3BDC-778B-C25E2E2AECC1}"/>
              </a:ext>
            </a:extLst>
          </p:cNvPr>
          <p:cNvSpPr txBox="1"/>
          <p:nvPr/>
        </p:nvSpPr>
        <p:spPr>
          <a:xfrm>
            <a:off x="-1" y="1017172"/>
            <a:ext cx="8857397" cy="769441"/>
          </a:xfrm>
          <a:prstGeom prst="rect">
            <a:avLst/>
          </a:prstGeom>
          <a:noFill/>
        </p:spPr>
        <p:txBody>
          <a:bodyPr wrap="square" rtlCol="0">
            <a:spAutoFit/>
          </a:bodyPr>
          <a:lstStyle/>
          <a:p>
            <a:r>
              <a:rPr lang="en-GB" sz="4400" b="1" dirty="0">
                <a:ln>
                  <a:solidFill>
                    <a:srgbClr val="FFC000"/>
                  </a:solidFill>
                </a:ln>
                <a:solidFill>
                  <a:schemeClr val="accent4"/>
                </a:solidFill>
                <a:effectLst>
                  <a:glow rad="101600">
                    <a:schemeClr val="tx1">
                      <a:alpha val="60000"/>
                    </a:schemeClr>
                  </a:glow>
                </a:effectLst>
              </a:rPr>
              <a:t>HOW CAN SCHOOLS BE BEACONS OF</a:t>
            </a:r>
            <a:endParaRPr lang="en-ZW" sz="4400" b="1" dirty="0">
              <a:ln>
                <a:solidFill>
                  <a:srgbClr val="FFC000"/>
                </a:solidFill>
              </a:ln>
              <a:solidFill>
                <a:schemeClr val="accent4"/>
              </a:solidFill>
              <a:effectLst>
                <a:glow rad="101600">
                  <a:schemeClr val="tx1">
                    <a:alpha val="60000"/>
                  </a:schemeClr>
                </a:glow>
              </a:effectLst>
            </a:endParaRPr>
          </a:p>
        </p:txBody>
      </p:sp>
      <p:sp>
        <p:nvSpPr>
          <p:cNvPr id="19" name="TextBox 18">
            <a:extLst>
              <a:ext uri="{FF2B5EF4-FFF2-40B4-BE49-F238E27FC236}">
                <a16:creationId xmlns:a16="http://schemas.microsoft.com/office/drawing/2014/main" id="{05A7EEEC-9CC2-08A8-94D2-06F05DEDC9F7}"/>
              </a:ext>
            </a:extLst>
          </p:cNvPr>
          <p:cNvSpPr txBox="1"/>
          <p:nvPr/>
        </p:nvSpPr>
        <p:spPr>
          <a:xfrm>
            <a:off x="135053" y="2034924"/>
            <a:ext cx="3454308" cy="707886"/>
          </a:xfrm>
          <a:prstGeom prst="rect">
            <a:avLst/>
          </a:prstGeom>
          <a:noFill/>
        </p:spPr>
        <p:txBody>
          <a:bodyPr wrap="square" rtlCol="0">
            <a:spAutoFit/>
          </a:bodyPr>
          <a:lstStyle/>
          <a:p>
            <a:r>
              <a:rPr lang="en-GB" sz="4000" b="1" dirty="0">
                <a:ln>
                  <a:solidFill>
                    <a:schemeClr val="bg1"/>
                  </a:solidFill>
                </a:ln>
                <a:solidFill>
                  <a:srgbClr val="FFFF00"/>
                </a:solidFill>
                <a:effectLst>
                  <a:glow rad="101600">
                    <a:schemeClr val="tx1">
                      <a:alpha val="60000"/>
                    </a:schemeClr>
                  </a:glow>
                </a:effectLst>
              </a:rPr>
              <a:t>PRINCIPLES</a:t>
            </a:r>
            <a:endParaRPr lang="en-ZW" sz="4000" b="1" dirty="0">
              <a:ln>
                <a:solidFill>
                  <a:schemeClr val="bg1"/>
                </a:solidFill>
              </a:ln>
              <a:solidFill>
                <a:srgbClr val="FFFF00"/>
              </a:solidFill>
              <a:effectLst>
                <a:glow rad="101600">
                  <a:schemeClr val="tx1">
                    <a:alpha val="60000"/>
                  </a:schemeClr>
                </a:glow>
              </a:effectLst>
            </a:endParaRPr>
          </a:p>
        </p:txBody>
      </p:sp>
      <p:sp>
        <p:nvSpPr>
          <p:cNvPr id="27" name="TextBox 26">
            <a:extLst>
              <a:ext uri="{FF2B5EF4-FFF2-40B4-BE49-F238E27FC236}">
                <a16:creationId xmlns:a16="http://schemas.microsoft.com/office/drawing/2014/main" id="{91020045-1570-50B1-61F8-7EB53F5827DF}"/>
              </a:ext>
            </a:extLst>
          </p:cNvPr>
          <p:cNvSpPr txBox="1"/>
          <p:nvPr/>
        </p:nvSpPr>
        <p:spPr>
          <a:xfrm>
            <a:off x="6096000" y="2034924"/>
            <a:ext cx="5967471" cy="707886"/>
          </a:xfrm>
          <a:prstGeom prst="rect">
            <a:avLst/>
          </a:prstGeom>
          <a:noFill/>
        </p:spPr>
        <p:txBody>
          <a:bodyPr wrap="square" rtlCol="0">
            <a:spAutoFit/>
          </a:bodyPr>
          <a:lstStyle/>
          <a:p>
            <a:pPr algn="r"/>
            <a:r>
              <a:rPr lang="en-GB" sz="4000" b="1" dirty="0">
                <a:ln>
                  <a:solidFill>
                    <a:schemeClr val="bg1"/>
                  </a:solidFill>
                </a:ln>
                <a:solidFill>
                  <a:srgbClr val="FFFF00"/>
                </a:solidFill>
                <a:effectLst>
                  <a:glow rad="101600">
                    <a:schemeClr val="tx1">
                      <a:alpha val="60000"/>
                    </a:schemeClr>
                  </a:glow>
                </a:effectLst>
              </a:rPr>
              <a:t>PRESENCE OF GOD </a:t>
            </a:r>
            <a:endParaRPr lang="en-ZW" sz="4000" b="1" dirty="0">
              <a:ln>
                <a:solidFill>
                  <a:schemeClr val="bg1"/>
                </a:solidFill>
              </a:ln>
              <a:solidFill>
                <a:srgbClr val="FFFF00"/>
              </a:solidFill>
              <a:effectLst>
                <a:glow rad="101600">
                  <a:schemeClr val="tx1">
                    <a:alpha val="60000"/>
                  </a:schemeClr>
                </a:glow>
              </a:effectLst>
            </a:endParaRPr>
          </a:p>
        </p:txBody>
      </p:sp>
      <p:sp>
        <p:nvSpPr>
          <p:cNvPr id="28" name="TextBox 27">
            <a:extLst>
              <a:ext uri="{FF2B5EF4-FFF2-40B4-BE49-F238E27FC236}">
                <a16:creationId xmlns:a16="http://schemas.microsoft.com/office/drawing/2014/main" id="{12B8D16C-8AB0-DF94-533F-B627947E1D42}"/>
              </a:ext>
            </a:extLst>
          </p:cNvPr>
          <p:cNvSpPr txBox="1"/>
          <p:nvPr/>
        </p:nvSpPr>
        <p:spPr>
          <a:xfrm>
            <a:off x="4165886" y="4331581"/>
            <a:ext cx="4697100" cy="707886"/>
          </a:xfrm>
          <a:prstGeom prst="rect">
            <a:avLst/>
          </a:prstGeom>
          <a:noFill/>
        </p:spPr>
        <p:txBody>
          <a:bodyPr wrap="square" rtlCol="0">
            <a:spAutoFit/>
          </a:bodyPr>
          <a:lstStyle/>
          <a:p>
            <a:r>
              <a:rPr lang="en-GB" sz="4000" b="1" dirty="0">
                <a:ln>
                  <a:solidFill>
                    <a:schemeClr val="bg1"/>
                  </a:solidFill>
                </a:ln>
                <a:solidFill>
                  <a:schemeClr val="bg1"/>
                </a:solidFill>
                <a:effectLst>
                  <a:glow rad="101600">
                    <a:schemeClr val="tx1">
                      <a:alpha val="60000"/>
                    </a:schemeClr>
                  </a:glow>
                </a:effectLst>
              </a:rPr>
              <a:t>SPIRIT NOT LAW</a:t>
            </a:r>
            <a:endParaRPr lang="en-ZW" sz="4000" b="1" dirty="0">
              <a:ln>
                <a:solidFill>
                  <a:schemeClr val="bg1"/>
                </a:solidFill>
              </a:ln>
              <a:solidFill>
                <a:schemeClr val="bg1"/>
              </a:solidFill>
              <a:effectLst>
                <a:glow rad="101600">
                  <a:schemeClr val="tx1">
                    <a:alpha val="60000"/>
                  </a:schemeClr>
                </a:glow>
              </a:effectLst>
            </a:endParaRPr>
          </a:p>
        </p:txBody>
      </p:sp>
    </p:spTree>
    <p:extLst>
      <p:ext uri="{BB962C8B-B14F-4D97-AF65-F5344CB8AC3E}">
        <p14:creationId xmlns:p14="http://schemas.microsoft.com/office/powerpoint/2010/main" val="4243846470"/>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1500" fill="hold"/>
                                        <p:tgtEl>
                                          <p:spTgt spid="4"/>
                                        </p:tgtEl>
                                        <p:attrNameLst>
                                          <p:attrName>ppt_x</p:attrName>
                                        </p:attrNameLst>
                                      </p:cBhvr>
                                      <p:tavLst>
                                        <p:tav tm="0">
                                          <p:val>
                                            <p:strVal val="1+#ppt_w/2"/>
                                          </p:val>
                                        </p:tav>
                                        <p:tav tm="100000">
                                          <p:val>
                                            <p:strVal val="#ppt_x"/>
                                          </p:val>
                                        </p:tav>
                                      </p:tavLst>
                                    </p:anim>
                                    <p:anim calcmode="lin" valueType="num">
                                      <p:cBhvr additive="base">
                                        <p:cTn id="8" dur="1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8"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wipe(left)">
                                      <p:cBhvr>
                                        <p:cTn id="13" dur="2000"/>
                                        <p:tgtEl>
                                          <p:spTgt spid="11"/>
                                        </p:tgtEl>
                                      </p:cBhvr>
                                    </p:animEffect>
                                  </p:childTnLst>
                                </p:cTn>
                              </p:par>
                            </p:childTnLst>
                          </p:cTn>
                        </p:par>
                      </p:childTnLst>
                    </p:cTn>
                  </p:par>
                  <p:par>
                    <p:cTn id="14" fill="hold">
                      <p:stCondLst>
                        <p:cond delay="indefinite"/>
                      </p:stCondLst>
                      <p:childTnLst>
                        <p:par>
                          <p:cTn id="15" fill="hold">
                            <p:stCondLst>
                              <p:cond delay="0"/>
                            </p:stCondLst>
                            <p:childTnLst>
                              <p:par>
                                <p:cTn id="16" presetID="53" presetClass="entr" presetSubtype="16" fill="hold" grpId="0" nodeType="clickEffect">
                                  <p:stCondLst>
                                    <p:cond delay="0"/>
                                  </p:stCondLst>
                                  <p:childTnLst>
                                    <p:set>
                                      <p:cBhvr>
                                        <p:cTn id="17" dur="1" fill="hold">
                                          <p:stCondLst>
                                            <p:cond delay="0"/>
                                          </p:stCondLst>
                                        </p:cTn>
                                        <p:tgtEl>
                                          <p:spTgt spid="20"/>
                                        </p:tgtEl>
                                        <p:attrNameLst>
                                          <p:attrName>style.visibility</p:attrName>
                                        </p:attrNameLst>
                                      </p:cBhvr>
                                      <p:to>
                                        <p:strVal val="visible"/>
                                      </p:to>
                                    </p:set>
                                    <p:anim calcmode="lin" valueType="num">
                                      <p:cBhvr>
                                        <p:cTn id="18" dur="500" fill="hold"/>
                                        <p:tgtEl>
                                          <p:spTgt spid="20"/>
                                        </p:tgtEl>
                                        <p:attrNameLst>
                                          <p:attrName>ppt_w</p:attrName>
                                        </p:attrNameLst>
                                      </p:cBhvr>
                                      <p:tavLst>
                                        <p:tav tm="0">
                                          <p:val>
                                            <p:fltVal val="0"/>
                                          </p:val>
                                        </p:tav>
                                        <p:tav tm="100000">
                                          <p:val>
                                            <p:strVal val="#ppt_w"/>
                                          </p:val>
                                        </p:tav>
                                      </p:tavLst>
                                    </p:anim>
                                    <p:anim calcmode="lin" valueType="num">
                                      <p:cBhvr>
                                        <p:cTn id="19" dur="500" fill="hold"/>
                                        <p:tgtEl>
                                          <p:spTgt spid="20"/>
                                        </p:tgtEl>
                                        <p:attrNameLst>
                                          <p:attrName>ppt_h</p:attrName>
                                        </p:attrNameLst>
                                      </p:cBhvr>
                                      <p:tavLst>
                                        <p:tav tm="0">
                                          <p:val>
                                            <p:fltVal val="0"/>
                                          </p:val>
                                        </p:tav>
                                        <p:tav tm="100000">
                                          <p:val>
                                            <p:strVal val="#ppt_h"/>
                                          </p:val>
                                        </p:tav>
                                      </p:tavLst>
                                    </p:anim>
                                    <p:animEffect transition="in" filter="fade">
                                      <p:cBhvr>
                                        <p:cTn id="20" dur="500"/>
                                        <p:tgtEl>
                                          <p:spTgt spid="20"/>
                                        </p:tgtEl>
                                      </p:cBhvr>
                                    </p:animEffect>
                                  </p:childTnLst>
                                </p:cTn>
                              </p:par>
                            </p:childTnLst>
                          </p:cTn>
                        </p:par>
                      </p:childTnLst>
                    </p:cTn>
                  </p:par>
                  <p:par>
                    <p:cTn id="21" fill="hold">
                      <p:stCondLst>
                        <p:cond delay="indefinite"/>
                      </p:stCondLst>
                      <p:childTnLst>
                        <p:par>
                          <p:cTn id="22" fill="hold">
                            <p:stCondLst>
                              <p:cond delay="0"/>
                            </p:stCondLst>
                            <p:childTnLst>
                              <p:par>
                                <p:cTn id="23" presetID="47" presetClass="entr" presetSubtype="0" fill="hold" grpId="0" nodeType="clickEffect">
                                  <p:stCondLst>
                                    <p:cond delay="0"/>
                                  </p:stCondLst>
                                  <p:childTnLst>
                                    <p:set>
                                      <p:cBhvr>
                                        <p:cTn id="24" dur="1" fill="hold">
                                          <p:stCondLst>
                                            <p:cond delay="0"/>
                                          </p:stCondLst>
                                        </p:cTn>
                                        <p:tgtEl>
                                          <p:spTgt spid="27"/>
                                        </p:tgtEl>
                                        <p:attrNameLst>
                                          <p:attrName>style.visibility</p:attrName>
                                        </p:attrNameLst>
                                      </p:cBhvr>
                                      <p:to>
                                        <p:strVal val="visible"/>
                                      </p:to>
                                    </p:set>
                                    <p:animEffect transition="in" filter="fade">
                                      <p:cBhvr>
                                        <p:cTn id="25" dur="1000"/>
                                        <p:tgtEl>
                                          <p:spTgt spid="27"/>
                                        </p:tgtEl>
                                      </p:cBhvr>
                                    </p:animEffect>
                                    <p:anim calcmode="lin" valueType="num">
                                      <p:cBhvr>
                                        <p:cTn id="26" dur="1000" fill="hold"/>
                                        <p:tgtEl>
                                          <p:spTgt spid="27"/>
                                        </p:tgtEl>
                                        <p:attrNameLst>
                                          <p:attrName>ppt_x</p:attrName>
                                        </p:attrNameLst>
                                      </p:cBhvr>
                                      <p:tavLst>
                                        <p:tav tm="0">
                                          <p:val>
                                            <p:strVal val="#ppt_x"/>
                                          </p:val>
                                        </p:tav>
                                        <p:tav tm="100000">
                                          <p:val>
                                            <p:strVal val="#ppt_x"/>
                                          </p:val>
                                        </p:tav>
                                      </p:tavLst>
                                    </p:anim>
                                    <p:anim calcmode="lin" valueType="num">
                                      <p:cBhvr>
                                        <p:cTn id="27"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16" presetClass="entr" presetSubtype="37" fill="hold" grpId="0" nodeType="clickEffect">
                                  <p:stCondLst>
                                    <p:cond delay="0"/>
                                  </p:stCondLst>
                                  <p:childTnLst>
                                    <p:set>
                                      <p:cBhvr>
                                        <p:cTn id="31" dur="1" fill="hold">
                                          <p:stCondLst>
                                            <p:cond delay="0"/>
                                          </p:stCondLst>
                                        </p:cTn>
                                        <p:tgtEl>
                                          <p:spTgt spid="21"/>
                                        </p:tgtEl>
                                        <p:attrNameLst>
                                          <p:attrName>style.visibility</p:attrName>
                                        </p:attrNameLst>
                                      </p:cBhvr>
                                      <p:to>
                                        <p:strVal val="visible"/>
                                      </p:to>
                                    </p:set>
                                    <p:animEffect transition="in" filter="barn(outVertical)">
                                      <p:cBhvr>
                                        <p:cTn id="32" dur="500"/>
                                        <p:tgtEl>
                                          <p:spTgt spid="21"/>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37" fill="hold" grpId="0" nodeType="clickEffect">
                                  <p:stCondLst>
                                    <p:cond delay="0"/>
                                  </p:stCondLst>
                                  <p:childTnLst>
                                    <p:set>
                                      <p:cBhvr>
                                        <p:cTn id="36" dur="1" fill="hold">
                                          <p:stCondLst>
                                            <p:cond delay="0"/>
                                          </p:stCondLst>
                                        </p:cTn>
                                        <p:tgtEl>
                                          <p:spTgt spid="28"/>
                                        </p:tgtEl>
                                        <p:attrNameLst>
                                          <p:attrName>style.visibility</p:attrName>
                                        </p:attrNameLst>
                                      </p:cBhvr>
                                      <p:to>
                                        <p:strVal val="visible"/>
                                      </p:to>
                                    </p:set>
                                    <p:animEffect transition="in" filter="barn(outVertical)">
                                      <p:cBhvr>
                                        <p:cTn id="37"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1" grpId="0"/>
      <p:bldP spid="20" grpId="0"/>
      <p:bldP spid="21" grpId="0"/>
      <p:bldP spid="27" grpId="0"/>
      <p:bldP spid="2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Five Tips to Design and Launch an Effective BLE Beacon Campaign -">
            <a:extLst>
              <a:ext uri="{FF2B5EF4-FFF2-40B4-BE49-F238E27FC236}">
                <a16:creationId xmlns:a16="http://schemas.microsoft.com/office/drawing/2014/main" id="{CABB66F8-194E-CDB3-2B28-92AC5717B8D3}"/>
              </a:ext>
            </a:extLst>
          </p:cNvPr>
          <p:cNvPicPr>
            <a:picLocks noChangeAspect="1" noChangeArrowheads="1"/>
          </p:cNvPicPr>
          <p:nvPr/>
        </p:nvPicPr>
        <p:blipFill>
          <a:blip r:embed="rId2">
            <a:extLst>
              <a:ext uri="{BEBA8EAE-BF5A-486C-A8C5-ECC9F3942E4B}">
                <a14:imgProps xmlns:a14="http://schemas.microsoft.com/office/drawing/2010/main">
                  <a14:imgLayer r:embed="rId3">
                    <a14:imgEffect>
                      <a14:artisticPaintStrokes/>
                    </a14:imgEffect>
                  </a14:imgLayer>
                </a14:imgProps>
              </a:ext>
              <a:ext uri="{28A0092B-C50C-407E-A947-70E740481C1C}">
                <a14:useLocalDpi xmlns:a14="http://schemas.microsoft.com/office/drawing/2010/main" val="0"/>
              </a:ext>
            </a:extLst>
          </a:blip>
          <a:srcRect/>
          <a:stretch>
            <a:fillRect/>
          </a:stretch>
        </p:blipFill>
        <p:spPr bwMode="auto">
          <a:xfrm flipH="1">
            <a:off x="-2" y="14177"/>
            <a:ext cx="12191997" cy="6842541"/>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a:extLst>
              <a:ext uri="{FF2B5EF4-FFF2-40B4-BE49-F238E27FC236}">
                <a16:creationId xmlns:a16="http://schemas.microsoft.com/office/drawing/2014/main" id="{65DB98E9-D069-0887-0F7A-A1514B0DED67}"/>
              </a:ext>
            </a:extLst>
          </p:cNvPr>
          <p:cNvSpPr txBox="1"/>
          <p:nvPr/>
        </p:nvSpPr>
        <p:spPr>
          <a:xfrm>
            <a:off x="1" y="6087277"/>
            <a:ext cx="12191999" cy="769441"/>
          </a:xfrm>
          <a:prstGeom prst="rect">
            <a:avLst/>
          </a:prstGeom>
          <a:noFill/>
        </p:spPr>
        <p:txBody>
          <a:bodyPr wrap="square" rtlCol="0">
            <a:spAutoFit/>
          </a:bodyPr>
          <a:lstStyle/>
          <a:p>
            <a:pPr lvl="1" algn="ct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latin typeface="Bauhaus 93" panose="04030905020B02020C02" pitchFamily="82" charset="0"/>
              </a:rPr>
              <a:t>KLAXONS OF </a:t>
            </a:r>
            <a:r>
              <a:rPr lang="en-ZW" sz="4400" b="1" dirty="0">
                <a:ln w="19050">
                  <a:solidFill>
                    <a:srgbClr val="00B050"/>
                  </a:solidFill>
                </a:ln>
                <a:solidFill>
                  <a:srgbClr val="FFFF00"/>
                </a:solidFill>
                <a:effectLst>
                  <a:outerShdw blurRad="38100" dist="38100" dir="2700000" algn="tl">
                    <a:srgbClr val="000000">
                      <a:alpha val="43137"/>
                    </a:srgbClr>
                  </a:outerShdw>
                </a:effectLst>
                <a:latin typeface="Bauhaus 93" panose="04030905020B02020C02" pitchFamily="82" charset="0"/>
              </a:rPr>
              <a:t>HYPE  </a:t>
            </a: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latin typeface="Bauhaus 93" panose="04030905020B02020C02" pitchFamily="82" charset="0"/>
              </a:rPr>
              <a:t> </a:t>
            </a: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rPr>
              <a:t>OR</a:t>
            </a: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latin typeface="Broadway" panose="04040905080B02020502" pitchFamily="82" charset="0"/>
              </a:rPr>
              <a:t>  BEACONS OF </a:t>
            </a:r>
            <a:r>
              <a:rPr lang="en-ZW" sz="4400" b="1" dirty="0">
                <a:ln w="19050">
                  <a:solidFill>
                    <a:srgbClr val="FFFF00"/>
                  </a:solidFill>
                </a:ln>
                <a:solidFill>
                  <a:srgbClr val="00B050"/>
                </a:solidFill>
                <a:effectLst>
                  <a:outerShdw blurRad="38100" dist="38100" dir="2700000" algn="tl">
                    <a:srgbClr val="000000">
                      <a:alpha val="43137"/>
                    </a:srgbClr>
                  </a:outerShdw>
                </a:effectLst>
                <a:latin typeface="Broadway" panose="04040905080B02020502" pitchFamily="82" charset="0"/>
              </a:rPr>
              <a:t>HOPE</a:t>
            </a: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latin typeface="Broadway" panose="04040905080B02020502" pitchFamily="82" charset="0"/>
              </a:rPr>
              <a:t>?</a:t>
            </a:r>
          </a:p>
        </p:txBody>
      </p:sp>
      <p:pic>
        <p:nvPicPr>
          <p:cNvPr id="5" name="Picture 2">
            <a:extLst>
              <a:ext uri="{FF2B5EF4-FFF2-40B4-BE49-F238E27FC236}">
                <a16:creationId xmlns:a16="http://schemas.microsoft.com/office/drawing/2014/main" id="{99A33C5B-0E37-A90F-FAF3-0B6F7E9EB06D}"/>
              </a:ext>
            </a:extLst>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0" y="-9040"/>
            <a:ext cx="773718" cy="840037"/>
          </a:xfrm>
          <a:prstGeom prst="rect">
            <a:avLst/>
          </a:prstGeom>
          <a:noFill/>
          <a:ln w="9525">
            <a:noFill/>
            <a:miter lim="800000"/>
            <a:headEnd/>
            <a:tailEnd/>
          </a:ln>
          <a:effectLst/>
        </p:spPr>
      </p:pic>
      <p:sp>
        <p:nvSpPr>
          <p:cNvPr id="6" name="TextBox 5">
            <a:extLst>
              <a:ext uri="{FF2B5EF4-FFF2-40B4-BE49-F238E27FC236}">
                <a16:creationId xmlns:a16="http://schemas.microsoft.com/office/drawing/2014/main" id="{2A201078-330B-5496-B5A1-3C511FD666B0}"/>
              </a:ext>
            </a:extLst>
          </p:cNvPr>
          <p:cNvSpPr txBox="1"/>
          <p:nvPr/>
        </p:nvSpPr>
        <p:spPr>
          <a:xfrm>
            <a:off x="773718" y="0"/>
            <a:ext cx="10644564" cy="830997"/>
          </a:xfrm>
          <a:prstGeom prst="rect">
            <a:avLst/>
          </a:prstGeom>
          <a:solidFill>
            <a:srgbClr val="009900"/>
          </a:solidFill>
        </p:spPr>
        <p:txBody>
          <a:bodyPr wrap="square" rtlCol="0">
            <a:spAutoFit/>
          </a:bodyPr>
          <a:lstStyle/>
          <a:p>
            <a:pPr algn="ctr"/>
            <a:r>
              <a:rPr lang="en-ZW" sz="2400" b="1" i="1" dirty="0">
                <a:solidFill>
                  <a:srgbClr val="FFFF00"/>
                </a:solidFill>
                <a:effectLst>
                  <a:outerShdw blurRad="38100" dist="38100" dir="2700000" algn="tl">
                    <a:srgbClr val="000000">
                      <a:alpha val="43137"/>
                    </a:srgbClr>
                  </a:outerShdw>
                </a:effectLst>
              </a:rPr>
              <a:t>Empowering relevant, high-quality, holistic education </a:t>
            </a:r>
          </a:p>
          <a:p>
            <a:pPr algn="ctr"/>
            <a:r>
              <a:rPr lang="en-ZW" sz="2400" b="1" i="1" dirty="0">
                <a:solidFill>
                  <a:srgbClr val="FFFF00"/>
                </a:solidFill>
                <a:effectLst>
                  <a:outerShdw blurRad="38100" dist="38100" dir="2700000" algn="tl">
                    <a:srgbClr val="000000">
                      <a:alpha val="43137"/>
                    </a:srgbClr>
                  </a:outerShdw>
                </a:effectLst>
              </a:rPr>
              <a:t>in member, non-profit, independent schools</a:t>
            </a:r>
            <a:endParaRPr lang="en-ZW" sz="2400" i="1" dirty="0">
              <a:solidFill>
                <a:srgbClr val="FFFF00"/>
              </a:solidFill>
              <a:effectLst>
                <a:outerShdw blurRad="38100" dist="38100" dir="2700000" algn="tl">
                  <a:srgbClr val="000000">
                    <a:alpha val="43137"/>
                  </a:srgbClr>
                </a:outerShdw>
              </a:effectLst>
            </a:endParaRPr>
          </a:p>
        </p:txBody>
      </p:sp>
      <p:pic>
        <p:nvPicPr>
          <p:cNvPr id="7" name="Picture 2">
            <a:extLst>
              <a:ext uri="{FF2B5EF4-FFF2-40B4-BE49-F238E27FC236}">
                <a16:creationId xmlns:a16="http://schemas.microsoft.com/office/drawing/2014/main" id="{CF0C578F-4E13-1988-6620-5AAB6ED87EF1}"/>
              </a:ext>
            </a:extLst>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11418282" y="-9041"/>
            <a:ext cx="773718" cy="840037"/>
          </a:xfrm>
          <a:prstGeom prst="rect">
            <a:avLst/>
          </a:prstGeom>
          <a:noFill/>
          <a:ln w="9525">
            <a:noFill/>
            <a:miter lim="800000"/>
            <a:headEnd/>
            <a:tailEnd/>
          </a:ln>
          <a:effectLst/>
        </p:spPr>
      </p:pic>
      <p:sp>
        <p:nvSpPr>
          <p:cNvPr id="3" name="TextBox 2">
            <a:extLst>
              <a:ext uri="{FF2B5EF4-FFF2-40B4-BE49-F238E27FC236}">
                <a16:creationId xmlns:a16="http://schemas.microsoft.com/office/drawing/2014/main" id="{5F201314-902D-8EDB-47A2-9D166AC9B74F}"/>
              </a:ext>
            </a:extLst>
          </p:cNvPr>
          <p:cNvSpPr txBox="1"/>
          <p:nvPr/>
        </p:nvSpPr>
        <p:spPr>
          <a:xfrm>
            <a:off x="8611738" y="819876"/>
            <a:ext cx="3057098" cy="1107996"/>
          </a:xfrm>
          <a:prstGeom prst="rect">
            <a:avLst/>
          </a:prstGeom>
          <a:noFill/>
        </p:spPr>
        <p:txBody>
          <a:bodyPr wrap="square" rtlCol="0">
            <a:spAutoFit/>
          </a:bodyPr>
          <a:lstStyle/>
          <a:p>
            <a:r>
              <a:rPr lang="en-ZW" sz="6600" b="1" dirty="0">
                <a:ln w="19050">
                  <a:solidFill>
                    <a:srgbClr val="FFFF00"/>
                  </a:solidFill>
                </a:ln>
                <a:solidFill>
                  <a:srgbClr val="00B050"/>
                </a:solidFill>
                <a:effectLst>
                  <a:outerShdw blurRad="38100" dist="38100" dir="2700000" algn="tl">
                    <a:srgbClr val="000000">
                      <a:alpha val="43137"/>
                    </a:srgbClr>
                  </a:outerShdw>
                </a:effectLst>
                <a:latin typeface="Broadway" panose="04040905080B02020502" pitchFamily="82" charset="0"/>
              </a:rPr>
              <a:t>HOPE</a:t>
            </a:r>
            <a:endParaRPr lang="en-ZW" sz="6600" dirty="0"/>
          </a:p>
        </p:txBody>
      </p:sp>
      <p:sp>
        <p:nvSpPr>
          <p:cNvPr id="4" name="TextBox 3">
            <a:extLst>
              <a:ext uri="{FF2B5EF4-FFF2-40B4-BE49-F238E27FC236}">
                <a16:creationId xmlns:a16="http://schemas.microsoft.com/office/drawing/2014/main" id="{7B84E885-DA92-90DC-3A42-075F5CA5B508}"/>
              </a:ext>
            </a:extLst>
          </p:cNvPr>
          <p:cNvSpPr txBox="1"/>
          <p:nvPr/>
        </p:nvSpPr>
        <p:spPr>
          <a:xfrm rot="21414166">
            <a:off x="2142699" y="3269752"/>
            <a:ext cx="4876455" cy="1015663"/>
          </a:xfrm>
          <a:prstGeom prst="rect">
            <a:avLst/>
          </a:prstGeom>
          <a:noFill/>
        </p:spPr>
        <p:txBody>
          <a:bodyPr wrap="square" rtlCol="0">
            <a:spAutoFit/>
          </a:bodyPr>
          <a:lstStyle/>
          <a:p>
            <a:pPr algn="r"/>
            <a:r>
              <a:rPr lang="en-GB" sz="6000" b="1" dirty="0">
                <a:ln>
                  <a:solidFill>
                    <a:srgbClr val="FF0000"/>
                  </a:solidFill>
                </a:ln>
                <a:solidFill>
                  <a:schemeClr val="accent1"/>
                </a:solidFill>
                <a:effectLst>
                  <a:glow rad="101600">
                    <a:srgbClr val="FFFF00">
                      <a:alpha val="60000"/>
                    </a:srgbClr>
                  </a:glow>
                </a:effectLst>
              </a:rPr>
              <a:t>J</a:t>
            </a:r>
            <a:r>
              <a:rPr lang="en-GB" sz="5400" b="1" dirty="0">
                <a:ln>
                  <a:solidFill>
                    <a:srgbClr val="FF0000"/>
                  </a:solidFill>
                </a:ln>
                <a:solidFill>
                  <a:schemeClr val="accent1"/>
                </a:solidFill>
                <a:effectLst>
                  <a:glow rad="101600">
                    <a:srgbClr val="FFFF00">
                      <a:alpha val="60000"/>
                    </a:srgbClr>
                  </a:glow>
                </a:effectLst>
              </a:rPr>
              <a:t>O</a:t>
            </a:r>
            <a:r>
              <a:rPr lang="en-GB" sz="4400" b="1" dirty="0">
                <a:ln>
                  <a:solidFill>
                    <a:srgbClr val="FF0000"/>
                  </a:solidFill>
                </a:ln>
                <a:solidFill>
                  <a:schemeClr val="accent1"/>
                </a:solidFill>
                <a:effectLst>
                  <a:glow rad="101600">
                    <a:srgbClr val="FFFF00">
                      <a:alpha val="60000"/>
                    </a:srgbClr>
                  </a:glow>
                </a:effectLst>
              </a:rPr>
              <a:t>H</a:t>
            </a:r>
            <a:r>
              <a:rPr lang="en-GB" sz="4000" b="1" dirty="0">
                <a:ln>
                  <a:solidFill>
                    <a:srgbClr val="FF0000"/>
                  </a:solidFill>
                </a:ln>
                <a:solidFill>
                  <a:schemeClr val="accent1"/>
                </a:solidFill>
                <a:effectLst>
                  <a:glow rad="101600">
                    <a:srgbClr val="FFFF00">
                      <a:alpha val="60000"/>
                    </a:srgbClr>
                  </a:glow>
                </a:effectLst>
              </a:rPr>
              <a:t>N</a:t>
            </a:r>
            <a:r>
              <a:rPr lang="en-GB" sz="2800" b="1" dirty="0">
                <a:ln>
                  <a:solidFill>
                    <a:srgbClr val="FF0000"/>
                  </a:solidFill>
                </a:ln>
                <a:solidFill>
                  <a:schemeClr val="accent1"/>
                </a:solidFill>
                <a:effectLst>
                  <a:glow rad="101600">
                    <a:srgbClr val="FFFF00">
                      <a:alpha val="60000"/>
                    </a:srgbClr>
                  </a:glow>
                </a:effectLst>
              </a:rPr>
              <a:t> </a:t>
            </a:r>
            <a:r>
              <a:rPr lang="en-GB" sz="3600" b="1" dirty="0">
                <a:ln>
                  <a:solidFill>
                    <a:srgbClr val="FF0000"/>
                  </a:solidFill>
                </a:ln>
                <a:solidFill>
                  <a:schemeClr val="accent1"/>
                </a:solidFill>
                <a:effectLst>
                  <a:glow rad="101600">
                    <a:srgbClr val="FFFF00">
                      <a:alpha val="60000"/>
                    </a:srgbClr>
                  </a:glow>
                </a:effectLst>
              </a:rPr>
              <a:t>3</a:t>
            </a:r>
            <a:r>
              <a:rPr lang="en-GB" sz="2800" b="1" dirty="0">
                <a:ln>
                  <a:solidFill>
                    <a:srgbClr val="FF0000"/>
                  </a:solidFill>
                </a:ln>
                <a:solidFill>
                  <a:schemeClr val="accent1"/>
                </a:solidFill>
                <a:effectLst>
                  <a:glow rad="101600">
                    <a:srgbClr val="FFFF00">
                      <a:alpha val="60000"/>
                    </a:srgbClr>
                  </a:glow>
                </a:effectLst>
              </a:rPr>
              <a:t>:</a:t>
            </a:r>
            <a:r>
              <a:rPr lang="en-GB" sz="3200" b="1" dirty="0">
                <a:ln>
                  <a:solidFill>
                    <a:srgbClr val="FF0000"/>
                  </a:solidFill>
                </a:ln>
                <a:solidFill>
                  <a:schemeClr val="accent1"/>
                </a:solidFill>
                <a:effectLst>
                  <a:glow rad="101600">
                    <a:srgbClr val="FFFF00">
                      <a:alpha val="60000"/>
                    </a:srgbClr>
                  </a:glow>
                </a:effectLst>
              </a:rPr>
              <a:t>1</a:t>
            </a:r>
            <a:r>
              <a:rPr lang="en-GB" sz="2800" b="1" dirty="0">
                <a:ln>
                  <a:solidFill>
                    <a:srgbClr val="FF0000"/>
                  </a:solidFill>
                </a:ln>
                <a:solidFill>
                  <a:schemeClr val="accent1"/>
                </a:solidFill>
                <a:effectLst>
                  <a:glow rad="101600">
                    <a:srgbClr val="FFFF00">
                      <a:alpha val="60000"/>
                    </a:srgbClr>
                  </a:glow>
                </a:effectLst>
              </a:rPr>
              <a:t>6</a:t>
            </a:r>
            <a:endParaRPr lang="en-ZW" sz="2800" b="1" dirty="0">
              <a:ln>
                <a:solidFill>
                  <a:srgbClr val="FF0000"/>
                </a:solidFill>
              </a:ln>
              <a:solidFill>
                <a:schemeClr val="accent1"/>
              </a:solidFill>
              <a:effectLst>
                <a:glow rad="101600">
                  <a:srgbClr val="FFFF00">
                    <a:alpha val="60000"/>
                  </a:srgbClr>
                </a:glow>
              </a:effectLst>
            </a:endParaRPr>
          </a:p>
        </p:txBody>
      </p:sp>
      <p:sp>
        <p:nvSpPr>
          <p:cNvPr id="11" name="TextBox 10">
            <a:extLst>
              <a:ext uri="{FF2B5EF4-FFF2-40B4-BE49-F238E27FC236}">
                <a16:creationId xmlns:a16="http://schemas.microsoft.com/office/drawing/2014/main" id="{B54B989A-016B-BB21-E604-5ECC35F44128}"/>
              </a:ext>
            </a:extLst>
          </p:cNvPr>
          <p:cNvSpPr txBox="1"/>
          <p:nvPr/>
        </p:nvSpPr>
        <p:spPr>
          <a:xfrm>
            <a:off x="5" y="5257963"/>
            <a:ext cx="12191995" cy="954107"/>
          </a:xfrm>
          <a:prstGeom prst="rect">
            <a:avLst/>
          </a:prstGeom>
          <a:noFill/>
        </p:spPr>
        <p:txBody>
          <a:bodyPr wrap="square">
            <a:spAutoFit/>
          </a:bodyPr>
          <a:lstStyle/>
          <a:p>
            <a:pPr algn="ctr"/>
            <a:r>
              <a:rPr lang="en-GB" sz="2800" b="1" i="1" dirty="0">
                <a:solidFill>
                  <a:srgbClr val="FFFF00"/>
                </a:solidFill>
                <a:effectLst/>
              </a:rPr>
              <a:t>"For God so loved the world, that He gave his only Son, so that whoever believes in Him should not perish but have eternal life.”</a:t>
            </a:r>
            <a:endParaRPr lang="en-ZW" sz="2800" b="1" i="1" dirty="0">
              <a:solidFill>
                <a:srgbClr val="FFFF00"/>
              </a:solidFill>
            </a:endParaRPr>
          </a:p>
        </p:txBody>
      </p:sp>
      <p:sp>
        <p:nvSpPr>
          <p:cNvPr id="20" name="TextBox 19">
            <a:extLst>
              <a:ext uri="{FF2B5EF4-FFF2-40B4-BE49-F238E27FC236}">
                <a16:creationId xmlns:a16="http://schemas.microsoft.com/office/drawing/2014/main" id="{23CF2D97-A92F-E1AD-1352-9AD0935E9FE9}"/>
              </a:ext>
            </a:extLst>
          </p:cNvPr>
          <p:cNvSpPr txBox="1"/>
          <p:nvPr/>
        </p:nvSpPr>
        <p:spPr>
          <a:xfrm>
            <a:off x="284237" y="3223585"/>
            <a:ext cx="3782796" cy="1107996"/>
          </a:xfrm>
          <a:prstGeom prst="rect">
            <a:avLst/>
          </a:prstGeom>
          <a:noFill/>
        </p:spPr>
        <p:txBody>
          <a:bodyPr wrap="square" rtlCol="0">
            <a:spAutoFit/>
          </a:bodyPr>
          <a:lstStyle/>
          <a:p>
            <a:r>
              <a:rPr lang="en-GB" sz="6600" b="1" dirty="0">
                <a:ln>
                  <a:solidFill>
                    <a:schemeClr val="tx1"/>
                  </a:solidFill>
                </a:ln>
                <a:solidFill>
                  <a:srgbClr val="FFFF00"/>
                </a:solidFill>
                <a:effectLst>
                  <a:glow rad="101600">
                    <a:schemeClr val="tx1">
                      <a:alpha val="60000"/>
                    </a:schemeClr>
                  </a:glow>
                </a:effectLst>
              </a:rPr>
              <a:t>SO LOVED</a:t>
            </a:r>
            <a:endParaRPr lang="en-ZW" sz="6600" b="1" dirty="0">
              <a:ln>
                <a:solidFill>
                  <a:schemeClr val="tx1"/>
                </a:solidFill>
              </a:ln>
              <a:solidFill>
                <a:srgbClr val="FFFF00"/>
              </a:solidFill>
              <a:effectLst>
                <a:glow rad="101600">
                  <a:schemeClr val="tx1">
                    <a:alpha val="60000"/>
                  </a:schemeClr>
                </a:glow>
              </a:effectLst>
            </a:endParaRPr>
          </a:p>
        </p:txBody>
      </p:sp>
      <p:sp>
        <p:nvSpPr>
          <p:cNvPr id="21" name="TextBox 20">
            <a:extLst>
              <a:ext uri="{FF2B5EF4-FFF2-40B4-BE49-F238E27FC236}">
                <a16:creationId xmlns:a16="http://schemas.microsoft.com/office/drawing/2014/main" id="{F6860C5B-39B0-97E3-E5EC-C93936A93A06}"/>
              </a:ext>
            </a:extLst>
          </p:cNvPr>
          <p:cNvSpPr txBox="1"/>
          <p:nvPr/>
        </p:nvSpPr>
        <p:spPr>
          <a:xfrm>
            <a:off x="284237" y="4327473"/>
            <a:ext cx="3305124" cy="707886"/>
          </a:xfrm>
          <a:prstGeom prst="rect">
            <a:avLst/>
          </a:prstGeom>
          <a:noFill/>
        </p:spPr>
        <p:txBody>
          <a:bodyPr wrap="square" rtlCol="0">
            <a:spAutoFit/>
          </a:bodyPr>
          <a:lstStyle/>
          <a:p>
            <a:r>
              <a:rPr lang="en-GB" sz="4000" b="1" dirty="0">
                <a:ln>
                  <a:solidFill>
                    <a:schemeClr val="bg1"/>
                  </a:solidFill>
                </a:ln>
                <a:solidFill>
                  <a:schemeClr val="bg1"/>
                </a:solidFill>
                <a:effectLst>
                  <a:glow rad="101600">
                    <a:schemeClr val="tx1">
                      <a:alpha val="60000"/>
                    </a:schemeClr>
                  </a:glow>
                </a:effectLst>
              </a:rPr>
              <a:t>HEART OF ALL</a:t>
            </a:r>
            <a:endParaRPr lang="en-ZW" sz="4000" b="1" dirty="0">
              <a:ln>
                <a:solidFill>
                  <a:schemeClr val="bg1"/>
                </a:solidFill>
              </a:ln>
              <a:solidFill>
                <a:schemeClr val="bg1"/>
              </a:solidFill>
              <a:effectLst>
                <a:glow rad="101600">
                  <a:schemeClr val="tx1">
                    <a:alpha val="60000"/>
                  </a:schemeClr>
                </a:glow>
              </a:effectLst>
            </a:endParaRPr>
          </a:p>
        </p:txBody>
      </p:sp>
      <p:sp>
        <p:nvSpPr>
          <p:cNvPr id="17" name="TextBox 16">
            <a:extLst>
              <a:ext uri="{FF2B5EF4-FFF2-40B4-BE49-F238E27FC236}">
                <a16:creationId xmlns:a16="http://schemas.microsoft.com/office/drawing/2014/main" id="{573C8324-E873-3BDC-778B-C25E2E2AECC1}"/>
              </a:ext>
            </a:extLst>
          </p:cNvPr>
          <p:cNvSpPr txBox="1"/>
          <p:nvPr/>
        </p:nvSpPr>
        <p:spPr>
          <a:xfrm>
            <a:off x="-1" y="1017172"/>
            <a:ext cx="8857397" cy="769441"/>
          </a:xfrm>
          <a:prstGeom prst="rect">
            <a:avLst/>
          </a:prstGeom>
          <a:noFill/>
        </p:spPr>
        <p:txBody>
          <a:bodyPr wrap="square" rtlCol="0">
            <a:spAutoFit/>
          </a:bodyPr>
          <a:lstStyle/>
          <a:p>
            <a:r>
              <a:rPr lang="en-GB" sz="4400" b="1" dirty="0">
                <a:ln>
                  <a:solidFill>
                    <a:srgbClr val="FFC000"/>
                  </a:solidFill>
                </a:ln>
                <a:solidFill>
                  <a:schemeClr val="accent4"/>
                </a:solidFill>
                <a:effectLst>
                  <a:glow rad="101600">
                    <a:schemeClr val="tx1">
                      <a:alpha val="60000"/>
                    </a:schemeClr>
                  </a:glow>
                </a:effectLst>
              </a:rPr>
              <a:t>HOW CAN SCHOOLS BE BEACONS OF</a:t>
            </a:r>
            <a:endParaRPr lang="en-ZW" sz="4400" b="1" dirty="0">
              <a:ln>
                <a:solidFill>
                  <a:srgbClr val="FFC000"/>
                </a:solidFill>
              </a:ln>
              <a:solidFill>
                <a:schemeClr val="accent4"/>
              </a:solidFill>
              <a:effectLst>
                <a:glow rad="101600">
                  <a:schemeClr val="tx1">
                    <a:alpha val="60000"/>
                  </a:schemeClr>
                </a:glow>
              </a:effectLst>
            </a:endParaRPr>
          </a:p>
        </p:txBody>
      </p:sp>
      <p:sp>
        <p:nvSpPr>
          <p:cNvPr id="19" name="TextBox 18">
            <a:extLst>
              <a:ext uri="{FF2B5EF4-FFF2-40B4-BE49-F238E27FC236}">
                <a16:creationId xmlns:a16="http://schemas.microsoft.com/office/drawing/2014/main" id="{05A7EEEC-9CC2-08A8-94D2-06F05DEDC9F7}"/>
              </a:ext>
            </a:extLst>
          </p:cNvPr>
          <p:cNvSpPr txBox="1"/>
          <p:nvPr/>
        </p:nvSpPr>
        <p:spPr>
          <a:xfrm>
            <a:off x="135053" y="2034924"/>
            <a:ext cx="3454308" cy="707886"/>
          </a:xfrm>
          <a:prstGeom prst="rect">
            <a:avLst/>
          </a:prstGeom>
          <a:noFill/>
        </p:spPr>
        <p:txBody>
          <a:bodyPr wrap="square" rtlCol="0">
            <a:spAutoFit/>
          </a:bodyPr>
          <a:lstStyle/>
          <a:p>
            <a:r>
              <a:rPr lang="en-GB" sz="4000" b="1" dirty="0">
                <a:ln>
                  <a:solidFill>
                    <a:schemeClr val="bg1"/>
                  </a:solidFill>
                </a:ln>
                <a:solidFill>
                  <a:srgbClr val="FFFF00"/>
                </a:solidFill>
                <a:effectLst>
                  <a:glow rad="101600">
                    <a:schemeClr val="tx1">
                      <a:alpha val="60000"/>
                    </a:schemeClr>
                  </a:glow>
                </a:effectLst>
              </a:rPr>
              <a:t>PRINCIPLES</a:t>
            </a:r>
            <a:endParaRPr lang="en-ZW" sz="4000" b="1" dirty="0">
              <a:ln>
                <a:solidFill>
                  <a:schemeClr val="bg1"/>
                </a:solidFill>
              </a:ln>
              <a:solidFill>
                <a:srgbClr val="FFFF00"/>
              </a:solidFill>
              <a:effectLst>
                <a:glow rad="101600">
                  <a:schemeClr val="tx1">
                    <a:alpha val="60000"/>
                  </a:schemeClr>
                </a:glow>
              </a:effectLst>
            </a:endParaRPr>
          </a:p>
        </p:txBody>
      </p:sp>
      <p:sp>
        <p:nvSpPr>
          <p:cNvPr id="27" name="TextBox 26">
            <a:extLst>
              <a:ext uri="{FF2B5EF4-FFF2-40B4-BE49-F238E27FC236}">
                <a16:creationId xmlns:a16="http://schemas.microsoft.com/office/drawing/2014/main" id="{91020045-1570-50B1-61F8-7EB53F5827DF}"/>
              </a:ext>
            </a:extLst>
          </p:cNvPr>
          <p:cNvSpPr txBox="1"/>
          <p:nvPr/>
        </p:nvSpPr>
        <p:spPr>
          <a:xfrm>
            <a:off x="6096000" y="2034924"/>
            <a:ext cx="5967471" cy="707886"/>
          </a:xfrm>
          <a:prstGeom prst="rect">
            <a:avLst/>
          </a:prstGeom>
          <a:noFill/>
        </p:spPr>
        <p:txBody>
          <a:bodyPr wrap="square" rtlCol="0">
            <a:spAutoFit/>
          </a:bodyPr>
          <a:lstStyle/>
          <a:p>
            <a:pPr algn="r"/>
            <a:r>
              <a:rPr lang="en-GB" sz="4000" b="1" dirty="0">
                <a:ln>
                  <a:solidFill>
                    <a:schemeClr val="bg1"/>
                  </a:solidFill>
                </a:ln>
                <a:solidFill>
                  <a:srgbClr val="FFFF00"/>
                </a:solidFill>
                <a:effectLst>
                  <a:glow rad="101600">
                    <a:schemeClr val="tx1">
                      <a:alpha val="60000"/>
                    </a:schemeClr>
                  </a:glow>
                </a:effectLst>
              </a:rPr>
              <a:t>LOVE OF GOD </a:t>
            </a:r>
            <a:endParaRPr lang="en-ZW" sz="4000" b="1" dirty="0">
              <a:ln>
                <a:solidFill>
                  <a:schemeClr val="bg1"/>
                </a:solidFill>
              </a:ln>
              <a:solidFill>
                <a:srgbClr val="FFFF00"/>
              </a:solidFill>
              <a:effectLst>
                <a:glow rad="101600">
                  <a:schemeClr val="tx1">
                    <a:alpha val="60000"/>
                  </a:schemeClr>
                </a:glow>
              </a:effectLst>
            </a:endParaRPr>
          </a:p>
        </p:txBody>
      </p:sp>
      <p:sp>
        <p:nvSpPr>
          <p:cNvPr id="28" name="TextBox 27">
            <a:extLst>
              <a:ext uri="{FF2B5EF4-FFF2-40B4-BE49-F238E27FC236}">
                <a16:creationId xmlns:a16="http://schemas.microsoft.com/office/drawing/2014/main" id="{12B8D16C-8AB0-DF94-533F-B627947E1D42}"/>
              </a:ext>
            </a:extLst>
          </p:cNvPr>
          <p:cNvSpPr txBox="1"/>
          <p:nvPr/>
        </p:nvSpPr>
        <p:spPr>
          <a:xfrm>
            <a:off x="4165886" y="4331581"/>
            <a:ext cx="6110878" cy="707886"/>
          </a:xfrm>
          <a:prstGeom prst="rect">
            <a:avLst/>
          </a:prstGeom>
          <a:noFill/>
        </p:spPr>
        <p:txBody>
          <a:bodyPr wrap="square" rtlCol="0">
            <a:spAutoFit/>
          </a:bodyPr>
          <a:lstStyle/>
          <a:p>
            <a:r>
              <a:rPr lang="en-GB" sz="4000" b="1" dirty="0">
                <a:ln>
                  <a:solidFill>
                    <a:schemeClr val="bg1"/>
                  </a:solidFill>
                </a:ln>
                <a:solidFill>
                  <a:schemeClr val="bg1"/>
                </a:solidFill>
                <a:effectLst>
                  <a:glow rad="101600">
                    <a:schemeClr val="tx1">
                      <a:alpha val="60000"/>
                    </a:schemeClr>
                  </a:glow>
                </a:effectLst>
              </a:rPr>
              <a:t>PEOPLE NOT REPUTATION</a:t>
            </a:r>
            <a:endParaRPr lang="en-ZW" sz="4000" b="1" dirty="0">
              <a:ln>
                <a:solidFill>
                  <a:schemeClr val="bg1"/>
                </a:solidFill>
              </a:ln>
              <a:solidFill>
                <a:schemeClr val="bg1"/>
              </a:solidFill>
              <a:effectLst>
                <a:glow rad="101600">
                  <a:schemeClr val="tx1">
                    <a:alpha val="60000"/>
                  </a:schemeClr>
                </a:glow>
              </a:effectLst>
            </a:endParaRPr>
          </a:p>
        </p:txBody>
      </p:sp>
    </p:spTree>
    <p:extLst>
      <p:ext uri="{BB962C8B-B14F-4D97-AF65-F5344CB8AC3E}">
        <p14:creationId xmlns:p14="http://schemas.microsoft.com/office/powerpoint/2010/main" val="867384373"/>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p:cTn id="7" dur="500" fill="hold"/>
                                        <p:tgtEl>
                                          <p:spTgt spid="20"/>
                                        </p:tgtEl>
                                        <p:attrNameLst>
                                          <p:attrName>ppt_w</p:attrName>
                                        </p:attrNameLst>
                                      </p:cBhvr>
                                      <p:tavLst>
                                        <p:tav tm="0">
                                          <p:val>
                                            <p:fltVal val="0"/>
                                          </p:val>
                                        </p:tav>
                                        <p:tav tm="100000">
                                          <p:val>
                                            <p:strVal val="#ppt_w"/>
                                          </p:val>
                                        </p:tav>
                                      </p:tavLst>
                                    </p:anim>
                                    <p:anim calcmode="lin" valueType="num">
                                      <p:cBhvr>
                                        <p:cTn id="8" dur="500" fill="hold"/>
                                        <p:tgtEl>
                                          <p:spTgt spid="20"/>
                                        </p:tgtEl>
                                        <p:attrNameLst>
                                          <p:attrName>ppt_h</p:attrName>
                                        </p:attrNameLst>
                                      </p:cBhvr>
                                      <p:tavLst>
                                        <p:tav tm="0">
                                          <p:val>
                                            <p:fltVal val="0"/>
                                          </p:val>
                                        </p:tav>
                                        <p:tav tm="100000">
                                          <p:val>
                                            <p:strVal val="#ppt_h"/>
                                          </p:val>
                                        </p:tav>
                                      </p:tavLst>
                                    </p:anim>
                                    <p:animEffect transition="in" filter="fade">
                                      <p:cBhvr>
                                        <p:cTn id="9" dur="500"/>
                                        <p:tgtEl>
                                          <p:spTgt spid="20"/>
                                        </p:tgtEl>
                                      </p:cBhvr>
                                    </p:animEffect>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27"/>
                                        </p:tgtEl>
                                        <p:attrNameLst>
                                          <p:attrName>style.visibility</p:attrName>
                                        </p:attrNameLst>
                                      </p:cBhvr>
                                      <p:to>
                                        <p:strVal val="visible"/>
                                      </p:to>
                                    </p:set>
                                    <p:animEffect transition="in" filter="fade">
                                      <p:cBhvr>
                                        <p:cTn id="14" dur="1000"/>
                                        <p:tgtEl>
                                          <p:spTgt spid="27"/>
                                        </p:tgtEl>
                                      </p:cBhvr>
                                    </p:animEffect>
                                    <p:anim calcmode="lin" valueType="num">
                                      <p:cBhvr>
                                        <p:cTn id="15" dur="1000" fill="hold"/>
                                        <p:tgtEl>
                                          <p:spTgt spid="27"/>
                                        </p:tgtEl>
                                        <p:attrNameLst>
                                          <p:attrName>ppt_x</p:attrName>
                                        </p:attrNameLst>
                                      </p:cBhvr>
                                      <p:tavLst>
                                        <p:tav tm="0">
                                          <p:val>
                                            <p:strVal val="#ppt_x"/>
                                          </p:val>
                                        </p:tav>
                                        <p:tav tm="100000">
                                          <p:val>
                                            <p:strVal val="#ppt_x"/>
                                          </p:val>
                                        </p:tav>
                                      </p:tavLst>
                                    </p:anim>
                                    <p:anim calcmode="lin" valueType="num">
                                      <p:cBhvr>
                                        <p:cTn id="16"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6" presetClass="entr" presetSubtype="37" fill="hold" grpId="0" nodeType="clickEffect">
                                  <p:stCondLst>
                                    <p:cond delay="0"/>
                                  </p:stCondLst>
                                  <p:childTnLst>
                                    <p:set>
                                      <p:cBhvr>
                                        <p:cTn id="20" dur="1" fill="hold">
                                          <p:stCondLst>
                                            <p:cond delay="0"/>
                                          </p:stCondLst>
                                        </p:cTn>
                                        <p:tgtEl>
                                          <p:spTgt spid="21"/>
                                        </p:tgtEl>
                                        <p:attrNameLst>
                                          <p:attrName>style.visibility</p:attrName>
                                        </p:attrNameLst>
                                      </p:cBhvr>
                                      <p:to>
                                        <p:strVal val="visible"/>
                                      </p:to>
                                    </p:set>
                                    <p:animEffect transition="in" filter="barn(outVertical)">
                                      <p:cBhvr>
                                        <p:cTn id="21" dur="500"/>
                                        <p:tgtEl>
                                          <p:spTgt spid="21"/>
                                        </p:tgtEl>
                                      </p:cBhvr>
                                    </p:animEffect>
                                  </p:childTnLst>
                                </p:cTn>
                              </p:par>
                            </p:childTnLst>
                          </p:cTn>
                        </p:par>
                      </p:childTnLst>
                    </p:cTn>
                  </p:par>
                  <p:par>
                    <p:cTn id="22" fill="hold">
                      <p:stCondLst>
                        <p:cond delay="indefinite"/>
                      </p:stCondLst>
                      <p:childTnLst>
                        <p:par>
                          <p:cTn id="23" fill="hold">
                            <p:stCondLst>
                              <p:cond delay="0"/>
                            </p:stCondLst>
                            <p:childTnLst>
                              <p:par>
                                <p:cTn id="24" presetID="16" presetClass="entr" presetSubtype="37" fill="hold" grpId="0" nodeType="clickEffect">
                                  <p:stCondLst>
                                    <p:cond delay="0"/>
                                  </p:stCondLst>
                                  <p:childTnLst>
                                    <p:set>
                                      <p:cBhvr>
                                        <p:cTn id="25" dur="1" fill="hold">
                                          <p:stCondLst>
                                            <p:cond delay="0"/>
                                          </p:stCondLst>
                                        </p:cTn>
                                        <p:tgtEl>
                                          <p:spTgt spid="28"/>
                                        </p:tgtEl>
                                        <p:attrNameLst>
                                          <p:attrName>style.visibility</p:attrName>
                                        </p:attrNameLst>
                                      </p:cBhvr>
                                      <p:to>
                                        <p:strVal val="visible"/>
                                      </p:to>
                                    </p:set>
                                    <p:animEffect transition="in" filter="barn(outVertical)">
                                      <p:cBhvr>
                                        <p:cTn id="26"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p:bldP spid="27" grpId="0"/>
      <p:bldP spid="2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Five Tips to Design and Launch an Effective BLE Beacon Campaign -">
            <a:extLst>
              <a:ext uri="{FF2B5EF4-FFF2-40B4-BE49-F238E27FC236}">
                <a16:creationId xmlns:a16="http://schemas.microsoft.com/office/drawing/2014/main" id="{CABB66F8-194E-CDB3-2B28-92AC5717B8D3}"/>
              </a:ext>
            </a:extLst>
          </p:cNvPr>
          <p:cNvPicPr>
            <a:picLocks noChangeAspect="1" noChangeArrowheads="1"/>
          </p:cNvPicPr>
          <p:nvPr/>
        </p:nvPicPr>
        <p:blipFill>
          <a:blip r:embed="rId2">
            <a:extLst>
              <a:ext uri="{BEBA8EAE-BF5A-486C-A8C5-ECC9F3942E4B}">
                <a14:imgProps xmlns:a14="http://schemas.microsoft.com/office/drawing/2010/main">
                  <a14:imgLayer r:embed="rId3">
                    <a14:imgEffect>
                      <a14:artisticPaintStrokes/>
                    </a14:imgEffect>
                  </a14:imgLayer>
                </a14:imgProps>
              </a:ext>
              <a:ext uri="{28A0092B-C50C-407E-A947-70E740481C1C}">
                <a14:useLocalDpi xmlns:a14="http://schemas.microsoft.com/office/drawing/2010/main" val="0"/>
              </a:ext>
            </a:extLst>
          </a:blip>
          <a:srcRect/>
          <a:stretch>
            <a:fillRect/>
          </a:stretch>
        </p:blipFill>
        <p:spPr bwMode="auto">
          <a:xfrm flipH="1">
            <a:off x="-2" y="14177"/>
            <a:ext cx="12191997" cy="6842541"/>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a:extLst>
              <a:ext uri="{FF2B5EF4-FFF2-40B4-BE49-F238E27FC236}">
                <a16:creationId xmlns:a16="http://schemas.microsoft.com/office/drawing/2014/main" id="{65DB98E9-D069-0887-0F7A-A1514B0DED67}"/>
              </a:ext>
            </a:extLst>
          </p:cNvPr>
          <p:cNvSpPr txBox="1"/>
          <p:nvPr/>
        </p:nvSpPr>
        <p:spPr>
          <a:xfrm>
            <a:off x="1" y="6087277"/>
            <a:ext cx="12191999" cy="769441"/>
          </a:xfrm>
          <a:prstGeom prst="rect">
            <a:avLst/>
          </a:prstGeom>
          <a:noFill/>
        </p:spPr>
        <p:txBody>
          <a:bodyPr wrap="square" rtlCol="0">
            <a:spAutoFit/>
          </a:bodyPr>
          <a:lstStyle/>
          <a:p>
            <a:pPr lvl="1" algn="ct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latin typeface="Bauhaus 93" panose="04030905020B02020C02" pitchFamily="82" charset="0"/>
              </a:rPr>
              <a:t>KLAXONS OF </a:t>
            </a:r>
            <a:r>
              <a:rPr lang="en-ZW" sz="4400" b="1" dirty="0">
                <a:ln w="19050">
                  <a:solidFill>
                    <a:srgbClr val="00B050"/>
                  </a:solidFill>
                </a:ln>
                <a:solidFill>
                  <a:srgbClr val="FFFF00"/>
                </a:solidFill>
                <a:effectLst>
                  <a:outerShdw blurRad="38100" dist="38100" dir="2700000" algn="tl">
                    <a:srgbClr val="000000">
                      <a:alpha val="43137"/>
                    </a:srgbClr>
                  </a:outerShdw>
                </a:effectLst>
                <a:latin typeface="Bauhaus 93" panose="04030905020B02020C02" pitchFamily="82" charset="0"/>
              </a:rPr>
              <a:t>HYPE  </a:t>
            </a: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latin typeface="Bauhaus 93" panose="04030905020B02020C02" pitchFamily="82" charset="0"/>
              </a:rPr>
              <a:t> </a:t>
            </a: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rPr>
              <a:t>OR</a:t>
            </a: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latin typeface="Broadway" panose="04040905080B02020502" pitchFamily="82" charset="0"/>
              </a:rPr>
              <a:t>  BEACONS OF </a:t>
            </a:r>
            <a:r>
              <a:rPr lang="en-ZW" sz="4400" b="1" dirty="0">
                <a:ln w="19050">
                  <a:solidFill>
                    <a:srgbClr val="FFFF00"/>
                  </a:solidFill>
                </a:ln>
                <a:solidFill>
                  <a:srgbClr val="00B050"/>
                </a:solidFill>
                <a:effectLst>
                  <a:outerShdw blurRad="38100" dist="38100" dir="2700000" algn="tl">
                    <a:srgbClr val="000000">
                      <a:alpha val="43137"/>
                    </a:srgbClr>
                  </a:outerShdw>
                </a:effectLst>
                <a:latin typeface="Broadway" panose="04040905080B02020502" pitchFamily="82" charset="0"/>
              </a:rPr>
              <a:t>HOPE</a:t>
            </a: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latin typeface="Broadway" panose="04040905080B02020502" pitchFamily="82" charset="0"/>
              </a:rPr>
              <a:t>?</a:t>
            </a:r>
          </a:p>
        </p:txBody>
      </p:sp>
      <p:pic>
        <p:nvPicPr>
          <p:cNvPr id="5" name="Picture 2">
            <a:extLst>
              <a:ext uri="{FF2B5EF4-FFF2-40B4-BE49-F238E27FC236}">
                <a16:creationId xmlns:a16="http://schemas.microsoft.com/office/drawing/2014/main" id="{99A33C5B-0E37-A90F-FAF3-0B6F7E9EB06D}"/>
              </a:ext>
            </a:extLst>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0" y="-9040"/>
            <a:ext cx="773718" cy="840037"/>
          </a:xfrm>
          <a:prstGeom prst="rect">
            <a:avLst/>
          </a:prstGeom>
          <a:noFill/>
          <a:ln w="9525">
            <a:noFill/>
            <a:miter lim="800000"/>
            <a:headEnd/>
            <a:tailEnd/>
          </a:ln>
          <a:effectLst/>
        </p:spPr>
      </p:pic>
      <p:sp>
        <p:nvSpPr>
          <p:cNvPr id="6" name="TextBox 5">
            <a:extLst>
              <a:ext uri="{FF2B5EF4-FFF2-40B4-BE49-F238E27FC236}">
                <a16:creationId xmlns:a16="http://schemas.microsoft.com/office/drawing/2014/main" id="{2A201078-330B-5496-B5A1-3C511FD666B0}"/>
              </a:ext>
            </a:extLst>
          </p:cNvPr>
          <p:cNvSpPr txBox="1"/>
          <p:nvPr/>
        </p:nvSpPr>
        <p:spPr>
          <a:xfrm>
            <a:off x="773718" y="0"/>
            <a:ext cx="10644564" cy="830997"/>
          </a:xfrm>
          <a:prstGeom prst="rect">
            <a:avLst/>
          </a:prstGeom>
          <a:solidFill>
            <a:srgbClr val="009900"/>
          </a:solidFill>
        </p:spPr>
        <p:txBody>
          <a:bodyPr wrap="square" rtlCol="0">
            <a:spAutoFit/>
          </a:bodyPr>
          <a:lstStyle/>
          <a:p>
            <a:pPr algn="ctr"/>
            <a:r>
              <a:rPr lang="en-ZW" sz="2400" b="1" i="1" dirty="0">
                <a:solidFill>
                  <a:srgbClr val="FFFF00"/>
                </a:solidFill>
                <a:effectLst>
                  <a:outerShdw blurRad="38100" dist="38100" dir="2700000" algn="tl">
                    <a:srgbClr val="000000">
                      <a:alpha val="43137"/>
                    </a:srgbClr>
                  </a:outerShdw>
                </a:effectLst>
              </a:rPr>
              <a:t>Empowering relevant, high-quality, holistic education </a:t>
            </a:r>
          </a:p>
          <a:p>
            <a:pPr algn="ctr"/>
            <a:r>
              <a:rPr lang="en-ZW" sz="2400" b="1" i="1" dirty="0">
                <a:solidFill>
                  <a:srgbClr val="FFFF00"/>
                </a:solidFill>
                <a:effectLst>
                  <a:outerShdw blurRad="38100" dist="38100" dir="2700000" algn="tl">
                    <a:srgbClr val="000000">
                      <a:alpha val="43137"/>
                    </a:srgbClr>
                  </a:outerShdw>
                </a:effectLst>
              </a:rPr>
              <a:t>in member, non-profit, independent schools</a:t>
            </a:r>
            <a:endParaRPr lang="en-ZW" sz="2400" i="1" dirty="0">
              <a:solidFill>
                <a:srgbClr val="FFFF00"/>
              </a:solidFill>
              <a:effectLst>
                <a:outerShdw blurRad="38100" dist="38100" dir="2700000" algn="tl">
                  <a:srgbClr val="000000">
                    <a:alpha val="43137"/>
                  </a:srgbClr>
                </a:outerShdw>
              </a:effectLst>
            </a:endParaRPr>
          </a:p>
        </p:txBody>
      </p:sp>
      <p:pic>
        <p:nvPicPr>
          <p:cNvPr id="7" name="Picture 2">
            <a:extLst>
              <a:ext uri="{FF2B5EF4-FFF2-40B4-BE49-F238E27FC236}">
                <a16:creationId xmlns:a16="http://schemas.microsoft.com/office/drawing/2014/main" id="{CF0C578F-4E13-1988-6620-5AAB6ED87EF1}"/>
              </a:ext>
            </a:extLst>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11418282" y="-9041"/>
            <a:ext cx="773718" cy="840037"/>
          </a:xfrm>
          <a:prstGeom prst="rect">
            <a:avLst/>
          </a:prstGeom>
          <a:noFill/>
          <a:ln w="9525">
            <a:noFill/>
            <a:miter lim="800000"/>
            <a:headEnd/>
            <a:tailEnd/>
          </a:ln>
          <a:effectLst/>
        </p:spPr>
      </p:pic>
      <p:sp>
        <p:nvSpPr>
          <p:cNvPr id="3" name="TextBox 2">
            <a:extLst>
              <a:ext uri="{FF2B5EF4-FFF2-40B4-BE49-F238E27FC236}">
                <a16:creationId xmlns:a16="http://schemas.microsoft.com/office/drawing/2014/main" id="{5F201314-902D-8EDB-47A2-9D166AC9B74F}"/>
              </a:ext>
            </a:extLst>
          </p:cNvPr>
          <p:cNvSpPr txBox="1"/>
          <p:nvPr/>
        </p:nvSpPr>
        <p:spPr>
          <a:xfrm>
            <a:off x="8611738" y="819876"/>
            <a:ext cx="3057098" cy="1107996"/>
          </a:xfrm>
          <a:prstGeom prst="rect">
            <a:avLst/>
          </a:prstGeom>
          <a:noFill/>
        </p:spPr>
        <p:txBody>
          <a:bodyPr wrap="square" rtlCol="0">
            <a:spAutoFit/>
          </a:bodyPr>
          <a:lstStyle/>
          <a:p>
            <a:r>
              <a:rPr lang="en-ZW" sz="6600" b="1" dirty="0">
                <a:ln w="19050">
                  <a:solidFill>
                    <a:srgbClr val="FFFF00"/>
                  </a:solidFill>
                </a:ln>
                <a:solidFill>
                  <a:srgbClr val="00B050"/>
                </a:solidFill>
                <a:effectLst>
                  <a:outerShdw blurRad="38100" dist="38100" dir="2700000" algn="tl">
                    <a:srgbClr val="000000">
                      <a:alpha val="43137"/>
                    </a:srgbClr>
                  </a:outerShdw>
                </a:effectLst>
                <a:latin typeface="Broadway" panose="04040905080B02020502" pitchFamily="82" charset="0"/>
              </a:rPr>
              <a:t>HOPE</a:t>
            </a:r>
            <a:endParaRPr lang="en-ZW" sz="6600" dirty="0"/>
          </a:p>
        </p:txBody>
      </p:sp>
      <p:sp>
        <p:nvSpPr>
          <p:cNvPr id="4" name="TextBox 3">
            <a:extLst>
              <a:ext uri="{FF2B5EF4-FFF2-40B4-BE49-F238E27FC236}">
                <a16:creationId xmlns:a16="http://schemas.microsoft.com/office/drawing/2014/main" id="{7B84E885-DA92-90DC-3A42-075F5CA5B508}"/>
              </a:ext>
            </a:extLst>
          </p:cNvPr>
          <p:cNvSpPr txBox="1"/>
          <p:nvPr/>
        </p:nvSpPr>
        <p:spPr>
          <a:xfrm rot="21414166">
            <a:off x="2142699" y="3269752"/>
            <a:ext cx="4876455" cy="1015663"/>
          </a:xfrm>
          <a:prstGeom prst="rect">
            <a:avLst/>
          </a:prstGeom>
          <a:noFill/>
        </p:spPr>
        <p:txBody>
          <a:bodyPr wrap="square" rtlCol="0">
            <a:spAutoFit/>
          </a:bodyPr>
          <a:lstStyle/>
          <a:p>
            <a:pPr algn="r"/>
            <a:r>
              <a:rPr lang="en-GB" sz="6000" b="1" dirty="0">
                <a:ln>
                  <a:solidFill>
                    <a:srgbClr val="FF0000"/>
                  </a:solidFill>
                </a:ln>
                <a:solidFill>
                  <a:schemeClr val="accent1"/>
                </a:solidFill>
                <a:effectLst>
                  <a:glow rad="101600">
                    <a:srgbClr val="FFFF00">
                      <a:alpha val="60000"/>
                    </a:srgbClr>
                  </a:glow>
                </a:effectLst>
              </a:rPr>
              <a:t>J</a:t>
            </a:r>
            <a:r>
              <a:rPr lang="en-GB" sz="5400" b="1" dirty="0">
                <a:ln>
                  <a:solidFill>
                    <a:srgbClr val="FF0000"/>
                  </a:solidFill>
                </a:ln>
                <a:solidFill>
                  <a:schemeClr val="accent1"/>
                </a:solidFill>
                <a:effectLst>
                  <a:glow rad="101600">
                    <a:srgbClr val="FFFF00">
                      <a:alpha val="60000"/>
                    </a:srgbClr>
                  </a:glow>
                </a:effectLst>
              </a:rPr>
              <a:t>O</a:t>
            </a:r>
            <a:r>
              <a:rPr lang="en-GB" sz="4400" b="1" dirty="0">
                <a:ln>
                  <a:solidFill>
                    <a:srgbClr val="FF0000"/>
                  </a:solidFill>
                </a:ln>
                <a:solidFill>
                  <a:schemeClr val="accent1"/>
                </a:solidFill>
                <a:effectLst>
                  <a:glow rad="101600">
                    <a:srgbClr val="FFFF00">
                      <a:alpha val="60000"/>
                    </a:srgbClr>
                  </a:glow>
                </a:effectLst>
              </a:rPr>
              <a:t>H</a:t>
            </a:r>
            <a:r>
              <a:rPr lang="en-GB" sz="4000" b="1" dirty="0">
                <a:ln>
                  <a:solidFill>
                    <a:srgbClr val="FF0000"/>
                  </a:solidFill>
                </a:ln>
                <a:solidFill>
                  <a:schemeClr val="accent1"/>
                </a:solidFill>
                <a:effectLst>
                  <a:glow rad="101600">
                    <a:srgbClr val="FFFF00">
                      <a:alpha val="60000"/>
                    </a:srgbClr>
                  </a:glow>
                </a:effectLst>
              </a:rPr>
              <a:t>N</a:t>
            </a:r>
            <a:r>
              <a:rPr lang="en-GB" sz="2800" b="1" dirty="0">
                <a:ln>
                  <a:solidFill>
                    <a:srgbClr val="FF0000"/>
                  </a:solidFill>
                </a:ln>
                <a:solidFill>
                  <a:schemeClr val="accent1"/>
                </a:solidFill>
                <a:effectLst>
                  <a:glow rad="101600">
                    <a:srgbClr val="FFFF00">
                      <a:alpha val="60000"/>
                    </a:srgbClr>
                  </a:glow>
                </a:effectLst>
              </a:rPr>
              <a:t> </a:t>
            </a:r>
            <a:r>
              <a:rPr lang="en-GB" sz="3600" b="1" dirty="0">
                <a:ln>
                  <a:solidFill>
                    <a:srgbClr val="FF0000"/>
                  </a:solidFill>
                </a:ln>
                <a:solidFill>
                  <a:schemeClr val="accent1"/>
                </a:solidFill>
                <a:effectLst>
                  <a:glow rad="101600">
                    <a:srgbClr val="FFFF00">
                      <a:alpha val="60000"/>
                    </a:srgbClr>
                  </a:glow>
                </a:effectLst>
              </a:rPr>
              <a:t>3</a:t>
            </a:r>
            <a:r>
              <a:rPr lang="en-GB" sz="2800" b="1" dirty="0">
                <a:ln>
                  <a:solidFill>
                    <a:srgbClr val="FF0000"/>
                  </a:solidFill>
                </a:ln>
                <a:solidFill>
                  <a:schemeClr val="accent1"/>
                </a:solidFill>
                <a:effectLst>
                  <a:glow rad="101600">
                    <a:srgbClr val="FFFF00">
                      <a:alpha val="60000"/>
                    </a:srgbClr>
                  </a:glow>
                </a:effectLst>
              </a:rPr>
              <a:t>:</a:t>
            </a:r>
            <a:r>
              <a:rPr lang="en-GB" sz="3200" b="1" dirty="0">
                <a:ln>
                  <a:solidFill>
                    <a:srgbClr val="FF0000"/>
                  </a:solidFill>
                </a:ln>
                <a:solidFill>
                  <a:schemeClr val="accent1"/>
                </a:solidFill>
                <a:effectLst>
                  <a:glow rad="101600">
                    <a:srgbClr val="FFFF00">
                      <a:alpha val="60000"/>
                    </a:srgbClr>
                  </a:glow>
                </a:effectLst>
              </a:rPr>
              <a:t>1</a:t>
            </a:r>
            <a:r>
              <a:rPr lang="en-GB" sz="2800" b="1" dirty="0">
                <a:ln>
                  <a:solidFill>
                    <a:srgbClr val="FF0000"/>
                  </a:solidFill>
                </a:ln>
                <a:solidFill>
                  <a:schemeClr val="accent1"/>
                </a:solidFill>
                <a:effectLst>
                  <a:glow rad="101600">
                    <a:srgbClr val="FFFF00">
                      <a:alpha val="60000"/>
                    </a:srgbClr>
                  </a:glow>
                </a:effectLst>
              </a:rPr>
              <a:t>6</a:t>
            </a:r>
            <a:endParaRPr lang="en-ZW" sz="2800" b="1" dirty="0">
              <a:ln>
                <a:solidFill>
                  <a:srgbClr val="FF0000"/>
                </a:solidFill>
              </a:ln>
              <a:solidFill>
                <a:schemeClr val="accent1"/>
              </a:solidFill>
              <a:effectLst>
                <a:glow rad="101600">
                  <a:srgbClr val="FFFF00">
                    <a:alpha val="60000"/>
                  </a:srgbClr>
                </a:glow>
              </a:effectLst>
            </a:endParaRPr>
          </a:p>
        </p:txBody>
      </p:sp>
      <p:sp>
        <p:nvSpPr>
          <p:cNvPr id="11" name="TextBox 10">
            <a:extLst>
              <a:ext uri="{FF2B5EF4-FFF2-40B4-BE49-F238E27FC236}">
                <a16:creationId xmlns:a16="http://schemas.microsoft.com/office/drawing/2014/main" id="{B54B989A-016B-BB21-E604-5ECC35F44128}"/>
              </a:ext>
            </a:extLst>
          </p:cNvPr>
          <p:cNvSpPr txBox="1"/>
          <p:nvPr/>
        </p:nvSpPr>
        <p:spPr>
          <a:xfrm>
            <a:off x="5" y="5257963"/>
            <a:ext cx="12191995" cy="954107"/>
          </a:xfrm>
          <a:prstGeom prst="rect">
            <a:avLst/>
          </a:prstGeom>
          <a:noFill/>
        </p:spPr>
        <p:txBody>
          <a:bodyPr wrap="square">
            <a:spAutoFit/>
          </a:bodyPr>
          <a:lstStyle/>
          <a:p>
            <a:pPr algn="ctr"/>
            <a:r>
              <a:rPr lang="en-GB" sz="2800" b="1" i="1" dirty="0">
                <a:solidFill>
                  <a:srgbClr val="FFFF00"/>
                </a:solidFill>
                <a:effectLst/>
              </a:rPr>
              <a:t>"For God so loved the world, that He gave his only Son, so that whoever believes in Him should not perish but have eternal life.”</a:t>
            </a:r>
            <a:endParaRPr lang="en-ZW" sz="2800" b="1" i="1" dirty="0">
              <a:solidFill>
                <a:srgbClr val="FFFF00"/>
              </a:solidFill>
            </a:endParaRPr>
          </a:p>
        </p:txBody>
      </p:sp>
      <p:sp>
        <p:nvSpPr>
          <p:cNvPr id="20" name="TextBox 19">
            <a:extLst>
              <a:ext uri="{FF2B5EF4-FFF2-40B4-BE49-F238E27FC236}">
                <a16:creationId xmlns:a16="http://schemas.microsoft.com/office/drawing/2014/main" id="{23CF2D97-A92F-E1AD-1352-9AD0935E9FE9}"/>
              </a:ext>
            </a:extLst>
          </p:cNvPr>
          <p:cNvSpPr txBox="1"/>
          <p:nvPr/>
        </p:nvSpPr>
        <p:spPr>
          <a:xfrm>
            <a:off x="43029" y="3193770"/>
            <a:ext cx="4410593" cy="1107996"/>
          </a:xfrm>
          <a:prstGeom prst="rect">
            <a:avLst/>
          </a:prstGeom>
          <a:noFill/>
        </p:spPr>
        <p:txBody>
          <a:bodyPr wrap="square" rtlCol="0">
            <a:spAutoFit/>
          </a:bodyPr>
          <a:lstStyle/>
          <a:p>
            <a:r>
              <a:rPr lang="en-GB" sz="6600" b="1" dirty="0">
                <a:ln>
                  <a:solidFill>
                    <a:schemeClr val="tx1"/>
                  </a:solidFill>
                </a:ln>
                <a:solidFill>
                  <a:srgbClr val="FFFF00"/>
                </a:solidFill>
                <a:effectLst>
                  <a:glow rad="101600">
                    <a:schemeClr val="tx1">
                      <a:alpha val="60000"/>
                    </a:schemeClr>
                  </a:glow>
                </a:effectLst>
              </a:rPr>
              <a:t>THE WORLD</a:t>
            </a:r>
            <a:endParaRPr lang="en-ZW" sz="6600" b="1" dirty="0">
              <a:ln>
                <a:solidFill>
                  <a:schemeClr val="tx1"/>
                </a:solidFill>
              </a:ln>
              <a:solidFill>
                <a:srgbClr val="FFFF00"/>
              </a:solidFill>
              <a:effectLst>
                <a:glow rad="101600">
                  <a:schemeClr val="tx1">
                    <a:alpha val="60000"/>
                  </a:schemeClr>
                </a:glow>
              </a:effectLst>
            </a:endParaRPr>
          </a:p>
        </p:txBody>
      </p:sp>
      <p:sp>
        <p:nvSpPr>
          <p:cNvPr id="21" name="TextBox 20">
            <a:extLst>
              <a:ext uri="{FF2B5EF4-FFF2-40B4-BE49-F238E27FC236}">
                <a16:creationId xmlns:a16="http://schemas.microsoft.com/office/drawing/2014/main" id="{F6860C5B-39B0-97E3-E5EC-C93936A93A06}"/>
              </a:ext>
            </a:extLst>
          </p:cNvPr>
          <p:cNvSpPr txBox="1"/>
          <p:nvPr/>
        </p:nvSpPr>
        <p:spPr>
          <a:xfrm>
            <a:off x="284237" y="4327473"/>
            <a:ext cx="3305124" cy="707886"/>
          </a:xfrm>
          <a:prstGeom prst="rect">
            <a:avLst/>
          </a:prstGeom>
          <a:noFill/>
        </p:spPr>
        <p:txBody>
          <a:bodyPr wrap="square" rtlCol="0">
            <a:spAutoFit/>
          </a:bodyPr>
          <a:lstStyle/>
          <a:p>
            <a:r>
              <a:rPr lang="en-GB" sz="4000" b="1" dirty="0">
                <a:ln>
                  <a:solidFill>
                    <a:schemeClr val="bg1"/>
                  </a:solidFill>
                </a:ln>
                <a:solidFill>
                  <a:schemeClr val="bg1"/>
                </a:solidFill>
                <a:effectLst>
                  <a:glow rad="101600">
                    <a:schemeClr val="tx1">
                      <a:alpha val="60000"/>
                    </a:schemeClr>
                  </a:glow>
                </a:effectLst>
              </a:rPr>
              <a:t>CALL OF ALL</a:t>
            </a:r>
            <a:endParaRPr lang="en-ZW" sz="4000" b="1" dirty="0">
              <a:ln>
                <a:solidFill>
                  <a:schemeClr val="bg1"/>
                </a:solidFill>
              </a:ln>
              <a:solidFill>
                <a:schemeClr val="bg1"/>
              </a:solidFill>
              <a:effectLst>
                <a:glow rad="101600">
                  <a:schemeClr val="tx1">
                    <a:alpha val="60000"/>
                  </a:schemeClr>
                </a:glow>
              </a:effectLst>
            </a:endParaRPr>
          </a:p>
        </p:txBody>
      </p:sp>
      <p:sp>
        <p:nvSpPr>
          <p:cNvPr id="17" name="TextBox 16">
            <a:extLst>
              <a:ext uri="{FF2B5EF4-FFF2-40B4-BE49-F238E27FC236}">
                <a16:creationId xmlns:a16="http://schemas.microsoft.com/office/drawing/2014/main" id="{573C8324-E873-3BDC-778B-C25E2E2AECC1}"/>
              </a:ext>
            </a:extLst>
          </p:cNvPr>
          <p:cNvSpPr txBox="1"/>
          <p:nvPr/>
        </p:nvSpPr>
        <p:spPr>
          <a:xfrm>
            <a:off x="-1" y="1017172"/>
            <a:ext cx="8857397" cy="769441"/>
          </a:xfrm>
          <a:prstGeom prst="rect">
            <a:avLst/>
          </a:prstGeom>
          <a:noFill/>
        </p:spPr>
        <p:txBody>
          <a:bodyPr wrap="square" rtlCol="0">
            <a:spAutoFit/>
          </a:bodyPr>
          <a:lstStyle/>
          <a:p>
            <a:r>
              <a:rPr lang="en-GB" sz="4400" b="1" dirty="0">
                <a:ln>
                  <a:solidFill>
                    <a:srgbClr val="FFC000"/>
                  </a:solidFill>
                </a:ln>
                <a:solidFill>
                  <a:schemeClr val="accent4"/>
                </a:solidFill>
                <a:effectLst>
                  <a:glow rad="101600">
                    <a:schemeClr val="tx1">
                      <a:alpha val="60000"/>
                    </a:schemeClr>
                  </a:glow>
                </a:effectLst>
              </a:rPr>
              <a:t>HOW CAN SCHOOLS BE BEACONS OF</a:t>
            </a:r>
            <a:endParaRPr lang="en-ZW" sz="4400" b="1" dirty="0">
              <a:ln>
                <a:solidFill>
                  <a:srgbClr val="FFC000"/>
                </a:solidFill>
              </a:ln>
              <a:solidFill>
                <a:schemeClr val="accent4"/>
              </a:solidFill>
              <a:effectLst>
                <a:glow rad="101600">
                  <a:schemeClr val="tx1">
                    <a:alpha val="60000"/>
                  </a:schemeClr>
                </a:glow>
              </a:effectLst>
            </a:endParaRPr>
          </a:p>
        </p:txBody>
      </p:sp>
      <p:sp>
        <p:nvSpPr>
          <p:cNvPr id="19" name="TextBox 18">
            <a:extLst>
              <a:ext uri="{FF2B5EF4-FFF2-40B4-BE49-F238E27FC236}">
                <a16:creationId xmlns:a16="http://schemas.microsoft.com/office/drawing/2014/main" id="{05A7EEEC-9CC2-08A8-94D2-06F05DEDC9F7}"/>
              </a:ext>
            </a:extLst>
          </p:cNvPr>
          <p:cNvSpPr txBox="1"/>
          <p:nvPr/>
        </p:nvSpPr>
        <p:spPr>
          <a:xfrm>
            <a:off x="135053" y="2034924"/>
            <a:ext cx="3454308" cy="707886"/>
          </a:xfrm>
          <a:prstGeom prst="rect">
            <a:avLst/>
          </a:prstGeom>
          <a:noFill/>
        </p:spPr>
        <p:txBody>
          <a:bodyPr wrap="square" rtlCol="0">
            <a:spAutoFit/>
          </a:bodyPr>
          <a:lstStyle/>
          <a:p>
            <a:r>
              <a:rPr lang="en-GB" sz="4000" b="1" dirty="0">
                <a:ln>
                  <a:solidFill>
                    <a:schemeClr val="bg1"/>
                  </a:solidFill>
                </a:ln>
                <a:solidFill>
                  <a:srgbClr val="FFFF00"/>
                </a:solidFill>
                <a:effectLst>
                  <a:glow rad="101600">
                    <a:schemeClr val="tx1">
                      <a:alpha val="60000"/>
                    </a:schemeClr>
                  </a:glow>
                </a:effectLst>
              </a:rPr>
              <a:t>PRINCIPLES</a:t>
            </a:r>
            <a:endParaRPr lang="en-ZW" sz="4000" b="1" dirty="0">
              <a:ln>
                <a:solidFill>
                  <a:schemeClr val="bg1"/>
                </a:solidFill>
              </a:ln>
              <a:solidFill>
                <a:srgbClr val="FFFF00"/>
              </a:solidFill>
              <a:effectLst>
                <a:glow rad="101600">
                  <a:schemeClr val="tx1">
                    <a:alpha val="60000"/>
                  </a:schemeClr>
                </a:glow>
              </a:effectLst>
            </a:endParaRPr>
          </a:p>
        </p:txBody>
      </p:sp>
      <p:sp>
        <p:nvSpPr>
          <p:cNvPr id="27" name="TextBox 26">
            <a:extLst>
              <a:ext uri="{FF2B5EF4-FFF2-40B4-BE49-F238E27FC236}">
                <a16:creationId xmlns:a16="http://schemas.microsoft.com/office/drawing/2014/main" id="{91020045-1570-50B1-61F8-7EB53F5827DF}"/>
              </a:ext>
            </a:extLst>
          </p:cNvPr>
          <p:cNvSpPr txBox="1"/>
          <p:nvPr/>
        </p:nvSpPr>
        <p:spPr>
          <a:xfrm>
            <a:off x="6096000" y="2034924"/>
            <a:ext cx="5967471" cy="707886"/>
          </a:xfrm>
          <a:prstGeom prst="rect">
            <a:avLst/>
          </a:prstGeom>
          <a:noFill/>
        </p:spPr>
        <p:txBody>
          <a:bodyPr wrap="square" rtlCol="0">
            <a:spAutoFit/>
          </a:bodyPr>
          <a:lstStyle/>
          <a:p>
            <a:pPr algn="r"/>
            <a:r>
              <a:rPr lang="en-GB" sz="4000" b="1" dirty="0">
                <a:ln>
                  <a:solidFill>
                    <a:schemeClr val="bg1"/>
                  </a:solidFill>
                </a:ln>
                <a:solidFill>
                  <a:srgbClr val="FFFF00"/>
                </a:solidFill>
                <a:effectLst>
                  <a:glow rad="101600">
                    <a:schemeClr val="tx1">
                      <a:alpha val="60000"/>
                    </a:schemeClr>
                  </a:glow>
                </a:effectLst>
              </a:rPr>
              <a:t>PEOPLE OF GOD </a:t>
            </a:r>
            <a:endParaRPr lang="en-ZW" sz="4000" b="1" dirty="0">
              <a:ln>
                <a:solidFill>
                  <a:schemeClr val="bg1"/>
                </a:solidFill>
              </a:ln>
              <a:solidFill>
                <a:srgbClr val="FFFF00"/>
              </a:solidFill>
              <a:effectLst>
                <a:glow rad="101600">
                  <a:schemeClr val="tx1">
                    <a:alpha val="60000"/>
                  </a:schemeClr>
                </a:glow>
              </a:effectLst>
            </a:endParaRPr>
          </a:p>
        </p:txBody>
      </p:sp>
      <p:sp>
        <p:nvSpPr>
          <p:cNvPr id="28" name="TextBox 27">
            <a:extLst>
              <a:ext uri="{FF2B5EF4-FFF2-40B4-BE49-F238E27FC236}">
                <a16:creationId xmlns:a16="http://schemas.microsoft.com/office/drawing/2014/main" id="{12B8D16C-8AB0-DF94-533F-B627947E1D42}"/>
              </a:ext>
            </a:extLst>
          </p:cNvPr>
          <p:cNvSpPr txBox="1"/>
          <p:nvPr/>
        </p:nvSpPr>
        <p:spPr>
          <a:xfrm>
            <a:off x="4165886" y="4331581"/>
            <a:ext cx="6110878" cy="707886"/>
          </a:xfrm>
          <a:prstGeom prst="rect">
            <a:avLst/>
          </a:prstGeom>
          <a:noFill/>
        </p:spPr>
        <p:txBody>
          <a:bodyPr wrap="square" rtlCol="0">
            <a:spAutoFit/>
          </a:bodyPr>
          <a:lstStyle/>
          <a:p>
            <a:r>
              <a:rPr lang="en-GB" sz="4000" b="1" dirty="0">
                <a:ln>
                  <a:solidFill>
                    <a:schemeClr val="bg1"/>
                  </a:solidFill>
                </a:ln>
                <a:solidFill>
                  <a:schemeClr val="bg1"/>
                </a:solidFill>
                <a:effectLst>
                  <a:glow rad="101600">
                    <a:schemeClr val="tx1">
                      <a:alpha val="60000"/>
                    </a:schemeClr>
                  </a:glow>
                </a:effectLst>
              </a:rPr>
              <a:t>WORLD NOT SCHOOL</a:t>
            </a:r>
            <a:endParaRPr lang="en-ZW" sz="4000" b="1" dirty="0">
              <a:ln>
                <a:solidFill>
                  <a:schemeClr val="bg1"/>
                </a:solidFill>
              </a:ln>
              <a:solidFill>
                <a:schemeClr val="bg1"/>
              </a:solidFill>
              <a:effectLst>
                <a:glow rad="101600">
                  <a:schemeClr val="tx1">
                    <a:alpha val="60000"/>
                  </a:schemeClr>
                </a:glow>
              </a:effectLst>
            </a:endParaRPr>
          </a:p>
        </p:txBody>
      </p:sp>
    </p:spTree>
    <p:extLst>
      <p:ext uri="{BB962C8B-B14F-4D97-AF65-F5344CB8AC3E}">
        <p14:creationId xmlns:p14="http://schemas.microsoft.com/office/powerpoint/2010/main" val="478556920"/>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p:cTn id="7" dur="500" fill="hold"/>
                                        <p:tgtEl>
                                          <p:spTgt spid="20"/>
                                        </p:tgtEl>
                                        <p:attrNameLst>
                                          <p:attrName>ppt_w</p:attrName>
                                        </p:attrNameLst>
                                      </p:cBhvr>
                                      <p:tavLst>
                                        <p:tav tm="0">
                                          <p:val>
                                            <p:fltVal val="0"/>
                                          </p:val>
                                        </p:tav>
                                        <p:tav tm="100000">
                                          <p:val>
                                            <p:strVal val="#ppt_w"/>
                                          </p:val>
                                        </p:tav>
                                      </p:tavLst>
                                    </p:anim>
                                    <p:anim calcmode="lin" valueType="num">
                                      <p:cBhvr>
                                        <p:cTn id="8" dur="500" fill="hold"/>
                                        <p:tgtEl>
                                          <p:spTgt spid="20"/>
                                        </p:tgtEl>
                                        <p:attrNameLst>
                                          <p:attrName>ppt_h</p:attrName>
                                        </p:attrNameLst>
                                      </p:cBhvr>
                                      <p:tavLst>
                                        <p:tav tm="0">
                                          <p:val>
                                            <p:fltVal val="0"/>
                                          </p:val>
                                        </p:tav>
                                        <p:tav tm="100000">
                                          <p:val>
                                            <p:strVal val="#ppt_h"/>
                                          </p:val>
                                        </p:tav>
                                      </p:tavLst>
                                    </p:anim>
                                    <p:animEffect transition="in" filter="fade">
                                      <p:cBhvr>
                                        <p:cTn id="9" dur="500"/>
                                        <p:tgtEl>
                                          <p:spTgt spid="20"/>
                                        </p:tgtEl>
                                      </p:cBhvr>
                                    </p:animEffect>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27"/>
                                        </p:tgtEl>
                                        <p:attrNameLst>
                                          <p:attrName>style.visibility</p:attrName>
                                        </p:attrNameLst>
                                      </p:cBhvr>
                                      <p:to>
                                        <p:strVal val="visible"/>
                                      </p:to>
                                    </p:set>
                                    <p:animEffect transition="in" filter="fade">
                                      <p:cBhvr>
                                        <p:cTn id="14" dur="1000"/>
                                        <p:tgtEl>
                                          <p:spTgt spid="27"/>
                                        </p:tgtEl>
                                      </p:cBhvr>
                                    </p:animEffect>
                                    <p:anim calcmode="lin" valueType="num">
                                      <p:cBhvr>
                                        <p:cTn id="15" dur="1000" fill="hold"/>
                                        <p:tgtEl>
                                          <p:spTgt spid="27"/>
                                        </p:tgtEl>
                                        <p:attrNameLst>
                                          <p:attrName>ppt_x</p:attrName>
                                        </p:attrNameLst>
                                      </p:cBhvr>
                                      <p:tavLst>
                                        <p:tav tm="0">
                                          <p:val>
                                            <p:strVal val="#ppt_x"/>
                                          </p:val>
                                        </p:tav>
                                        <p:tav tm="100000">
                                          <p:val>
                                            <p:strVal val="#ppt_x"/>
                                          </p:val>
                                        </p:tav>
                                      </p:tavLst>
                                    </p:anim>
                                    <p:anim calcmode="lin" valueType="num">
                                      <p:cBhvr>
                                        <p:cTn id="16"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6" presetClass="entr" presetSubtype="37" fill="hold" grpId="0" nodeType="clickEffect">
                                  <p:stCondLst>
                                    <p:cond delay="0"/>
                                  </p:stCondLst>
                                  <p:childTnLst>
                                    <p:set>
                                      <p:cBhvr>
                                        <p:cTn id="20" dur="1" fill="hold">
                                          <p:stCondLst>
                                            <p:cond delay="0"/>
                                          </p:stCondLst>
                                        </p:cTn>
                                        <p:tgtEl>
                                          <p:spTgt spid="21"/>
                                        </p:tgtEl>
                                        <p:attrNameLst>
                                          <p:attrName>style.visibility</p:attrName>
                                        </p:attrNameLst>
                                      </p:cBhvr>
                                      <p:to>
                                        <p:strVal val="visible"/>
                                      </p:to>
                                    </p:set>
                                    <p:animEffect transition="in" filter="barn(outVertical)">
                                      <p:cBhvr>
                                        <p:cTn id="21" dur="500"/>
                                        <p:tgtEl>
                                          <p:spTgt spid="21"/>
                                        </p:tgtEl>
                                      </p:cBhvr>
                                    </p:animEffect>
                                  </p:childTnLst>
                                </p:cTn>
                              </p:par>
                            </p:childTnLst>
                          </p:cTn>
                        </p:par>
                      </p:childTnLst>
                    </p:cTn>
                  </p:par>
                  <p:par>
                    <p:cTn id="22" fill="hold">
                      <p:stCondLst>
                        <p:cond delay="indefinite"/>
                      </p:stCondLst>
                      <p:childTnLst>
                        <p:par>
                          <p:cTn id="23" fill="hold">
                            <p:stCondLst>
                              <p:cond delay="0"/>
                            </p:stCondLst>
                            <p:childTnLst>
                              <p:par>
                                <p:cTn id="24" presetID="16" presetClass="entr" presetSubtype="37" fill="hold" grpId="0" nodeType="clickEffect">
                                  <p:stCondLst>
                                    <p:cond delay="0"/>
                                  </p:stCondLst>
                                  <p:childTnLst>
                                    <p:set>
                                      <p:cBhvr>
                                        <p:cTn id="25" dur="1" fill="hold">
                                          <p:stCondLst>
                                            <p:cond delay="0"/>
                                          </p:stCondLst>
                                        </p:cTn>
                                        <p:tgtEl>
                                          <p:spTgt spid="28"/>
                                        </p:tgtEl>
                                        <p:attrNameLst>
                                          <p:attrName>style.visibility</p:attrName>
                                        </p:attrNameLst>
                                      </p:cBhvr>
                                      <p:to>
                                        <p:strVal val="visible"/>
                                      </p:to>
                                    </p:set>
                                    <p:animEffect transition="in" filter="barn(outVertical)">
                                      <p:cBhvr>
                                        <p:cTn id="26"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p:bldP spid="27" grpId="0"/>
      <p:bldP spid="2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Five Tips to Design and Launch an Effective BLE Beacon Campaign -">
            <a:extLst>
              <a:ext uri="{FF2B5EF4-FFF2-40B4-BE49-F238E27FC236}">
                <a16:creationId xmlns:a16="http://schemas.microsoft.com/office/drawing/2014/main" id="{CABB66F8-194E-CDB3-2B28-92AC5717B8D3}"/>
              </a:ext>
            </a:extLst>
          </p:cNvPr>
          <p:cNvPicPr>
            <a:picLocks noChangeAspect="1" noChangeArrowheads="1"/>
          </p:cNvPicPr>
          <p:nvPr/>
        </p:nvPicPr>
        <p:blipFill>
          <a:blip r:embed="rId2">
            <a:extLst>
              <a:ext uri="{BEBA8EAE-BF5A-486C-A8C5-ECC9F3942E4B}">
                <a14:imgProps xmlns:a14="http://schemas.microsoft.com/office/drawing/2010/main">
                  <a14:imgLayer r:embed="rId3">
                    <a14:imgEffect>
                      <a14:artisticPaintStrokes/>
                    </a14:imgEffect>
                  </a14:imgLayer>
                </a14:imgProps>
              </a:ext>
              <a:ext uri="{28A0092B-C50C-407E-A947-70E740481C1C}">
                <a14:useLocalDpi xmlns:a14="http://schemas.microsoft.com/office/drawing/2010/main" val="0"/>
              </a:ext>
            </a:extLst>
          </a:blip>
          <a:srcRect/>
          <a:stretch>
            <a:fillRect/>
          </a:stretch>
        </p:blipFill>
        <p:spPr bwMode="auto">
          <a:xfrm flipH="1">
            <a:off x="-2" y="14177"/>
            <a:ext cx="12191997" cy="6842541"/>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a:extLst>
              <a:ext uri="{FF2B5EF4-FFF2-40B4-BE49-F238E27FC236}">
                <a16:creationId xmlns:a16="http://schemas.microsoft.com/office/drawing/2014/main" id="{65DB98E9-D069-0887-0F7A-A1514B0DED67}"/>
              </a:ext>
            </a:extLst>
          </p:cNvPr>
          <p:cNvSpPr txBox="1"/>
          <p:nvPr/>
        </p:nvSpPr>
        <p:spPr>
          <a:xfrm>
            <a:off x="1" y="6087277"/>
            <a:ext cx="12191999" cy="769441"/>
          </a:xfrm>
          <a:prstGeom prst="rect">
            <a:avLst/>
          </a:prstGeom>
          <a:noFill/>
        </p:spPr>
        <p:txBody>
          <a:bodyPr wrap="square" rtlCol="0">
            <a:spAutoFit/>
          </a:bodyPr>
          <a:lstStyle/>
          <a:p>
            <a:pPr lvl="1" algn="ct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latin typeface="Bauhaus 93" panose="04030905020B02020C02" pitchFamily="82" charset="0"/>
              </a:rPr>
              <a:t>KLAXONS OF </a:t>
            </a:r>
            <a:r>
              <a:rPr lang="en-ZW" sz="4400" b="1" dirty="0">
                <a:ln w="19050">
                  <a:solidFill>
                    <a:srgbClr val="00B050"/>
                  </a:solidFill>
                </a:ln>
                <a:solidFill>
                  <a:srgbClr val="FFFF00"/>
                </a:solidFill>
                <a:effectLst>
                  <a:outerShdw blurRad="38100" dist="38100" dir="2700000" algn="tl">
                    <a:srgbClr val="000000">
                      <a:alpha val="43137"/>
                    </a:srgbClr>
                  </a:outerShdw>
                </a:effectLst>
                <a:latin typeface="Bauhaus 93" panose="04030905020B02020C02" pitchFamily="82" charset="0"/>
              </a:rPr>
              <a:t>HYPE  </a:t>
            </a: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latin typeface="Bauhaus 93" panose="04030905020B02020C02" pitchFamily="82" charset="0"/>
              </a:rPr>
              <a:t> </a:t>
            </a: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rPr>
              <a:t>OR</a:t>
            </a: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latin typeface="Broadway" panose="04040905080B02020502" pitchFamily="82" charset="0"/>
              </a:rPr>
              <a:t>  BEACONS OF </a:t>
            </a:r>
            <a:r>
              <a:rPr lang="en-ZW" sz="4400" b="1" dirty="0">
                <a:ln w="19050">
                  <a:solidFill>
                    <a:srgbClr val="FFFF00"/>
                  </a:solidFill>
                </a:ln>
                <a:solidFill>
                  <a:srgbClr val="00B050"/>
                </a:solidFill>
                <a:effectLst>
                  <a:outerShdw blurRad="38100" dist="38100" dir="2700000" algn="tl">
                    <a:srgbClr val="000000">
                      <a:alpha val="43137"/>
                    </a:srgbClr>
                  </a:outerShdw>
                </a:effectLst>
                <a:latin typeface="Broadway" panose="04040905080B02020502" pitchFamily="82" charset="0"/>
              </a:rPr>
              <a:t>HOPE</a:t>
            </a:r>
            <a:r>
              <a:rPr lang="en-ZW" sz="4400" b="1" dirty="0">
                <a:ln w="19050">
                  <a:solidFill>
                    <a:schemeClr val="accent3">
                      <a:lumMod val="50000"/>
                    </a:schemeClr>
                  </a:solidFill>
                </a:ln>
                <a:solidFill>
                  <a:schemeClr val="bg1"/>
                </a:solidFill>
                <a:effectLst>
                  <a:outerShdw blurRad="38100" dist="38100" dir="2700000" algn="tl">
                    <a:srgbClr val="000000">
                      <a:alpha val="43137"/>
                    </a:srgbClr>
                  </a:outerShdw>
                </a:effectLst>
                <a:latin typeface="Broadway" panose="04040905080B02020502" pitchFamily="82" charset="0"/>
              </a:rPr>
              <a:t>?</a:t>
            </a:r>
          </a:p>
        </p:txBody>
      </p:sp>
      <p:pic>
        <p:nvPicPr>
          <p:cNvPr id="5" name="Picture 2">
            <a:extLst>
              <a:ext uri="{FF2B5EF4-FFF2-40B4-BE49-F238E27FC236}">
                <a16:creationId xmlns:a16="http://schemas.microsoft.com/office/drawing/2014/main" id="{99A33C5B-0E37-A90F-FAF3-0B6F7E9EB06D}"/>
              </a:ext>
            </a:extLst>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0" y="-9040"/>
            <a:ext cx="773718" cy="840037"/>
          </a:xfrm>
          <a:prstGeom prst="rect">
            <a:avLst/>
          </a:prstGeom>
          <a:noFill/>
          <a:ln w="9525">
            <a:noFill/>
            <a:miter lim="800000"/>
            <a:headEnd/>
            <a:tailEnd/>
          </a:ln>
          <a:effectLst/>
        </p:spPr>
      </p:pic>
      <p:sp>
        <p:nvSpPr>
          <p:cNvPr id="6" name="TextBox 5">
            <a:extLst>
              <a:ext uri="{FF2B5EF4-FFF2-40B4-BE49-F238E27FC236}">
                <a16:creationId xmlns:a16="http://schemas.microsoft.com/office/drawing/2014/main" id="{2A201078-330B-5496-B5A1-3C511FD666B0}"/>
              </a:ext>
            </a:extLst>
          </p:cNvPr>
          <p:cNvSpPr txBox="1"/>
          <p:nvPr/>
        </p:nvSpPr>
        <p:spPr>
          <a:xfrm>
            <a:off x="773718" y="0"/>
            <a:ext cx="10644564" cy="830997"/>
          </a:xfrm>
          <a:prstGeom prst="rect">
            <a:avLst/>
          </a:prstGeom>
          <a:solidFill>
            <a:srgbClr val="009900"/>
          </a:solidFill>
        </p:spPr>
        <p:txBody>
          <a:bodyPr wrap="square" rtlCol="0">
            <a:spAutoFit/>
          </a:bodyPr>
          <a:lstStyle/>
          <a:p>
            <a:pPr algn="ctr"/>
            <a:r>
              <a:rPr lang="en-ZW" sz="2400" b="1" i="1" dirty="0">
                <a:solidFill>
                  <a:srgbClr val="FFFF00"/>
                </a:solidFill>
                <a:effectLst>
                  <a:outerShdw blurRad="38100" dist="38100" dir="2700000" algn="tl">
                    <a:srgbClr val="000000">
                      <a:alpha val="43137"/>
                    </a:srgbClr>
                  </a:outerShdw>
                </a:effectLst>
              </a:rPr>
              <a:t>Empowering relevant, high-quality, holistic education </a:t>
            </a:r>
          </a:p>
          <a:p>
            <a:pPr algn="ctr"/>
            <a:r>
              <a:rPr lang="en-ZW" sz="2400" b="1" i="1" dirty="0">
                <a:solidFill>
                  <a:srgbClr val="FFFF00"/>
                </a:solidFill>
                <a:effectLst>
                  <a:outerShdw blurRad="38100" dist="38100" dir="2700000" algn="tl">
                    <a:srgbClr val="000000">
                      <a:alpha val="43137"/>
                    </a:srgbClr>
                  </a:outerShdw>
                </a:effectLst>
              </a:rPr>
              <a:t>in member, non-profit, independent schools</a:t>
            </a:r>
            <a:endParaRPr lang="en-ZW" sz="2400" i="1" dirty="0">
              <a:solidFill>
                <a:srgbClr val="FFFF00"/>
              </a:solidFill>
              <a:effectLst>
                <a:outerShdw blurRad="38100" dist="38100" dir="2700000" algn="tl">
                  <a:srgbClr val="000000">
                    <a:alpha val="43137"/>
                  </a:srgbClr>
                </a:outerShdw>
              </a:effectLst>
            </a:endParaRPr>
          </a:p>
        </p:txBody>
      </p:sp>
      <p:pic>
        <p:nvPicPr>
          <p:cNvPr id="7" name="Picture 2">
            <a:extLst>
              <a:ext uri="{FF2B5EF4-FFF2-40B4-BE49-F238E27FC236}">
                <a16:creationId xmlns:a16="http://schemas.microsoft.com/office/drawing/2014/main" id="{CF0C578F-4E13-1988-6620-5AAB6ED87EF1}"/>
              </a:ext>
            </a:extLst>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11418282" y="-9041"/>
            <a:ext cx="773718" cy="840037"/>
          </a:xfrm>
          <a:prstGeom prst="rect">
            <a:avLst/>
          </a:prstGeom>
          <a:noFill/>
          <a:ln w="9525">
            <a:noFill/>
            <a:miter lim="800000"/>
            <a:headEnd/>
            <a:tailEnd/>
          </a:ln>
          <a:effectLst/>
        </p:spPr>
      </p:pic>
      <p:sp>
        <p:nvSpPr>
          <p:cNvPr id="3" name="TextBox 2">
            <a:extLst>
              <a:ext uri="{FF2B5EF4-FFF2-40B4-BE49-F238E27FC236}">
                <a16:creationId xmlns:a16="http://schemas.microsoft.com/office/drawing/2014/main" id="{5F201314-902D-8EDB-47A2-9D166AC9B74F}"/>
              </a:ext>
            </a:extLst>
          </p:cNvPr>
          <p:cNvSpPr txBox="1"/>
          <p:nvPr/>
        </p:nvSpPr>
        <p:spPr>
          <a:xfrm>
            <a:off x="8611738" y="819876"/>
            <a:ext cx="3057098" cy="1107996"/>
          </a:xfrm>
          <a:prstGeom prst="rect">
            <a:avLst/>
          </a:prstGeom>
          <a:noFill/>
        </p:spPr>
        <p:txBody>
          <a:bodyPr wrap="square" rtlCol="0">
            <a:spAutoFit/>
          </a:bodyPr>
          <a:lstStyle/>
          <a:p>
            <a:r>
              <a:rPr lang="en-ZW" sz="6600" b="1" dirty="0">
                <a:ln w="19050">
                  <a:solidFill>
                    <a:srgbClr val="FFFF00"/>
                  </a:solidFill>
                </a:ln>
                <a:solidFill>
                  <a:srgbClr val="00B050"/>
                </a:solidFill>
                <a:effectLst>
                  <a:outerShdw blurRad="38100" dist="38100" dir="2700000" algn="tl">
                    <a:srgbClr val="000000">
                      <a:alpha val="43137"/>
                    </a:srgbClr>
                  </a:outerShdw>
                </a:effectLst>
                <a:latin typeface="Broadway" panose="04040905080B02020502" pitchFamily="82" charset="0"/>
              </a:rPr>
              <a:t>HOPE</a:t>
            </a:r>
            <a:endParaRPr lang="en-ZW" sz="6600" dirty="0"/>
          </a:p>
        </p:txBody>
      </p:sp>
      <p:sp>
        <p:nvSpPr>
          <p:cNvPr id="4" name="TextBox 3">
            <a:extLst>
              <a:ext uri="{FF2B5EF4-FFF2-40B4-BE49-F238E27FC236}">
                <a16:creationId xmlns:a16="http://schemas.microsoft.com/office/drawing/2014/main" id="{7B84E885-DA92-90DC-3A42-075F5CA5B508}"/>
              </a:ext>
            </a:extLst>
          </p:cNvPr>
          <p:cNvSpPr txBox="1"/>
          <p:nvPr/>
        </p:nvSpPr>
        <p:spPr>
          <a:xfrm rot="21414166">
            <a:off x="2142699" y="3269752"/>
            <a:ext cx="4876455" cy="1015663"/>
          </a:xfrm>
          <a:prstGeom prst="rect">
            <a:avLst/>
          </a:prstGeom>
          <a:noFill/>
        </p:spPr>
        <p:txBody>
          <a:bodyPr wrap="square" rtlCol="0">
            <a:spAutoFit/>
          </a:bodyPr>
          <a:lstStyle/>
          <a:p>
            <a:pPr algn="r"/>
            <a:r>
              <a:rPr lang="en-GB" sz="6000" b="1" dirty="0">
                <a:ln>
                  <a:solidFill>
                    <a:srgbClr val="FF0000"/>
                  </a:solidFill>
                </a:ln>
                <a:solidFill>
                  <a:schemeClr val="accent1"/>
                </a:solidFill>
                <a:effectLst>
                  <a:glow rad="101600">
                    <a:srgbClr val="FFFF00">
                      <a:alpha val="60000"/>
                    </a:srgbClr>
                  </a:glow>
                </a:effectLst>
              </a:rPr>
              <a:t>J</a:t>
            </a:r>
            <a:r>
              <a:rPr lang="en-GB" sz="5400" b="1" dirty="0">
                <a:ln>
                  <a:solidFill>
                    <a:srgbClr val="FF0000"/>
                  </a:solidFill>
                </a:ln>
                <a:solidFill>
                  <a:schemeClr val="accent1"/>
                </a:solidFill>
                <a:effectLst>
                  <a:glow rad="101600">
                    <a:srgbClr val="FFFF00">
                      <a:alpha val="60000"/>
                    </a:srgbClr>
                  </a:glow>
                </a:effectLst>
              </a:rPr>
              <a:t>O</a:t>
            </a:r>
            <a:r>
              <a:rPr lang="en-GB" sz="4400" b="1" dirty="0">
                <a:ln>
                  <a:solidFill>
                    <a:srgbClr val="FF0000"/>
                  </a:solidFill>
                </a:ln>
                <a:solidFill>
                  <a:schemeClr val="accent1"/>
                </a:solidFill>
                <a:effectLst>
                  <a:glow rad="101600">
                    <a:srgbClr val="FFFF00">
                      <a:alpha val="60000"/>
                    </a:srgbClr>
                  </a:glow>
                </a:effectLst>
              </a:rPr>
              <a:t>H</a:t>
            </a:r>
            <a:r>
              <a:rPr lang="en-GB" sz="4000" b="1" dirty="0">
                <a:ln>
                  <a:solidFill>
                    <a:srgbClr val="FF0000"/>
                  </a:solidFill>
                </a:ln>
                <a:solidFill>
                  <a:schemeClr val="accent1"/>
                </a:solidFill>
                <a:effectLst>
                  <a:glow rad="101600">
                    <a:srgbClr val="FFFF00">
                      <a:alpha val="60000"/>
                    </a:srgbClr>
                  </a:glow>
                </a:effectLst>
              </a:rPr>
              <a:t>N</a:t>
            </a:r>
            <a:r>
              <a:rPr lang="en-GB" sz="2800" b="1" dirty="0">
                <a:ln>
                  <a:solidFill>
                    <a:srgbClr val="FF0000"/>
                  </a:solidFill>
                </a:ln>
                <a:solidFill>
                  <a:schemeClr val="accent1"/>
                </a:solidFill>
                <a:effectLst>
                  <a:glow rad="101600">
                    <a:srgbClr val="FFFF00">
                      <a:alpha val="60000"/>
                    </a:srgbClr>
                  </a:glow>
                </a:effectLst>
              </a:rPr>
              <a:t> </a:t>
            </a:r>
            <a:r>
              <a:rPr lang="en-GB" sz="3600" b="1" dirty="0">
                <a:ln>
                  <a:solidFill>
                    <a:srgbClr val="FF0000"/>
                  </a:solidFill>
                </a:ln>
                <a:solidFill>
                  <a:schemeClr val="accent1"/>
                </a:solidFill>
                <a:effectLst>
                  <a:glow rad="101600">
                    <a:srgbClr val="FFFF00">
                      <a:alpha val="60000"/>
                    </a:srgbClr>
                  </a:glow>
                </a:effectLst>
              </a:rPr>
              <a:t>3</a:t>
            </a:r>
            <a:r>
              <a:rPr lang="en-GB" sz="2800" b="1" dirty="0">
                <a:ln>
                  <a:solidFill>
                    <a:srgbClr val="FF0000"/>
                  </a:solidFill>
                </a:ln>
                <a:solidFill>
                  <a:schemeClr val="accent1"/>
                </a:solidFill>
                <a:effectLst>
                  <a:glow rad="101600">
                    <a:srgbClr val="FFFF00">
                      <a:alpha val="60000"/>
                    </a:srgbClr>
                  </a:glow>
                </a:effectLst>
              </a:rPr>
              <a:t>:</a:t>
            </a:r>
            <a:r>
              <a:rPr lang="en-GB" sz="3200" b="1" dirty="0">
                <a:ln>
                  <a:solidFill>
                    <a:srgbClr val="FF0000"/>
                  </a:solidFill>
                </a:ln>
                <a:solidFill>
                  <a:schemeClr val="accent1"/>
                </a:solidFill>
                <a:effectLst>
                  <a:glow rad="101600">
                    <a:srgbClr val="FFFF00">
                      <a:alpha val="60000"/>
                    </a:srgbClr>
                  </a:glow>
                </a:effectLst>
              </a:rPr>
              <a:t>1</a:t>
            </a:r>
            <a:r>
              <a:rPr lang="en-GB" sz="2800" b="1" dirty="0">
                <a:ln>
                  <a:solidFill>
                    <a:srgbClr val="FF0000"/>
                  </a:solidFill>
                </a:ln>
                <a:solidFill>
                  <a:schemeClr val="accent1"/>
                </a:solidFill>
                <a:effectLst>
                  <a:glow rad="101600">
                    <a:srgbClr val="FFFF00">
                      <a:alpha val="60000"/>
                    </a:srgbClr>
                  </a:glow>
                </a:effectLst>
              </a:rPr>
              <a:t>6</a:t>
            </a:r>
            <a:endParaRPr lang="en-ZW" sz="2800" b="1" dirty="0">
              <a:ln>
                <a:solidFill>
                  <a:srgbClr val="FF0000"/>
                </a:solidFill>
              </a:ln>
              <a:solidFill>
                <a:schemeClr val="accent1"/>
              </a:solidFill>
              <a:effectLst>
                <a:glow rad="101600">
                  <a:srgbClr val="FFFF00">
                    <a:alpha val="60000"/>
                  </a:srgbClr>
                </a:glow>
              </a:effectLst>
            </a:endParaRPr>
          </a:p>
        </p:txBody>
      </p:sp>
      <p:sp>
        <p:nvSpPr>
          <p:cNvPr id="11" name="TextBox 10">
            <a:extLst>
              <a:ext uri="{FF2B5EF4-FFF2-40B4-BE49-F238E27FC236}">
                <a16:creationId xmlns:a16="http://schemas.microsoft.com/office/drawing/2014/main" id="{B54B989A-016B-BB21-E604-5ECC35F44128}"/>
              </a:ext>
            </a:extLst>
          </p:cNvPr>
          <p:cNvSpPr txBox="1"/>
          <p:nvPr/>
        </p:nvSpPr>
        <p:spPr>
          <a:xfrm>
            <a:off x="5" y="5257963"/>
            <a:ext cx="12191995" cy="954107"/>
          </a:xfrm>
          <a:prstGeom prst="rect">
            <a:avLst/>
          </a:prstGeom>
          <a:noFill/>
        </p:spPr>
        <p:txBody>
          <a:bodyPr wrap="square">
            <a:spAutoFit/>
          </a:bodyPr>
          <a:lstStyle/>
          <a:p>
            <a:pPr algn="ctr"/>
            <a:r>
              <a:rPr lang="en-GB" sz="2800" b="1" i="1" dirty="0">
                <a:solidFill>
                  <a:srgbClr val="FFFF00"/>
                </a:solidFill>
                <a:effectLst/>
              </a:rPr>
              <a:t>"For God so loved the world, that He gave his only Son, so that whoever believes in Him should not perish but have eternal life.”</a:t>
            </a:r>
            <a:endParaRPr lang="en-ZW" sz="2800" b="1" i="1" dirty="0">
              <a:solidFill>
                <a:srgbClr val="FFFF00"/>
              </a:solidFill>
            </a:endParaRPr>
          </a:p>
        </p:txBody>
      </p:sp>
      <p:sp>
        <p:nvSpPr>
          <p:cNvPr id="20" name="TextBox 19">
            <a:extLst>
              <a:ext uri="{FF2B5EF4-FFF2-40B4-BE49-F238E27FC236}">
                <a16:creationId xmlns:a16="http://schemas.microsoft.com/office/drawing/2014/main" id="{23CF2D97-A92F-E1AD-1352-9AD0935E9FE9}"/>
              </a:ext>
            </a:extLst>
          </p:cNvPr>
          <p:cNvSpPr txBox="1"/>
          <p:nvPr/>
        </p:nvSpPr>
        <p:spPr>
          <a:xfrm>
            <a:off x="43029" y="3193770"/>
            <a:ext cx="4410593" cy="1107996"/>
          </a:xfrm>
          <a:prstGeom prst="rect">
            <a:avLst/>
          </a:prstGeom>
          <a:noFill/>
        </p:spPr>
        <p:txBody>
          <a:bodyPr wrap="square" rtlCol="0">
            <a:spAutoFit/>
          </a:bodyPr>
          <a:lstStyle/>
          <a:p>
            <a:r>
              <a:rPr lang="en-GB" sz="6600" b="1" dirty="0">
                <a:ln>
                  <a:solidFill>
                    <a:schemeClr val="tx1"/>
                  </a:solidFill>
                </a:ln>
                <a:solidFill>
                  <a:srgbClr val="FFFF00"/>
                </a:solidFill>
                <a:effectLst>
                  <a:glow rad="101600">
                    <a:schemeClr val="tx1">
                      <a:alpha val="60000"/>
                    </a:schemeClr>
                  </a:glow>
                </a:effectLst>
              </a:rPr>
              <a:t>THAT</a:t>
            </a:r>
            <a:endParaRPr lang="en-ZW" sz="6600" b="1" dirty="0">
              <a:ln>
                <a:solidFill>
                  <a:schemeClr val="tx1"/>
                </a:solidFill>
              </a:ln>
              <a:solidFill>
                <a:srgbClr val="FFFF00"/>
              </a:solidFill>
              <a:effectLst>
                <a:glow rad="101600">
                  <a:schemeClr val="tx1">
                    <a:alpha val="60000"/>
                  </a:schemeClr>
                </a:glow>
              </a:effectLst>
            </a:endParaRPr>
          </a:p>
        </p:txBody>
      </p:sp>
      <p:sp>
        <p:nvSpPr>
          <p:cNvPr id="21" name="TextBox 20">
            <a:extLst>
              <a:ext uri="{FF2B5EF4-FFF2-40B4-BE49-F238E27FC236}">
                <a16:creationId xmlns:a16="http://schemas.microsoft.com/office/drawing/2014/main" id="{F6860C5B-39B0-97E3-E5EC-C93936A93A06}"/>
              </a:ext>
            </a:extLst>
          </p:cNvPr>
          <p:cNvSpPr txBox="1"/>
          <p:nvPr/>
        </p:nvSpPr>
        <p:spPr>
          <a:xfrm>
            <a:off x="184944" y="4327473"/>
            <a:ext cx="4942855" cy="707886"/>
          </a:xfrm>
          <a:prstGeom prst="rect">
            <a:avLst/>
          </a:prstGeom>
          <a:noFill/>
        </p:spPr>
        <p:txBody>
          <a:bodyPr wrap="square" rtlCol="0">
            <a:spAutoFit/>
          </a:bodyPr>
          <a:lstStyle/>
          <a:p>
            <a:r>
              <a:rPr lang="en-GB" sz="4000" b="1" dirty="0">
                <a:ln>
                  <a:solidFill>
                    <a:schemeClr val="bg1"/>
                  </a:solidFill>
                </a:ln>
                <a:solidFill>
                  <a:schemeClr val="bg1"/>
                </a:solidFill>
                <a:effectLst>
                  <a:glow rad="101600">
                    <a:schemeClr val="tx1">
                      <a:alpha val="60000"/>
                    </a:schemeClr>
                  </a:glow>
                </a:effectLst>
              </a:rPr>
              <a:t>CONSEQUENCE OF ALL</a:t>
            </a:r>
            <a:endParaRPr lang="en-ZW" sz="4000" b="1" dirty="0">
              <a:ln>
                <a:solidFill>
                  <a:schemeClr val="bg1"/>
                </a:solidFill>
              </a:ln>
              <a:solidFill>
                <a:schemeClr val="bg1"/>
              </a:solidFill>
              <a:effectLst>
                <a:glow rad="101600">
                  <a:schemeClr val="tx1">
                    <a:alpha val="60000"/>
                  </a:schemeClr>
                </a:glow>
              </a:effectLst>
            </a:endParaRPr>
          </a:p>
        </p:txBody>
      </p:sp>
      <p:sp>
        <p:nvSpPr>
          <p:cNvPr id="17" name="TextBox 16">
            <a:extLst>
              <a:ext uri="{FF2B5EF4-FFF2-40B4-BE49-F238E27FC236}">
                <a16:creationId xmlns:a16="http://schemas.microsoft.com/office/drawing/2014/main" id="{573C8324-E873-3BDC-778B-C25E2E2AECC1}"/>
              </a:ext>
            </a:extLst>
          </p:cNvPr>
          <p:cNvSpPr txBox="1"/>
          <p:nvPr/>
        </p:nvSpPr>
        <p:spPr>
          <a:xfrm>
            <a:off x="-1" y="1017172"/>
            <a:ext cx="8857397" cy="769441"/>
          </a:xfrm>
          <a:prstGeom prst="rect">
            <a:avLst/>
          </a:prstGeom>
          <a:noFill/>
        </p:spPr>
        <p:txBody>
          <a:bodyPr wrap="square" rtlCol="0">
            <a:spAutoFit/>
          </a:bodyPr>
          <a:lstStyle/>
          <a:p>
            <a:r>
              <a:rPr lang="en-GB" sz="4400" b="1" dirty="0">
                <a:ln>
                  <a:solidFill>
                    <a:srgbClr val="FFC000"/>
                  </a:solidFill>
                </a:ln>
                <a:solidFill>
                  <a:schemeClr val="accent4"/>
                </a:solidFill>
                <a:effectLst>
                  <a:glow rad="101600">
                    <a:schemeClr val="tx1">
                      <a:alpha val="60000"/>
                    </a:schemeClr>
                  </a:glow>
                </a:effectLst>
              </a:rPr>
              <a:t>HOW CAN SCHOOLS BE BEACONS OF</a:t>
            </a:r>
            <a:endParaRPr lang="en-ZW" sz="4400" b="1" dirty="0">
              <a:ln>
                <a:solidFill>
                  <a:srgbClr val="FFC000"/>
                </a:solidFill>
              </a:ln>
              <a:solidFill>
                <a:schemeClr val="accent4"/>
              </a:solidFill>
              <a:effectLst>
                <a:glow rad="101600">
                  <a:schemeClr val="tx1">
                    <a:alpha val="60000"/>
                  </a:schemeClr>
                </a:glow>
              </a:effectLst>
            </a:endParaRPr>
          </a:p>
        </p:txBody>
      </p:sp>
      <p:sp>
        <p:nvSpPr>
          <p:cNvPr id="19" name="TextBox 18">
            <a:extLst>
              <a:ext uri="{FF2B5EF4-FFF2-40B4-BE49-F238E27FC236}">
                <a16:creationId xmlns:a16="http://schemas.microsoft.com/office/drawing/2014/main" id="{05A7EEEC-9CC2-08A8-94D2-06F05DEDC9F7}"/>
              </a:ext>
            </a:extLst>
          </p:cNvPr>
          <p:cNvSpPr txBox="1"/>
          <p:nvPr/>
        </p:nvSpPr>
        <p:spPr>
          <a:xfrm>
            <a:off x="135053" y="2034924"/>
            <a:ext cx="3454308" cy="707886"/>
          </a:xfrm>
          <a:prstGeom prst="rect">
            <a:avLst/>
          </a:prstGeom>
          <a:noFill/>
        </p:spPr>
        <p:txBody>
          <a:bodyPr wrap="square" rtlCol="0">
            <a:spAutoFit/>
          </a:bodyPr>
          <a:lstStyle/>
          <a:p>
            <a:r>
              <a:rPr lang="en-GB" sz="4000" b="1" dirty="0">
                <a:ln>
                  <a:solidFill>
                    <a:schemeClr val="bg1"/>
                  </a:solidFill>
                </a:ln>
                <a:solidFill>
                  <a:srgbClr val="FFFF00"/>
                </a:solidFill>
                <a:effectLst>
                  <a:glow rad="101600">
                    <a:schemeClr val="tx1">
                      <a:alpha val="60000"/>
                    </a:schemeClr>
                  </a:glow>
                </a:effectLst>
              </a:rPr>
              <a:t>PRINCIPLES</a:t>
            </a:r>
            <a:endParaRPr lang="en-ZW" sz="4000" b="1" dirty="0">
              <a:ln>
                <a:solidFill>
                  <a:schemeClr val="bg1"/>
                </a:solidFill>
              </a:ln>
              <a:solidFill>
                <a:srgbClr val="FFFF00"/>
              </a:solidFill>
              <a:effectLst>
                <a:glow rad="101600">
                  <a:schemeClr val="tx1">
                    <a:alpha val="60000"/>
                  </a:schemeClr>
                </a:glow>
              </a:effectLst>
            </a:endParaRPr>
          </a:p>
        </p:txBody>
      </p:sp>
      <p:sp>
        <p:nvSpPr>
          <p:cNvPr id="27" name="TextBox 26">
            <a:extLst>
              <a:ext uri="{FF2B5EF4-FFF2-40B4-BE49-F238E27FC236}">
                <a16:creationId xmlns:a16="http://schemas.microsoft.com/office/drawing/2014/main" id="{91020045-1570-50B1-61F8-7EB53F5827DF}"/>
              </a:ext>
            </a:extLst>
          </p:cNvPr>
          <p:cNvSpPr txBox="1"/>
          <p:nvPr/>
        </p:nvSpPr>
        <p:spPr>
          <a:xfrm>
            <a:off x="6096000" y="2034924"/>
            <a:ext cx="5967471" cy="707886"/>
          </a:xfrm>
          <a:prstGeom prst="rect">
            <a:avLst/>
          </a:prstGeom>
          <a:noFill/>
        </p:spPr>
        <p:txBody>
          <a:bodyPr wrap="square" rtlCol="0">
            <a:spAutoFit/>
          </a:bodyPr>
          <a:lstStyle/>
          <a:p>
            <a:pPr algn="r"/>
            <a:r>
              <a:rPr lang="en-GB" sz="4000" b="1" dirty="0">
                <a:ln>
                  <a:solidFill>
                    <a:schemeClr val="bg1"/>
                  </a:solidFill>
                </a:ln>
                <a:solidFill>
                  <a:srgbClr val="FFFF00"/>
                </a:solidFill>
                <a:effectLst>
                  <a:glow rad="101600">
                    <a:schemeClr val="tx1">
                      <a:alpha val="60000"/>
                    </a:schemeClr>
                  </a:glow>
                </a:effectLst>
              </a:rPr>
              <a:t>DECISION OF GOD </a:t>
            </a:r>
            <a:endParaRPr lang="en-ZW" sz="4000" b="1" dirty="0">
              <a:ln>
                <a:solidFill>
                  <a:schemeClr val="bg1"/>
                </a:solidFill>
              </a:ln>
              <a:solidFill>
                <a:srgbClr val="FFFF00"/>
              </a:solidFill>
              <a:effectLst>
                <a:glow rad="101600">
                  <a:schemeClr val="tx1">
                    <a:alpha val="60000"/>
                  </a:schemeClr>
                </a:glow>
              </a:effectLst>
            </a:endParaRPr>
          </a:p>
        </p:txBody>
      </p:sp>
      <p:sp>
        <p:nvSpPr>
          <p:cNvPr id="28" name="TextBox 27">
            <a:extLst>
              <a:ext uri="{FF2B5EF4-FFF2-40B4-BE49-F238E27FC236}">
                <a16:creationId xmlns:a16="http://schemas.microsoft.com/office/drawing/2014/main" id="{12B8D16C-8AB0-DF94-533F-B627947E1D42}"/>
              </a:ext>
            </a:extLst>
          </p:cNvPr>
          <p:cNvSpPr txBox="1"/>
          <p:nvPr/>
        </p:nvSpPr>
        <p:spPr>
          <a:xfrm>
            <a:off x="5333908" y="4331581"/>
            <a:ext cx="4942855" cy="707886"/>
          </a:xfrm>
          <a:prstGeom prst="rect">
            <a:avLst/>
          </a:prstGeom>
          <a:noFill/>
        </p:spPr>
        <p:txBody>
          <a:bodyPr wrap="square" rtlCol="0">
            <a:spAutoFit/>
          </a:bodyPr>
          <a:lstStyle/>
          <a:p>
            <a:r>
              <a:rPr lang="en-GB" sz="4000" b="1" dirty="0">
                <a:ln>
                  <a:solidFill>
                    <a:schemeClr val="bg1"/>
                  </a:solidFill>
                </a:ln>
                <a:solidFill>
                  <a:schemeClr val="bg1"/>
                </a:solidFill>
                <a:effectLst>
                  <a:glow rad="101600">
                    <a:schemeClr val="tx1">
                      <a:alpha val="60000"/>
                    </a:schemeClr>
                  </a:glow>
                </a:effectLst>
              </a:rPr>
              <a:t>ACTION NOT WORD</a:t>
            </a:r>
            <a:endParaRPr lang="en-ZW" sz="4000" b="1" dirty="0">
              <a:ln>
                <a:solidFill>
                  <a:schemeClr val="bg1"/>
                </a:solidFill>
              </a:ln>
              <a:solidFill>
                <a:schemeClr val="bg1"/>
              </a:solidFill>
              <a:effectLst>
                <a:glow rad="101600">
                  <a:schemeClr val="tx1">
                    <a:alpha val="60000"/>
                  </a:schemeClr>
                </a:glow>
              </a:effectLst>
            </a:endParaRPr>
          </a:p>
        </p:txBody>
      </p:sp>
    </p:spTree>
    <p:extLst>
      <p:ext uri="{BB962C8B-B14F-4D97-AF65-F5344CB8AC3E}">
        <p14:creationId xmlns:p14="http://schemas.microsoft.com/office/powerpoint/2010/main" val="1691164980"/>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p:cTn id="7" dur="500" fill="hold"/>
                                        <p:tgtEl>
                                          <p:spTgt spid="20"/>
                                        </p:tgtEl>
                                        <p:attrNameLst>
                                          <p:attrName>ppt_w</p:attrName>
                                        </p:attrNameLst>
                                      </p:cBhvr>
                                      <p:tavLst>
                                        <p:tav tm="0">
                                          <p:val>
                                            <p:fltVal val="0"/>
                                          </p:val>
                                        </p:tav>
                                        <p:tav tm="100000">
                                          <p:val>
                                            <p:strVal val="#ppt_w"/>
                                          </p:val>
                                        </p:tav>
                                      </p:tavLst>
                                    </p:anim>
                                    <p:anim calcmode="lin" valueType="num">
                                      <p:cBhvr>
                                        <p:cTn id="8" dur="500" fill="hold"/>
                                        <p:tgtEl>
                                          <p:spTgt spid="20"/>
                                        </p:tgtEl>
                                        <p:attrNameLst>
                                          <p:attrName>ppt_h</p:attrName>
                                        </p:attrNameLst>
                                      </p:cBhvr>
                                      <p:tavLst>
                                        <p:tav tm="0">
                                          <p:val>
                                            <p:fltVal val="0"/>
                                          </p:val>
                                        </p:tav>
                                        <p:tav tm="100000">
                                          <p:val>
                                            <p:strVal val="#ppt_h"/>
                                          </p:val>
                                        </p:tav>
                                      </p:tavLst>
                                    </p:anim>
                                    <p:animEffect transition="in" filter="fade">
                                      <p:cBhvr>
                                        <p:cTn id="9" dur="500"/>
                                        <p:tgtEl>
                                          <p:spTgt spid="20"/>
                                        </p:tgtEl>
                                      </p:cBhvr>
                                    </p:animEffect>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27"/>
                                        </p:tgtEl>
                                        <p:attrNameLst>
                                          <p:attrName>style.visibility</p:attrName>
                                        </p:attrNameLst>
                                      </p:cBhvr>
                                      <p:to>
                                        <p:strVal val="visible"/>
                                      </p:to>
                                    </p:set>
                                    <p:animEffect transition="in" filter="fade">
                                      <p:cBhvr>
                                        <p:cTn id="14" dur="1000"/>
                                        <p:tgtEl>
                                          <p:spTgt spid="27"/>
                                        </p:tgtEl>
                                      </p:cBhvr>
                                    </p:animEffect>
                                    <p:anim calcmode="lin" valueType="num">
                                      <p:cBhvr>
                                        <p:cTn id="15" dur="1000" fill="hold"/>
                                        <p:tgtEl>
                                          <p:spTgt spid="27"/>
                                        </p:tgtEl>
                                        <p:attrNameLst>
                                          <p:attrName>ppt_x</p:attrName>
                                        </p:attrNameLst>
                                      </p:cBhvr>
                                      <p:tavLst>
                                        <p:tav tm="0">
                                          <p:val>
                                            <p:strVal val="#ppt_x"/>
                                          </p:val>
                                        </p:tav>
                                        <p:tav tm="100000">
                                          <p:val>
                                            <p:strVal val="#ppt_x"/>
                                          </p:val>
                                        </p:tav>
                                      </p:tavLst>
                                    </p:anim>
                                    <p:anim calcmode="lin" valueType="num">
                                      <p:cBhvr>
                                        <p:cTn id="16"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6" presetClass="entr" presetSubtype="37" fill="hold" grpId="0" nodeType="clickEffect">
                                  <p:stCondLst>
                                    <p:cond delay="0"/>
                                  </p:stCondLst>
                                  <p:childTnLst>
                                    <p:set>
                                      <p:cBhvr>
                                        <p:cTn id="20" dur="1" fill="hold">
                                          <p:stCondLst>
                                            <p:cond delay="0"/>
                                          </p:stCondLst>
                                        </p:cTn>
                                        <p:tgtEl>
                                          <p:spTgt spid="21"/>
                                        </p:tgtEl>
                                        <p:attrNameLst>
                                          <p:attrName>style.visibility</p:attrName>
                                        </p:attrNameLst>
                                      </p:cBhvr>
                                      <p:to>
                                        <p:strVal val="visible"/>
                                      </p:to>
                                    </p:set>
                                    <p:animEffect transition="in" filter="barn(outVertical)">
                                      <p:cBhvr>
                                        <p:cTn id="21" dur="500"/>
                                        <p:tgtEl>
                                          <p:spTgt spid="21"/>
                                        </p:tgtEl>
                                      </p:cBhvr>
                                    </p:animEffect>
                                  </p:childTnLst>
                                </p:cTn>
                              </p:par>
                            </p:childTnLst>
                          </p:cTn>
                        </p:par>
                      </p:childTnLst>
                    </p:cTn>
                  </p:par>
                  <p:par>
                    <p:cTn id="22" fill="hold">
                      <p:stCondLst>
                        <p:cond delay="indefinite"/>
                      </p:stCondLst>
                      <p:childTnLst>
                        <p:par>
                          <p:cTn id="23" fill="hold">
                            <p:stCondLst>
                              <p:cond delay="0"/>
                            </p:stCondLst>
                            <p:childTnLst>
                              <p:par>
                                <p:cTn id="24" presetID="16" presetClass="entr" presetSubtype="37" fill="hold" grpId="0" nodeType="clickEffect">
                                  <p:stCondLst>
                                    <p:cond delay="0"/>
                                  </p:stCondLst>
                                  <p:childTnLst>
                                    <p:set>
                                      <p:cBhvr>
                                        <p:cTn id="25" dur="1" fill="hold">
                                          <p:stCondLst>
                                            <p:cond delay="0"/>
                                          </p:stCondLst>
                                        </p:cTn>
                                        <p:tgtEl>
                                          <p:spTgt spid="28"/>
                                        </p:tgtEl>
                                        <p:attrNameLst>
                                          <p:attrName>style.visibility</p:attrName>
                                        </p:attrNameLst>
                                      </p:cBhvr>
                                      <p:to>
                                        <p:strVal val="visible"/>
                                      </p:to>
                                    </p:set>
                                    <p:animEffect transition="in" filter="barn(outVertical)">
                                      <p:cBhvr>
                                        <p:cTn id="26"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p:bldP spid="27" grpId="0"/>
      <p:bldP spid="28"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13422</TotalTime>
  <Words>1561</Words>
  <Application>Microsoft Office PowerPoint</Application>
  <PresentationFormat>Widescreen</PresentationFormat>
  <Paragraphs>277</Paragraphs>
  <Slides>23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Arial</vt:lpstr>
      <vt:lpstr>Bauhaus 93</vt:lpstr>
      <vt:lpstr>Broadway</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Tim Middleton</dc:creator>
  <cp:lastModifiedBy>Tim Middleton</cp:lastModifiedBy>
  <cp:revision>29</cp:revision>
  <dcterms:created xsi:type="dcterms:W3CDTF">2022-07-08T09:30:21Z</dcterms:created>
  <dcterms:modified xsi:type="dcterms:W3CDTF">2022-08-22T12:37:10Z</dcterms:modified>
</cp:coreProperties>
</file>