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media1.mp4" ContentType="vide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video" Target="../media/media1.mp4"/><Relationship Id="rId3" Type="http://schemas.microsoft.com/office/2007/relationships/media" Target="../media/media1.mp4"/><Relationship Id="rId4"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3"/>
          <p:cNvSpPr txBox="1"/>
          <p:nvPr>
            <p:ph type="title"/>
          </p:nvPr>
        </p:nvSpPr>
        <p:spPr>
          <a:prstGeom prst="rect">
            <a:avLst/>
          </a:prstGeom>
        </p:spPr>
        <p:txBody>
          <a:bodyPr/>
          <a:lstStyle/>
          <a:p>
            <a:pPr/>
            <a:r>
              <a:t>The Power 0f Music</a:t>
            </a:r>
          </a:p>
        </p:txBody>
      </p:sp>
      <p:sp>
        <p:nvSpPr>
          <p:cNvPr id="95" name="Content Placeholder 4"/>
          <p:cNvSpPr txBox="1"/>
          <p:nvPr>
            <p:ph type="body" idx="1"/>
          </p:nvPr>
        </p:nvSpPr>
        <p:spPr>
          <a:xfrm>
            <a:off x="732744" y="1166018"/>
            <a:ext cx="8229601" cy="4525964"/>
          </a:xfrm>
          <a:prstGeom prst="rect">
            <a:avLst/>
          </a:prstGeom>
        </p:spPr>
        <p:txBody>
          <a:bodyPr/>
          <a:lstStyle/>
          <a:p>
            <a:pPr>
              <a:lnSpc>
                <a:spcPct val="90000"/>
              </a:lnSpc>
            </a:pPr>
            <a:r>
              <a:t>OBJECTIVES</a:t>
            </a:r>
          </a:p>
          <a:p>
            <a:pPr>
              <a:lnSpc>
                <a:spcPct val="90000"/>
              </a:lnSpc>
            </a:pPr>
            <a:r>
              <a:t>To make you realise that music should be part of your classroom.</a:t>
            </a:r>
          </a:p>
          <a:p>
            <a:pPr>
              <a:lnSpc>
                <a:spcPct val="90000"/>
              </a:lnSpc>
            </a:pPr>
            <a:r>
              <a:t>To persuade you that music is essential to your students’ educational development.</a:t>
            </a:r>
          </a:p>
          <a:p>
            <a:pPr>
              <a:lnSpc>
                <a:spcPct val="90000"/>
              </a:lnSpc>
            </a:pPr>
            <a:r>
              <a:t> To convince you today that every child – every person – should have music in his or her life.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U CHING"/>
          <p:cNvSpPr txBox="1"/>
          <p:nvPr>
            <p:ph type="title"/>
          </p:nvPr>
        </p:nvSpPr>
        <p:spPr>
          <a:prstGeom prst="rect">
            <a:avLst/>
          </a:prstGeom>
        </p:spPr>
        <p:txBody>
          <a:bodyPr/>
          <a:lstStyle/>
          <a:p>
            <a:pPr defTabSz="466344">
              <a:defRPr sz="2754" u="sng">
                <a:solidFill>
                  <a:srgbClr val="FF3300"/>
                </a:solidFill>
                <a:latin typeface="Arial"/>
                <a:ea typeface="Arial"/>
                <a:cs typeface="Arial"/>
                <a:sym typeface="Arial"/>
              </a:defRPr>
            </a:pPr>
            <a:r>
              <a:rPr b="1" sz="3672" u="none"/>
              <a:t>SHU CHING</a:t>
            </a:r>
            <a:br>
              <a:rPr b="1" sz="3672" u="none"/>
            </a:br>
          </a:p>
        </p:txBody>
      </p:sp>
      <p:sp>
        <p:nvSpPr>
          <p:cNvPr id="122" name="For changing peoples manners and altering their customs…"/>
          <p:cNvSpPr txBox="1"/>
          <p:nvPr>
            <p:ph type="body" idx="1"/>
          </p:nvPr>
        </p:nvSpPr>
        <p:spPr>
          <a:prstGeom prst="rect">
            <a:avLst/>
          </a:prstGeom>
        </p:spPr>
        <p:txBody>
          <a:bodyPr/>
          <a:lstStyle/>
          <a:p>
            <a:pPr marL="365759" indent="-365759" algn="ctr">
              <a:spcBef>
                <a:spcPts val="1100"/>
              </a:spcBef>
              <a:buClr>
                <a:srgbClr val="873624"/>
              </a:buClr>
              <a:buFontTx/>
              <a:buChar char=""/>
              <a:defRPr b="1" sz="4800">
                <a:latin typeface="Arial"/>
                <a:ea typeface="Arial"/>
                <a:cs typeface="Arial"/>
                <a:sym typeface="Arial"/>
              </a:defRPr>
            </a:pPr>
            <a:r>
              <a:t>For changing peoples manners and altering their customs</a:t>
            </a:r>
          </a:p>
          <a:p>
            <a:pPr marL="365759" indent="-365759" algn="ctr">
              <a:spcBef>
                <a:spcPts val="1100"/>
              </a:spcBef>
              <a:buClr>
                <a:srgbClr val="873624"/>
              </a:buClr>
              <a:buFontTx/>
              <a:buChar char=""/>
              <a:defRPr b="1" sz="4800">
                <a:latin typeface="Arial"/>
                <a:ea typeface="Arial"/>
                <a:cs typeface="Arial"/>
                <a:sym typeface="Arial"/>
              </a:defRPr>
            </a:pPr>
            <a:r>
              <a:t>there is nothing better than music. </a:t>
            </a:r>
          </a:p>
          <a:p>
            <a:pPr marL="365759" indent="-365759" algn="ctr">
              <a:spcBef>
                <a:spcPts val="400"/>
              </a:spcBef>
              <a:buClr>
                <a:srgbClr val="873624"/>
              </a:buClr>
              <a:buFontTx/>
              <a:buChar char=""/>
              <a:defRPr sz="1800" u="sng">
                <a:latin typeface="Arial"/>
                <a:ea typeface="Arial"/>
                <a:cs typeface="Arial"/>
                <a:sym typeface="Arial"/>
              </a:defRPr>
            </a:pPr>
            <a:r>
              <a:t>Shu Ching, sixth century B.C.</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Plato"/>
          <p:cNvSpPr txBox="1"/>
          <p:nvPr>
            <p:ph type="title"/>
          </p:nvPr>
        </p:nvSpPr>
        <p:spPr>
          <a:prstGeom prst="rect">
            <a:avLst/>
          </a:prstGeom>
        </p:spPr>
        <p:txBody>
          <a:bodyPr/>
          <a:lstStyle/>
          <a:p>
            <a:pPr/>
            <a:r>
              <a:t>Plato</a:t>
            </a:r>
          </a:p>
        </p:txBody>
      </p:sp>
      <p:sp>
        <p:nvSpPr>
          <p:cNvPr id="125" name="“Musical innovation is full of danger to the State, for when modes of music change, the laws of the State always change with them.”…"/>
          <p:cNvSpPr txBox="1"/>
          <p:nvPr>
            <p:ph type="body" idx="1"/>
          </p:nvPr>
        </p:nvSpPr>
        <p:spPr>
          <a:prstGeom prst="rect">
            <a:avLst/>
          </a:prstGeom>
        </p:spPr>
        <p:txBody>
          <a:bodyPr/>
          <a:lstStyle/>
          <a:p>
            <a:pPr marL="365759" indent="-365759">
              <a:lnSpc>
                <a:spcPct val="80000"/>
              </a:lnSpc>
              <a:spcBef>
                <a:spcPts val="1000"/>
              </a:spcBef>
              <a:buClr>
                <a:srgbClr val="873624"/>
              </a:buClr>
              <a:buFontTx/>
              <a:buChar char=""/>
              <a:defRPr b="1" sz="4400">
                <a:solidFill>
                  <a:srgbClr val="262626"/>
                </a:solidFill>
                <a:latin typeface="Book Antiqua"/>
                <a:ea typeface="Book Antiqua"/>
                <a:cs typeface="Book Antiqua"/>
                <a:sym typeface="Book Antiqua"/>
              </a:defRPr>
            </a:pPr>
            <a:r>
              <a:t>“Musical innovation is full of danger to the State, for when modes of music change, the laws of the State always change with them.”</a:t>
            </a:r>
          </a:p>
          <a:p>
            <a:pPr marL="365759" indent="-365759">
              <a:lnSpc>
                <a:spcPct val="80000"/>
              </a:lnSpc>
              <a:spcBef>
                <a:spcPts val="300"/>
              </a:spcBef>
              <a:buClr>
                <a:srgbClr val="873624"/>
              </a:buClr>
              <a:buFontTx/>
              <a:buChar char=""/>
              <a:defRPr b="1" sz="1500">
                <a:solidFill>
                  <a:srgbClr val="262626"/>
                </a:solidFill>
                <a:latin typeface="Book Antiqua"/>
                <a:ea typeface="Book Antiqua"/>
                <a:cs typeface="Book Antiqua"/>
                <a:sym typeface="Book Antiqua"/>
              </a:defRPr>
            </a:pPr>
            <a:r>
              <a:t>Plato, Plato’s Republic: </a:t>
            </a:r>
            <a:r>
              <a:rPr i="1"/>
              <a:t>The Theatre of the Mind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BOETHUIS"/>
          <p:cNvSpPr txBox="1"/>
          <p:nvPr>
            <p:ph type="title"/>
          </p:nvPr>
        </p:nvSpPr>
        <p:spPr>
          <a:prstGeom prst="rect">
            <a:avLst/>
          </a:prstGeom>
        </p:spPr>
        <p:txBody>
          <a:bodyPr/>
          <a:lstStyle/>
          <a:p>
            <a:pPr defTabSz="466344">
              <a:defRPr sz="2754" u="sng">
                <a:solidFill>
                  <a:srgbClr val="FF3300"/>
                </a:solidFill>
                <a:latin typeface="Arial"/>
                <a:ea typeface="Arial"/>
                <a:cs typeface="Arial"/>
                <a:sym typeface="Arial"/>
              </a:defRPr>
            </a:pPr>
            <a:r>
              <a:rPr b="1" sz="3672" u="none"/>
              <a:t>BOETHUIS</a:t>
            </a:r>
            <a:br>
              <a:rPr b="1" sz="3672" u="none"/>
            </a:br>
          </a:p>
        </p:txBody>
      </p:sp>
      <p:sp>
        <p:nvSpPr>
          <p:cNvPr id="128" name="Music is a part of us, and it either ennobles or degrades…"/>
          <p:cNvSpPr txBox="1"/>
          <p:nvPr>
            <p:ph type="body" idx="1"/>
          </p:nvPr>
        </p:nvSpPr>
        <p:spPr>
          <a:prstGeom prst="rect">
            <a:avLst/>
          </a:prstGeom>
        </p:spPr>
        <p:txBody>
          <a:bodyPr/>
          <a:lstStyle/>
          <a:p>
            <a:pPr lvl="1" marL="777240" indent="-365759" algn="ctr">
              <a:spcBef>
                <a:spcPts val="1100"/>
              </a:spcBef>
              <a:buClr>
                <a:srgbClr val="873624"/>
              </a:buClr>
              <a:buFontTx/>
              <a:buChar char=""/>
              <a:defRPr b="1" sz="4800">
                <a:latin typeface="Arial"/>
                <a:ea typeface="Arial"/>
                <a:cs typeface="Arial"/>
                <a:sym typeface="Arial"/>
              </a:defRPr>
            </a:pPr>
            <a:r>
              <a:t>Music is a part of us, and it either </a:t>
            </a:r>
            <a:r>
              <a:rPr i="1"/>
              <a:t>ennobles</a:t>
            </a:r>
            <a:r>
              <a:t> or </a:t>
            </a:r>
            <a:r>
              <a:rPr i="1"/>
              <a:t>degrades</a:t>
            </a:r>
            <a:r>
              <a:t> </a:t>
            </a:r>
            <a:endParaRPr sz="2200"/>
          </a:p>
          <a:p>
            <a:pPr lvl="1" marL="0" indent="411480" algn="ctr">
              <a:spcBef>
                <a:spcPts val="1100"/>
              </a:spcBef>
              <a:buClr>
                <a:srgbClr val="873624"/>
              </a:buClr>
              <a:buSzTx/>
              <a:buFont typeface="Wingdings"/>
              <a:buNone/>
              <a:defRPr b="1" sz="4800">
                <a:latin typeface="Arial"/>
                <a:ea typeface="Arial"/>
                <a:cs typeface="Arial"/>
                <a:sym typeface="Arial"/>
              </a:defRPr>
            </a:pPr>
            <a:r>
              <a:t>our behaviour.</a:t>
            </a:r>
            <a:endParaRPr sz="2200"/>
          </a:p>
          <a:p>
            <a:pPr lvl="1" marL="777240" indent="-365759" algn="ctr">
              <a:spcBef>
                <a:spcPts val="400"/>
              </a:spcBef>
              <a:buClr>
                <a:srgbClr val="873624"/>
              </a:buClr>
              <a:buFontTx/>
              <a:buChar char=""/>
              <a:defRPr sz="2000" u="sng">
                <a:latin typeface="Arial"/>
                <a:ea typeface="Arial"/>
                <a:cs typeface="Arial"/>
                <a:sym typeface="Arial"/>
              </a:defRPr>
            </a:pPr>
            <a:r>
              <a:t>Boethuis, Roman philosopher, circa 500 A.D., De Institutione Musica</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CONFUCIOUS"/>
          <p:cNvSpPr txBox="1"/>
          <p:nvPr>
            <p:ph type="title"/>
          </p:nvPr>
        </p:nvSpPr>
        <p:spPr>
          <a:xfrm>
            <a:off x="594672" y="304096"/>
            <a:ext cx="8229601" cy="1143001"/>
          </a:xfrm>
          <a:prstGeom prst="rect">
            <a:avLst/>
          </a:prstGeom>
        </p:spPr>
        <p:txBody>
          <a:bodyPr/>
          <a:lstStyle/>
          <a:p>
            <a:pPr lvl="1">
              <a:defRPr b="1" sz="3600">
                <a:solidFill>
                  <a:srgbClr val="FF3300"/>
                </a:solidFill>
                <a:latin typeface="Arial"/>
                <a:ea typeface="Arial"/>
                <a:cs typeface="Arial"/>
                <a:sym typeface="Arial"/>
              </a:defRPr>
            </a:pPr>
            <a:r>
              <a:t>CONFUCIOUS</a:t>
            </a:r>
          </a:p>
        </p:txBody>
      </p:sp>
      <p:sp>
        <p:nvSpPr>
          <p:cNvPr id="131" name="If you would know if a people are well governed, and if its…"/>
          <p:cNvSpPr txBox="1"/>
          <p:nvPr>
            <p:ph type="body" idx="1"/>
          </p:nvPr>
        </p:nvSpPr>
        <p:spPr>
          <a:xfrm>
            <a:off x="457200" y="1562100"/>
            <a:ext cx="8229600" cy="4525963"/>
          </a:xfrm>
          <a:prstGeom prst="rect">
            <a:avLst/>
          </a:prstGeom>
        </p:spPr>
        <p:txBody>
          <a:bodyPr/>
          <a:lstStyle/>
          <a:p>
            <a:pPr lvl="1" marL="777240" indent="-365759" algn="ctr">
              <a:lnSpc>
                <a:spcPct val="90000"/>
              </a:lnSpc>
              <a:spcBef>
                <a:spcPts val="1100"/>
              </a:spcBef>
              <a:buClr>
                <a:srgbClr val="873624"/>
              </a:buClr>
              <a:buFontTx/>
              <a:buChar char=""/>
              <a:defRPr b="1" sz="4800">
                <a:latin typeface="Arial"/>
                <a:ea typeface="Arial"/>
                <a:cs typeface="Arial"/>
                <a:sym typeface="Arial"/>
              </a:defRPr>
            </a:pPr>
            <a:r>
              <a:t>If you would know if a people are well governed, and if its </a:t>
            </a:r>
            <a:endParaRPr sz="2000"/>
          </a:p>
          <a:p>
            <a:pPr lvl="1" marL="0" indent="411480" algn="ctr">
              <a:lnSpc>
                <a:spcPct val="90000"/>
              </a:lnSpc>
              <a:spcBef>
                <a:spcPts val="1100"/>
              </a:spcBef>
              <a:buClr>
                <a:srgbClr val="873624"/>
              </a:buClr>
              <a:buSzTx/>
              <a:buFont typeface="Wingdings"/>
              <a:buNone/>
              <a:defRPr b="1" sz="4800">
                <a:latin typeface="Arial"/>
                <a:ea typeface="Arial"/>
                <a:cs typeface="Arial"/>
                <a:sym typeface="Arial"/>
              </a:defRPr>
            </a:pPr>
            <a:r>
              <a:t>laws are good or bad, examine the music it practices. </a:t>
            </a:r>
            <a:endParaRPr sz="2000"/>
          </a:p>
          <a:p>
            <a:pPr lvl="1" marL="777240" indent="-365759" algn="ctr">
              <a:lnSpc>
                <a:spcPct val="90000"/>
              </a:lnSpc>
              <a:spcBef>
                <a:spcPts val="400"/>
              </a:spcBef>
              <a:buClr>
                <a:srgbClr val="873624"/>
              </a:buClr>
              <a:buFontTx/>
              <a:buChar char=""/>
              <a:defRPr sz="1800" u="sng">
                <a:latin typeface="Arial"/>
                <a:ea typeface="Arial"/>
                <a:cs typeface="Arial"/>
                <a:sym typeface="Arial"/>
              </a:defRPr>
            </a:pPr>
            <a:r>
              <a:t>Confucious, circa 500 B.C.</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Aristotle"/>
          <p:cNvSpPr txBox="1"/>
          <p:nvPr>
            <p:ph type="title"/>
          </p:nvPr>
        </p:nvSpPr>
        <p:spPr>
          <a:prstGeom prst="rect">
            <a:avLst/>
          </a:prstGeom>
        </p:spPr>
        <p:txBody>
          <a:bodyPr/>
          <a:lstStyle/>
          <a:p>
            <a:pPr/>
            <a:r>
              <a:t>Aristotle</a:t>
            </a:r>
          </a:p>
        </p:txBody>
      </p:sp>
      <p:sp>
        <p:nvSpPr>
          <p:cNvPr id="134" name="Music directly imitates the passions or state of the soul . . . when one listens to music that imitates a certain passion,…"/>
          <p:cNvSpPr txBox="1"/>
          <p:nvPr>
            <p:ph type="body" idx="1"/>
          </p:nvPr>
        </p:nvSpPr>
        <p:spPr>
          <a:prstGeom prst="rect">
            <a:avLst/>
          </a:prstGeom>
        </p:spPr>
        <p:txBody>
          <a:bodyPr/>
          <a:lstStyle/>
          <a:p>
            <a:pPr lvl="2" marL="982980" indent="-314553" defTabSz="786384">
              <a:lnSpc>
                <a:spcPct val="80000"/>
              </a:lnSpc>
              <a:spcBef>
                <a:spcPts val="800"/>
              </a:spcBef>
              <a:buClr>
                <a:srgbClr val="873624"/>
              </a:buClr>
              <a:buFontTx/>
              <a:buChar char=""/>
              <a:defRPr b="1" sz="3440">
                <a:latin typeface="Arial"/>
                <a:ea typeface="Arial"/>
                <a:cs typeface="Arial"/>
                <a:sym typeface="Arial"/>
              </a:defRPr>
            </a:pPr>
            <a:r>
              <a:t>Music directly imitates the passions or state of the soul . . . when one listens to music that imitates a certain passion, </a:t>
            </a:r>
            <a:endParaRPr sz="1032"/>
          </a:p>
          <a:p>
            <a:pPr lvl="2" marL="982980" indent="-314553" defTabSz="786384">
              <a:lnSpc>
                <a:spcPct val="80000"/>
              </a:lnSpc>
              <a:spcBef>
                <a:spcPts val="800"/>
              </a:spcBef>
              <a:buClr>
                <a:srgbClr val="873624"/>
              </a:buClr>
              <a:buFontTx/>
              <a:buChar char=""/>
              <a:defRPr b="1" sz="3440">
                <a:latin typeface="Arial"/>
                <a:ea typeface="Arial"/>
                <a:cs typeface="Arial"/>
                <a:sym typeface="Arial"/>
              </a:defRPr>
            </a:pPr>
            <a:r>
              <a:t>he becomes imbued with the same passion; and if over a long time he habitually listens to the kind of music that rouses ignoble passions, his whole character will be shaped to an ignoble form. </a:t>
            </a:r>
            <a:endParaRPr sz="1032"/>
          </a:p>
          <a:p>
            <a:pPr lvl="2" marL="982980" indent="-314553" algn="ctr" defTabSz="786384">
              <a:lnSpc>
                <a:spcPct val="80000"/>
              </a:lnSpc>
              <a:spcBef>
                <a:spcPts val="300"/>
              </a:spcBef>
              <a:buClr>
                <a:srgbClr val="873624"/>
              </a:buClr>
              <a:buFontTx/>
              <a:buChar char=""/>
              <a:defRPr b="1" sz="1548" u="sng">
                <a:latin typeface="Arial"/>
                <a:ea typeface="Arial"/>
                <a:cs typeface="Arial"/>
                <a:sym typeface="Arial"/>
              </a:defRPr>
            </a:pPr>
            <a:r>
              <a:t>Aristotle, 340 B.C., </a:t>
            </a:r>
            <a:r>
              <a:rPr i="1"/>
              <a:t>The Politics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le 1"/>
          <p:cNvSpPr txBox="1"/>
          <p:nvPr>
            <p:ph type="title"/>
          </p:nvPr>
        </p:nvSpPr>
        <p:spPr>
          <a:prstGeom prst="rect">
            <a:avLst/>
          </a:prstGeom>
        </p:spPr>
        <p:txBody>
          <a:bodyPr/>
          <a:lstStyle/>
          <a:p>
            <a:pPr/>
            <a:r>
              <a:t>Music in the Classroom</a:t>
            </a:r>
          </a:p>
        </p:txBody>
      </p:sp>
      <p:sp>
        <p:nvSpPr>
          <p:cNvPr id="137" name="Content Placeholder 2"/>
          <p:cNvSpPr txBox="1"/>
          <p:nvPr>
            <p:ph type="body" idx="1"/>
          </p:nvPr>
        </p:nvSpPr>
        <p:spPr>
          <a:xfrm>
            <a:off x="457200" y="1600200"/>
            <a:ext cx="8229600" cy="4525963"/>
          </a:xfrm>
          <a:prstGeom prst="rect">
            <a:avLst/>
          </a:prstGeom>
        </p:spPr>
        <p:txBody>
          <a:bodyPr/>
          <a:lstStyle>
            <a:lvl1pPr marL="0" indent="0">
              <a:buSzTx/>
              <a:buNone/>
            </a:lvl1pPr>
          </a:lstStyle>
          <a:p>
            <a:pPr/>
            <a:r>
              <a:t>Eph 6:4 :As Christian teachers, we are helping parents to bring up their children in the training and instruction of the Lord.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itle 1"/>
          <p:cNvSpPr txBox="1"/>
          <p:nvPr>
            <p:ph type="title"/>
          </p:nvPr>
        </p:nvSpPr>
        <p:spPr>
          <a:prstGeom prst="rect">
            <a:avLst/>
          </a:prstGeom>
        </p:spPr>
        <p:txBody>
          <a:bodyPr/>
          <a:lstStyle/>
          <a:p>
            <a:pPr/>
            <a:r>
              <a:t>Old Testament</a:t>
            </a:r>
          </a:p>
        </p:txBody>
      </p:sp>
      <p:sp>
        <p:nvSpPr>
          <p:cNvPr id="140" name="Content Placeholder 2"/>
          <p:cNvSpPr txBox="1"/>
          <p:nvPr>
            <p:ph type="body" idx="1"/>
          </p:nvPr>
        </p:nvSpPr>
        <p:spPr>
          <a:xfrm>
            <a:off x="457200" y="1625600"/>
            <a:ext cx="8229600" cy="4525963"/>
          </a:xfrm>
          <a:prstGeom prst="rect">
            <a:avLst/>
          </a:prstGeom>
        </p:spPr>
        <p:txBody>
          <a:bodyPr/>
          <a:lstStyle/>
          <a:p>
            <a:pPr marL="0" indent="0">
              <a:lnSpc>
                <a:spcPct val="80000"/>
              </a:lnSpc>
              <a:spcBef>
                <a:spcPts val="600"/>
              </a:spcBef>
              <a:buSzTx/>
              <a:buNone/>
              <a:defRPr sz="2900"/>
            </a:pPr>
            <a:r>
              <a:t>Deut 6:4-6 says :Hear, O Israel: The LORD our God, the LORD is one. Love the LORD your God with all your </a:t>
            </a:r>
            <a:r>
              <a:rPr b="1"/>
              <a:t>heart</a:t>
            </a:r>
            <a:r>
              <a:t> and with all your </a:t>
            </a:r>
            <a:r>
              <a:rPr b="1"/>
              <a:t>soul</a:t>
            </a:r>
            <a:r>
              <a:t> and with all your </a:t>
            </a:r>
            <a:r>
              <a:rPr b="1"/>
              <a:t>strength</a:t>
            </a:r>
            <a:r>
              <a:t>. These commandments that I give you today are to be upon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prstGeom prst="rect">
            <a:avLst/>
          </a:prstGeom>
        </p:spPr>
        <p:txBody>
          <a:bodyPr/>
          <a:lstStyle/>
          <a:p>
            <a:pPr/>
            <a:r>
              <a:t>Cont’</a:t>
            </a:r>
          </a:p>
        </p:txBody>
      </p:sp>
      <p:sp>
        <p:nvSpPr>
          <p:cNvPr id="143" name="Content Placeholder 2"/>
          <p:cNvSpPr txBox="1"/>
          <p:nvPr>
            <p:ph type="body" idx="1"/>
          </p:nvPr>
        </p:nvSpPr>
        <p:spPr>
          <a:xfrm>
            <a:off x="457200" y="1600200"/>
            <a:ext cx="8229600" cy="4525963"/>
          </a:xfrm>
          <a:prstGeom prst="rect">
            <a:avLst/>
          </a:prstGeom>
        </p:spPr>
        <p:txBody>
          <a:bodyPr/>
          <a:lstStyle/>
          <a:p>
            <a:pPr/>
            <a:r>
              <a:t>What is important for our discussion is that God addresses all the elements of a person i.e the whole of man – what we think, what we do, and what we feel.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itle 1"/>
          <p:cNvSpPr txBox="1"/>
          <p:nvPr>
            <p:ph type="title"/>
          </p:nvPr>
        </p:nvSpPr>
        <p:spPr>
          <a:prstGeom prst="rect">
            <a:avLst/>
          </a:prstGeom>
        </p:spPr>
        <p:txBody>
          <a:bodyPr/>
          <a:lstStyle/>
          <a:p>
            <a:pPr/>
            <a:r>
              <a:t>New Testament</a:t>
            </a:r>
          </a:p>
        </p:txBody>
      </p:sp>
      <p:sp>
        <p:nvSpPr>
          <p:cNvPr id="146" name="Content Placeholder 2"/>
          <p:cNvSpPr txBox="1"/>
          <p:nvPr>
            <p:ph type="body" idx="1"/>
          </p:nvPr>
        </p:nvSpPr>
        <p:spPr>
          <a:xfrm>
            <a:off x="457200" y="1600200"/>
            <a:ext cx="8229600" cy="4525963"/>
          </a:xfrm>
          <a:prstGeom prst="rect">
            <a:avLst/>
          </a:prstGeom>
        </p:spPr>
        <p:txBody>
          <a:bodyPr/>
          <a:lstStyle/>
          <a:p>
            <a:pPr marL="0" indent="0">
              <a:lnSpc>
                <a:spcPct val="90000"/>
              </a:lnSpc>
              <a:buSzTx/>
              <a:buNone/>
            </a:pPr>
            <a:r>
              <a:t> Luke 2:52 says that Jesus “grew in</a:t>
            </a:r>
            <a:r>
              <a:rPr b="1"/>
              <a:t> wisdom</a:t>
            </a:r>
            <a:r>
              <a:t> and </a:t>
            </a:r>
            <a:r>
              <a:rPr b="1"/>
              <a:t>stature</a:t>
            </a:r>
            <a:r>
              <a:t>, and in </a:t>
            </a:r>
            <a:r>
              <a:rPr b="1"/>
              <a:t>favour with God and men</a:t>
            </a:r>
            <a:r>
              <a:t>.” </a:t>
            </a:r>
          </a:p>
          <a:p>
            <a:pPr marL="0" indent="0">
              <a:lnSpc>
                <a:spcPct val="90000"/>
              </a:lnSpc>
              <a:buSzTx/>
              <a:buNone/>
            </a:pPr>
            <a:r>
              <a:rPr b="1"/>
              <a:t>Wisdom </a:t>
            </a:r>
            <a:r>
              <a:t>refers to his academic knowledge and his ability to use that knowledge to make good decisions. </a:t>
            </a:r>
          </a:p>
          <a:p>
            <a:pPr marL="0" indent="0">
              <a:lnSpc>
                <a:spcPct val="90000"/>
              </a:lnSpc>
              <a:buSzTx/>
              <a:buNone/>
            </a:pPr>
            <a:r>
              <a:rPr b="1"/>
              <a:t>Stature</a:t>
            </a:r>
            <a:r>
              <a:t> refers to his physical development. </a:t>
            </a:r>
          </a:p>
          <a:p>
            <a:pPr marL="0" indent="0">
              <a:lnSpc>
                <a:spcPct val="90000"/>
              </a:lnSpc>
              <a:buSzTx/>
              <a:buNone/>
            </a:pPr>
            <a:r>
              <a:rPr b="1"/>
              <a:t>Favour with God</a:t>
            </a:r>
            <a:r>
              <a:t> references his </a:t>
            </a:r>
            <a:r>
              <a:rPr b="1"/>
              <a:t>spiritual </a:t>
            </a:r>
            <a:r>
              <a:t>maturity. </a:t>
            </a:r>
            <a:r>
              <a:rPr b="1"/>
              <a:t>Favour with men</a:t>
            </a:r>
            <a:r>
              <a:t> deals with his </a:t>
            </a:r>
            <a:r>
              <a:rPr b="1"/>
              <a:t>social </a:t>
            </a:r>
            <a:r>
              <a:t>abilities.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prstGeom prst="rect">
            <a:avLst/>
          </a:prstGeom>
        </p:spPr>
        <p:txBody>
          <a:bodyPr/>
          <a:lstStyle/>
          <a:p>
            <a:pPr/>
            <a:r>
              <a:t>Cont’</a:t>
            </a:r>
          </a:p>
        </p:txBody>
      </p:sp>
      <p:sp>
        <p:nvSpPr>
          <p:cNvPr id="149" name="Content Placeholder 2"/>
          <p:cNvSpPr txBox="1"/>
          <p:nvPr>
            <p:ph type="body" idx="1"/>
          </p:nvPr>
        </p:nvSpPr>
        <p:spPr>
          <a:xfrm>
            <a:off x="457200" y="1600200"/>
            <a:ext cx="8229600" cy="4525963"/>
          </a:xfrm>
          <a:prstGeom prst="rect">
            <a:avLst/>
          </a:prstGeom>
        </p:spPr>
        <p:txBody>
          <a:bodyPr/>
          <a:lstStyle/>
          <a:p>
            <a:pPr marL="0" indent="0" defTabSz="886968">
              <a:lnSpc>
                <a:spcPct val="90000"/>
              </a:lnSpc>
              <a:buSzTx/>
              <a:buNone/>
              <a:defRPr sz="3104"/>
            </a:pPr>
            <a:r>
              <a:t>The verses have always provided a good basis for a </a:t>
            </a:r>
            <a:r>
              <a:rPr b="1"/>
              <a:t>well-rounded liberal arts educational philosophy</a:t>
            </a:r>
            <a:r>
              <a:t>.</a:t>
            </a:r>
          </a:p>
          <a:p>
            <a:pPr marL="0" indent="0" defTabSz="886968">
              <a:buSzTx/>
              <a:buNone/>
              <a:defRPr sz="3104"/>
            </a:pPr>
            <a:r>
              <a:t>As a Christian educator, I am sure you are already focusing your students’ education upon the biblical view I have outlined in the two scriptures.</a:t>
            </a:r>
          </a:p>
          <a:p>
            <a:pPr marL="0" indent="0" defTabSz="886968">
              <a:buSzTx/>
              <a:buNone/>
              <a:defRPr sz="3104"/>
            </a:pPr>
            <a:r>
              <a:t>I will demonstrate how music can be instrumental in accomplishing the elements that make up a whole person as depicted in the two scriptures.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JESUS OUR HOPE IN A HOPELESS WORLD"/>
          <p:cNvSpPr txBox="1"/>
          <p:nvPr>
            <p:ph type="title"/>
          </p:nvPr>
        </p:nvSpPr>
        <p:spPr>
          <a:prstGeom prst="rect">
            <a:avLst/>
          </a:prstGeom>
        </p:spPr>
        <p:txBody>
          <a:bodyPr/>
          <a:lstStyle>
            <a:lvl1pPr defTabSz="795527">
              <a:defRPr sz="3828"/>
            </a:lvl1pPr>
          </a:lstStyle>
          <a:p>
            <a:pPr/>
            <a:r>
              <a:t>JESUS OUR HOPE IN A HOPELESS WORLD</a:t>
            </a:r>
          </a:p>
        </p:txBody>
      </p:sp>
      <p:sp>
        <p:nvSpPr>
          <p:cNvPr id="98" name="ROMANS 15 VS 13…"/>
          <p:cNvSpPr txBox="1"/>
          <p:nvPr>
            <p:ph type="body" idx="1"/>
          </p:nvPr>
        </p:nvSpPr>
        <p:spPr>
          <a:prstGeom prst="rect">
            <a:avLst/>
          </a:prstGeom>
        </p:spPr>
        <p:txBody>
          <a:bodyPr/>
          <a:lstStyle/>
          <a:p>
            <a:pPr/>
            <a:r>
              <a:t>ROMANS 15 VS 13</a:t>
            </a:r>
          </a:p>
          <a:p>
            <a:pPr/>
            <a:r>
              <a:t>MAY THE GOD OF HOPE FILL YOU WITH ALL JOY AND PEACE AS YOU TRUST IN HIM, SO THAT YOU MAY OVERFLOW WITH HOPE BY THE POWER OF THE HOLY SPIRIT</a:t>
            </a:r>
          </a:p>
          <a:p>
            <a:pPr/>
            <a:r>
              <a:t>ACSI</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prstGeom prst="rect">
            <a:avLst/>
          </a:prstGeom>
        </p:spPr>
        <p:txBody>
          <a:bodyPr/>
          <a:lstStyle/>
          <a:p>
            <a:pPr/>
            <a:r>
              <a:t>Cont’</a:t>
            </a:r>
          </a:p>
        </p:txBody>
      </p:sp>
      <p:sp>
        <p:nvSpPr>
          <p:cNvPr id="152" name="Content Placeholder 2"/>
          <p:cNvSpPr txBox="1"/>
          <p:nvPr>
            <p:ph type="body" idx="1"/>
          </p:nvPr>
        </p:nvSpPr>
        <p:spPr>
          <a:xfrm>
            <a:off x="457200" y="1600200"/>
            <a:ext cx="8229600" cy="4525963"/>
          </a:xfrm>
          <a:prstGeom prst="rect">
            <a:avLst/>
          </a:prstGeom>
        </p:spPr>
        <p:txBody>
          <a:bodyPr/>
          <a:lstStyle/>
          <a:p>
            <a:pPr marL="0" indent="0">
              <a:buSzTx/>
              <a:buNone/>
            </a:pPr>
            <a:r>
              <a:t>It is my goal to demonstrate how music will help your students grow:</a:t>
            </a:r>
          </a:p>
          <a:p>
            <a:pPr marL="0" indent="0">
              <a:buSzTx/>
              <a:buNone/>
            </a:pPr>
            <a:r>
              <a:t>1.Physically</a:t>
            </a:r>
            <a:br/>
            <a:r>
              <a:t>2. Academically</a:t>
            </a:r>
            <a:br/>
            <a:r>
              <a:t>3. Socially</a:t>
            </a:r>
            <a:br/>
            <a:r>
              <a:t>4. Morally</a:t>
            </a:r>
            <a:br/>
            <a:r>
              <a:t>5. Emotionally</a:t>
            </a:r>
          </a:p>
          <a:p>
            <a:pPr marL="0" indent="0">
              <a:buSzTx/>
              <a:buNone/>
            </a:pPr>
            <a:r>
              <a:t>6. Spiritually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prstGeom prst="rect">
            <a:avLst/>
          </a:prstGeom>
        </p:spPr>
        <p:txBody>
          <a:bodyPr/>
          <a:lstStyle>
            <a:lvl1pPr>
              <a:defRPr sz="3900"/>
            </a:lvl1pPr>
          </a:lstStyle>
          <a:p>
            <a:pPr/>
            <a:r>
              <a:t>Physical Development.</a:t>
            </a:r>
          </a:p>
        </p:txBody>
      </p:sp>
      <p:sp>
        <p:nvSpPr>
          <p:cNvPr id="155" name="Content Placeholder 2"/>
          <p:cNvSpPr txBox="1"/>
          <p:nvPr>
            <p:ph type="body" idx="1"/>
          </p:nvPr>
        </p:nvSpPr>
        <p:spPr>
          <a:xfrm>
            <a:off x="457200" y="1600200"/>
            <a:ext cx="8229600" cy="4525963"/>
          </a:xfrm>
          <a:prstGeom prst="rect">
            <a:avLst/>
          </a:prstGeom>
        </p:spPr>
        <p:txBody>
          <a:bodyPr/>
          <a:lstStyle/>
          <a:p>
            <a:pPr marL="0" indent="0">
              <a:buSzTx/>
              <a:buNone/>
            </a:pPr>
            <a:r>
              <a:t>Children develop physically through </a:t>
            </a:r>
            <a:r>
              <a:rPr b="1"/>
              <a:t>movement</a:t>
            </a:r>
            <a:r>
              <a:t>, and music is essentially </a:t>
            </a:r>
            <a:r>
              <a:rPr b="1"/>
              <a:t>movement</a:t>
            </a:r>
            <a:r>
              <a:t>. Physical therapists tell us that repetition of movements is important for brain and motor development. Rhythm, tempo, and different kinds of sounds in music all help make a child’s physical growth both quick and smooth.</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videoplayback (14).mp4" descr="videoplayback (14).mp4"/>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506963" y="1096807"/>
            <a:ext cx="8128001" cy="45720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85866" fill="hold"/>
                                        <p:tgtEl>
                                          <p:spTgt spid="157"/>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57"/>
                </p:tgtEl>
              </p:cMediaNode>
            </p:video>
            <p:seq concurrent="1" prevAc="none" nextAc="seek">
              <p:cTn id="8" evtFilter="cancelBubble" nodeType="interactiveSeq" restart="whenNotActive" fill="hold">
                <p:stCondLst>
                  <p:cond delay="0" evt="onClick">
                    <p:tgtEl>
                      <p:spTgt spid="157"/>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57"/>
                                        </p:tgtEl>
                                      </p:cBhvr>
                                    </p:cmd>
                                  </p:childTnLst>
                                </p:cTn>
                              </p:par>
                            </p:childTnLst>
                          </p:cTn>
                        </p:par>
                      </p:childTnLst>
                    </p:cTn>
                  </p:par>
                </p:childTnLst>
              </p:cTn>
              <p:nextCondLst>
                <p:cond delay="0" evt="onClick">
                  <p:tgtEl>
                    <p:spTgt spid="15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prstGeom prst="rect">
            <a:avLst/>
          </a:prstGeom>
        </p:spPr>
        <p:txBody>
          <a:bodyPr/>
          <a:lstStyle/>
          <a:p>
            <a:pPr/>
            <a:r>
              <a:t>Cont’</a:t>
            </a:r>
          </a:p>
        </p:txBody>
      </p:sp>
      <p:sp>
        <p:nvSpPr>
          <p:cNvPr id="160" name="Content Placeholder 2"/>
          <p:cNvSpPr txBox="1"/>
          <p:nvPr>
            <p:ph type="body" idx="1"/>
          </p:nvPr>
        </p:nvSpPr>
        <p:spPr>
          <a:xfrm>
            <a:off x="457200" y="1600200"/>
            <a:ext cx="8229600" cy="4525963"/>
          </a:xfrm>
          <a:prstGeom prst="rect">
            <a:avLst/>
          </a:prstGeom>
        </p:spPr>
        <p:txBody>
          <a:bodyPr/>
          <a:lstStyle/>
          <a:p>
            <a:pPr marL="0" indent="0">
              <a:buSzTx/>
              <a:buNone/>
            </a:pPr>
            <a:r>
              <a:t>Children will naturally move to music, and studies show that as they rock and sway to the rhythm of the song, their</a:t>
            </a:r>
            <a:r>
              <a:rPr b="1"/>
              <a:t> inner ear</a:t>
            </a:r>
            <a:r>
              <a:t> is developed and their </a:t>
            </a:r>
            <a:r>
              <a:rPr b="1"/>
              <a:t>balance </a:t>
            </a:r>
            <a:r>
              <a:t>improves. As they grow older, an internalisation of </a:t>
            </a:r>
            <a:r>
              <a:rPr b="1"/>
              <a:t>steady beat</a:t>
            </a:r>
            <a:r>
              <a:t> helps them with </a:t>
            </a:r>
            <a:r>
              <a:rPr b="1"/>
              <a:t>coordination</a:t>
            </a:r>
            <a:r>
              <a:t> and the ability to </a:t>
            </a:r>
            <a:r>
              <a:rPr b="1"/>
              <a:t>walk steadily</a:t>
            </a:r>
            <a:r>
              <a: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prstGeom prst="rect">
            <a:avLst/>
          </a:prstGeom>
        </p:spPr>
        <p:txBody>
          <a:bodyPr/>
          <a:lstStyle/>
          <a:p>
            <a:pPr/>
            <a:r>
              <a:t>Cont’</a:t>
            </a:r>
          </a:p>
        </p:txBody>
      </p:sp>
      <p:sp>
        <p:nvSpPr>
          <p:cNvPr id="163" name="Content Placeholder 2"/>
          <p:cNvSpPr txBox="1"/>
          <p:nvPr>
            <p:ph type="body" idx="1"/>
          </p:nvPr>
        </p:nvSpPr>
        <p:spPr>
          <a:xfrm>
            <a:off x="457200" y="1600200"/>
            <a:ext cx="8229600" cy="4525963"/>
          </a:xfrm>
          <a:prstGeom prst="rect">
            <a:avLst/>
          </a:prstGeom>
        </p:spPr>
        <p:txBody>
          <a:bodyPr/>
          <a:lstStyle/>
          <a:p>
            <a:pPr marL="0" indent="0">
              <a:buSzTx/>
              <a:buNone/>
            </a:pPr>
            <a:r>
              <a:t>Another important skill that children learn at an early age is something called </a:t>
            </a:r>
            <a:r>
              <a:rPr b="1"/>
              <a:t>inhibitory control</a:t>
            </a:r>
            <a:r>
              <a:t> – the ability to stop and stay still. We’ve all seen children who can’t quite do this yet; they often run into things. Exposing children to music with varying tempos (speeds) will help them develop this ability sooner.</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prstGeom prst="rect">
            <a:avLst/>
          </a:prstGeom>
        </p:spPr>
        <p:txBody>
          <a:bodyPr/>
          <a:lstStyle/>
          <a:p>
            <a:pPr/>
            <a:r>
              <a:t>Cont’</a:t>
            </a:r>
          </a:p>
        </p:txBody>
      </p:sp>
      <p:sp>
        <p:nvSpPr>
          <p:cNvPr id="166" name="Content Placeholder 2"/>
          <p:cNvSpPr txBox="1"/>
          <p:nvPr>
            <p:ph type="body" idx="1"/>
          </p:nvPr>
        </p:nvSpPr>
        <p:spPr>
          <a:xfrm>
            <a:off x="457200" y="1600200"/>
            <a:ext cx="8229600" cy="4525963"/>
          </a:xfrm>
          <a:prstGeom prst="rect">
            <a:avLst/>
          </a:prstGeom>
        </p:spPr>
        <p:txBody>
          <a:bodyPr/>
          <a:lstStyle>
            <a:lvl1pPr marL="0" indent="0">
              <a:lnSpc>
                <a:spcPct val="80000"/>
              </a:lnSpc>
              <a:spcBef>
                <a:spcPts val="600"/>
              </a:spcBef>
              <a:buSzTx/>
              <a:buNone/>
              <a:defRPr sz="2900"/>
            </a:lvl1pPr>
          </a:lstStyle>
          <a:p>
            <a:pPr/>
            <a:r>
              <a:t>Different kinds of sounds in music – high and low, loud and soft – sound discrimination stimulates the child’s first foundations for learning the variety of sounds of language. Studies have shown that children who are exposed to music at an early age usually develop language skills more easily. Furthermore, listening to vocal music will quicken a child’s pace in learning to speak as well.</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prstGeom prst="rect">
            <a:avLst/>
          </a:prstGeom>
        </p:spPr>
        <p:txBody>
          <a:bodyPr/>
          <a:lstStyle/>
          <a:p>
            <a:pPr/>
            <a:r>
              <a:t>Cont’</a:t>
            </a:r>
          </a:p>
        </p:txBody>
      </p:sp>
      <p:sp>
        <p:nvSpPr>
          <p:cNvPr id="169" name="Content Placeholder 2"/>
          <p:cNvSpPr txBox="1"/>
          <p:nvPr>
            <p:ph type="body" idx="1"/>
          </p:nvPr>
        </p:nvSpPr>
        <p:spPr>
          <a:xfrm>
            <a:off x="457200" y="1600200"/>
            <a:ext cx="8229600" cy="4525963"/>
          </a:xfrm>
          <a:prstGeom prst="rect">
            <a:avLst/>
          </a:prstGeom>
        </p:spPr>
        <p:txBody>
          <a:bodyPr/>
          <a:lstStyle/>
          <a:p>
            <a:pPr marL="0" indent="0">
              <a:lnSpc>
                <a:spcPct val="80000"/>
              </a:lnSpc>
              <a:spcBef>
                <a:spcPts val="500"/>
              </a:spcBef>
              <a:buSzTx/>
              <a:buNone/>
              <a:defRPr sz="2400"/>
            </a:pPr>
            <a:r>
              <a:rPr b="1"/>
              <a:t>Creativity</a:t>
            </a:r>
            <a:r>
              <a:t> : As a child experiences the varieties in music and even pieces of music with interesting story-lines or plots, he will be drawn into the creative endeavour.</a:t>
            </a:r>
          </a:p>
          <a:p>
            <a:pPr marL="0" indent="0">
              <a:lnSpc>
                <a:spcPct val="80000"/>
              </a:lnSpc>
              <a:spcBef>
                <a:spcPts val="500"/>
              </a:spcBef>
              <a:buSzTx/>
              <a:buNone/>
              <a:defRPr sz="2400"/>
            </a:pPr>
            <a:r>
              <a:rPr b="1"/>
              <a:t>Coordination</a:t>
            </a:r>
            <a:r>
              <a:t>: If you’ve got teens who have trouble knowing the difference between their left foot and their right, music might be the answer! Playing musical instruments, whether piano or trumpet or flute, helps develop motor skills, hand-eye coordination, and even lung capacity (if a wind instrument).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1"/>
          <p:cNvSpPr txBox="1"/>
          <p:nvPr>
            <p:ph type="title"/>
          </p:nvPr>
        </p:nvSpPr>
        <p:spPr>
          <a:prstGeom prst="rect">
            <a:avLst/>
          </a:prstGeom>
        </p:spPr>
        <p:txBody>
          <a:bodyPr/>
          <a:lstStyle>
            <a:lvl1pPr>
              <a:defRPr sz="3900"/>
            </a:lvl1pPr>
          </a:lstStyle>
          <a:p>
            <a:pPr/>
            <a:r>
              <a:t>Academic Development.</a:t>
            </a:r>
          </a:p>
        </p:txBody>
      </p:sp>
      <p:sp>
        <p:nvSpPr>
          <p:cNvPr id="172" name="Content Placeholder 2"/>
          <p:cNvSpPr txBox="1"/>
          <p:nvPr>
            <p:ph type="body" idx="1"/>
          </p:nvPr>
        </p:nvSpPr>
        <p:spPr>
          <a:xfrm>
            <a:off x="457200" y="1600200"/>
            <a:ext cx="8229600" cy="4525963"/>
          </a:xfrm>
          <a:prstGeom prst="rect">
            <a:avLst/>
          </a:prstGeom>
        </p:spPr>
        <p:txBody>
          <a:bodyPr/>
          <a:lstStyle>
            <a:lvl1pPr marL="0" indent="0">
              <a:buSzTx/>
              <a:buNone/>
            </a:lvl1pPr>
          </a:lstStyle>
          <a:p>
            <a:pPr/>
            <a:r>
              <a:t>Research does seem to indicate that there is a correlation between participating in music and academic achievement. And let me say at this point that in all these areas, actually participating in music is always more beneficial than just listening to music, although listening is also crucial and beneficial.</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prstGeom prst="rect">
            <a:avLst/>
          </a:prstGeom>
        </p:spPr>
        <p:txBody>
          <a:bodyPr/>
          <a:lstStyle/>
          <a:p>
            <a:pPr/>
            <a:r>
              <a:t>Cont’</a:t>
            </a:r>
          </a:p>
        </p:txBody>
      </p:sp>
      <p:sp>
        <p:nvSpPr>
          <p:cNvPr id="175" name="Content Placeholder 2"/>
          <p:cNvSpPr txBox="1"/>
          <p:nvPr>
            <p:ph type="body" idx="1"/>
          </p:nvPr>
        </p:nvSpPr>
        <p:spPr>
          <a:xfrm>
            <a:off x="391432" y="1046389"/>
            <a:ext cx="8229601" cy="4525964"/>
          </a:xfrm>
          <a:prstGeom prst="rect">
            <a:avLst/>
          </a:prstGeom>
        </p:spPr>
        <p:txBody>
          <a:bodyPr/>
          <a:lstStyle>
            <a:lvl1pPr marL="0" indent="0">
              <a:lnSpc>
                <a:spcPct val="80000"/>
              </a:lnSpc>
              <a:spcBef>
                <a:spcPts val="600"/>
              </a:spcBef>
              <a:buSzTx/>
              <a:buNone/>
              <a:defRPr sz="2700"/>
            </a:lvl1pPr>
          </a:lstStyle>
          <a:p>
            <a:pPr/>
            <a:r>
              <a:t>Reports have appeared that attest to the connection between music and academic achievement. In a study of the ability of fourteen year-old science students in seventeen countries, the top three countries were Hungary, the Netherlands, and Japan. All three include music throughout the curriculum. The Kodáály system of music education was instituted in the schools of Hungary as a result of the outstanding academic achievement of children in its “singing schools.”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itle 1"/>
          <p:cNvSpPr txBox="1"/>
          <p:nvPr>
            <p:ph type="title"/>
          </p:nvPr>
        </p:nvSpPr>
        <p:spPr>
          <a:xfrm>
            <a:off x="457200" y="300038"/>
            <a:ext cx="8229600" cy="1143001"/>
          </a:xfrm>
          <a:prstGeom prst="rect">
            <a:avLst/>
          </a:prstGeom>
        </p:spPr>
        <p:txBody>
          <a:bodyPr/>
          <a:lstStyle/>
          <a:p>
            <a:pPr/>
            <a:r>
              <a:t>Cont’</a:t>
            </a:r>
          </a:p>
        </p:txBody>
      </p:sp>
      <p:sp>
        <p:nvSpPr>
          <p:cNvPr id="178" name="Content Placeholder 2"/>
          <p:cNvSpPr txBox="1"/>
          <p:nvPr>
            <p:ph type="body" idx="1"/>
          </p:nvPr>
        </p:nvSpPr>
        <p:spPr>
          <a:xfrm>
            <a:off x="457200" y="1625600"/>
            <a:ext cx="8229600" cy="4525963"/>
          </a:xfrm>
          <a:prstGeom prst="rect">
            <a:avLst/>
          </a:prstGeom>
        </p:spPr>
        <p:txBody>
          <a:bodyPr/>
          <a:lstStyle>
            <a:lvl1pPr marL="0" indent="0">
              <a:buSzTx/>
              <a:buNone/>
            </a:lvl1pPr>
          </a:lstStyle>
          <a:p>
            <a:pPr/>
            <a:r>
              <a:t>In addition, the academic achievement of Hungarian students, especially in math and science, continues to be outstanding. The Netherlands began their music program and Japan followed suit by learning from the experience of these other countries.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Content"/>
          <p:cNvSpPr txBox="1"/>
          <p:nvPr>
            <p:ph type="title"/>
          </p:nvPr>
        </p:nvSpPr>
        <p:spPr>
          <a:prstGeom prst="rect">
            <a:avLst/>
          </a:prstGeom>
        </p:spPr>
        <p:txBody>
          <a:bodyPr/>
          <a:lstStyle/>
          <a:p>
            <a:pPr/>
            <a:r>
              <a:t>Content</a:t>
            </a:r>
          </a:p>
        </p:txBody>
      </p:sp>
      <p:sp>
        <p:nvSpPr>
          <p:cNvPr id="101" name="What is music…"/>
          <p:cNvSpPr txBox="1"/>
          <p:nvPr>
            <p:ph type="body" idx="1"/>
          </p:nvPr>
        </p:nvSpPr>
        <p:spPr>
          <a:prstGeom prst="rect">
            <a:avLst/>
          </a:prstGeom>
        </p:spPr>
        <p:txBody>
          <a:bodyPr/>
          <a:lstStyle/>
          <a:p>
            <a:pPr/>
            <a:r>
              <a:t>What is music</a:t>
            </a:r>
          </a:p>
          <a:p>
            <a:pPr/>
            <a:r>
              <a:t>The origin of music</a:t>
            </a:r>
          </a:p>
          <a:p>
            <a:pPr/>
            <a:r>
              <a:t>God’s purpose for music</a:t>
            </a:r>
          </a:p>
          <a:p>
            <a:pPr/>
            <a:r>
              <a:t>Quotes</a:t>
            </a:r>
          </a:p>
          <a:p>
            <a:pPr/>
            <a:r>
              <a:t>Music in the Classroom</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itle 1"/>
          <p:cNvSpPr txBox="1"/>
          <p:nvPr>
            <p:ph type="title"/>
          </p:nvPr>
        </p:nvSpPr>
        <p:spPr>
          <a:prstGeom prst="rect">
            <a:avLst/>
          </a:prstGeom>
        </p:spPr>
        <p:txBody>
          <a:bodyPr/>
          <a:lstStyle/>
          <a:p>
            <a:pPr/>
            <a:r>
              <a:t>Cont’</a:t>
            </a:r>
          </a:p>
        </p:txBody>
      </p:sp>
      <p:sp>
        <p:nvSpPr>
          <p:cNvPr id="181" name="Content Placeholder 2"/>
          <p:cNvSpPr txBox="1"/>
          <p:nvPr>
            <p:ph type="body" idx="1"/>
          </p:nvPr>
        </p:nvSpPr>
        <p:spPr>
          <a:xfrm>
            <a:off x="457200" y="1600200"/>
            <a:ext cx="8229600" cy="4525963"/>
          </a:xfrm>
          <a:prstGeom prst="rect">
            <a:avLst/>
          </a:prstGeom>
        </p:spPr>
        <p:txBody>
          <a:bodyPr/>
          <a:lstStyle/>
          <a:p>
            <a:pPr>
              <a:lnSpc>
                <a:spcPct val="90000"/>
              </a:lnSpc>
              <a:spcBef>
                <a:spcPts val="600"/>
              </a:spcBef>
              <a:defRPr sz="2700"/>
            </a:pPr>
            <a:r>
              <a:t>Another report disclosed the fact that the foremost technical designers and engineers in a company called Silicon Valley were almost all practicing musicians.</a:t>
            </a:r>
          </a:p>
          <a:p>
            <a:pPr>
              <a:lnSpc>
                <a:spcPct val="90000"/>
              </a:lnSpc>
              <a:spcBef>
                <a:spcPts val="600"/>
              </a:spcBef>
              <a:defRPr sz="2700"/>
            </a:pPr>
            <a:r>
              <a:t>A report revealed that the schools who produced the highest academic achievement in the United States were spending 20% to 30% of the day on the arts, with special emphasis on music.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1"/>
          <p:cNvSpPr txBox="1"/>
          <p:nvPr>
            <p:ph type="title"/>
          </p:nvPr>
        </p:nvSpPr>
        <p:spPr>
          <a:prstGeom prst="rect">
            <a:avLst/>
          </a:prstGeom>
        </p:spPr>
        <p:txBody>
          <a:bodyPr/>
          <a:lstStyle/>
          <a:p>
            <a:pPr/>
            <a:r>
              <a:t>Cont’</a:t>
            </a:r>
          </a:p>
        </p:txBody>
      </p:sp>
      <p:sp>
        <p:nvSpPr>
          <p:cNvPr id="184" name="Content Placeholder 2"/>
          <p:cNvSpPr txBox="1"/>
          <p:nvPr>
            <p:ph type="body" idx="1"/>
          </p:nvPr>
        </p:nvSpPr>
        <p:spPr>
          <a:xfrm>
            <a:off x="457200" y="1600200"/>
            <a:ext cx="8229600" cy="4525963"/>
          </a:xfrm>
          <a:prstGeom prst="rect">
            <a:avLst/>
          </a:prstGeom>
        </p:spPr>
        <p:txBody>
          <a:bodyPr/>
          <a:lstStyle/>
          <a:p>
            <a:pPr/>
            <a:r>
              <a:t>There are a variety of reasons that musical involvement aids academic achievement, some of which are purely practical reasons. For instance, playing a musical instrument requires </a:t>
            </a:r>
            <a:r>
              <a:rPr b="1"/>
              <a:t>discipline, concentration, patience, and hard work.</a:t>
            </a:r>
            <a:r>
              <a:t> These are skills that are also necessary for academics.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itle 1"/>
          <p:cNvSpPr txBox="1"/>
          <p:nvPr>
            <p:ph type="title"/>
          </p:nvPr>
        </p:nvSpPr>
        <p:spPr>
          <a:prstGeom prst="rect">
            <a:avLst/>
          </a:prstGeom>
        </p:spPr>
        <p:txBody>
          <a:bodyPr/>
          <a:lstStyle/>
          <a:p>
            <a:pPr/>
            <a:r>
              <a:t>Cont’</a:t>
            </a:r>
          </a:p>
        </p:txBody>
      </p:sp>
      <p:sp>
        <p:nvSpPr>
          <p:cNvPr id="187" name="Content Placeholder 2"/>
          <p:cNvSpPr txBox="1"/>
          <p:nvPr>
            <p:ph type="body" idx="1"/>
          </p:nvPr>
        </p:nvSpPr>
        <p:spPr>
          <a:xfrm>
            <a:off x="673228" y="1629658"/>
            <a:ext cx="8229601" cy="4525964"/>
          </a:xfrm>
          <a:prstGeom prst="rect">
            <a:avLst/>
          </a:prstGeom>
        </p:spPr>
        <p:txBody>
          <a:bodyPr/>
          <a:lstStyle/>
          <a:p>
            <a:pPr marL="0" indent="0">
              <a:buSzTx/>
              <a:buNone/>
            </a:pPr>
            <a:r>
              <a:t>There is also evidence that participation in music does increase a person’s ability to think abstractly, which would help in </a:t>
            </a:r>
            <a:r>
              <a:rPr b="1"/>
              <a:t>mathematics</a:t>
            </a:r>
            <a:r>
              <a:t> and </a:t>
            </a:r>
            <a:r>
              <a:rPr b="1"/>
              <a:t>science</a:t>
            </a:r>
            <a:r>
              <a:t>. It also, as we have already seen, aids in a person’s </a:t>
            </a:r>
            <a:r>
              <a:rPr b="1"/>
              <a:t>language </a:t>
            </a:r>
            <a:r>
              <a:t>development, which is crucial in academics. Finally, because music is both rational and abstract, music helps bridge between the left and right sides of the brain.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itle 1"/>
          <p:cNvSpPr txBox="1"/>
          <p:nvPr>
            <p:ph type="title"/>
          </p:nvPr>
        </p:nvSpPr>
        <p:spPr>
          <a:prstGeom prst="rect">
            <a:avLst/>
          </a:prstGeom>
        </p:spPr>
        <p:txBody>
          <a:bodyPr/>
          <a:lstStyle/>
          <a:p>
            <a:pPr>
              <a:defRPr sz="3900"/>
            </a:pPr>
            <a:r>
              <a:t>Social development</a:t>
            </a:r>
            <a:r>
              <a:rPr b="1"/>
              <a:t>.</a:t>
            </a:r>
          </a:p>
        </p:txBody>
      </p:sp>
      <p:sp>
        <p:nvSpPr>
          <p:cNvPr id="190" name="Content Placeholder 2"/>
          <p:cNvSpPr txBox="1"/>
          <p:nvPr>
            <p:ph type="body" idx="1"/>
          </p:nvPr>
        </p:nvSpPr>
        <p:spPr>
          <a:xfrm>
            <a:off x="457200" y="1600200"/>
            <a:ext cx="8229600" cy="4525963"/>
          </a:xfrm>
          <a:prstGeom prst="rect">
            <a:avLst/>
          </a:prstGeom>
        </p:spPr>
        <p:txBody>
          <a:bodyPr/>
          <a:lstStyle/>
          <a:p>
            <a:pPr marL="0" indent="0">
              <a:buSzTx/>
              <a:buNone/>
            </a:pPr>
            <a:r>
              <a:t>Involving children in musical groups such as choirs, music classes, bands, or orchestras provides them with wonderful tools for their social development as well. Participation in such groups teach them </a:t>
            </a:r>
            <a:r>
              <a:rPr b="1"/>
              <a:t>teamwork</a:t>
            </a:r>
            <a:r>
              <a:t>, </a:t>
            </a:r>
            <a:r>
              <a:rPr b="1"/>
              <a:t>humility</a:t>
            </a:r>
            <a:r>
              <a:t>, and the ability to </a:t>
            </a:r>
            <a:r>
              <a:rPr b="1"/>
              <a:t>interact </a:t>
            </a:r>
            <a:r>
              <a:t>well with others.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prstGeom prst="rect">
            <a:avLst/>
          </a:prstGeom>
        </p:spPr>
        <p:txBody>
          <a:bodyPr/>
          <a:lstStyle/>
          <a:p>
            <a:pPr>
              <a:defRPr sz="3900"/>
            </a:pPr>
            <a:r>
              <a:t>Moral development</a:t>
            </a:r>
            <a:r>
              <a:rPr b="1"/>
              <a:t>.</a:t>
            </a:r>
          </a:p>
        </p:txBody>
      </p:sp>
      <p:sp>
        <p:nvSpPr>
          <p:cNvPr id="193" name="Content Placeholder 2"/>
          <p:cNvSpPr txBox="1"/>
          <p:nvPr>
            <p:ph type="body" idx="1"/>
          </p:nvPr>
        </p:nvSpPr>
        <p:spPr>
          <a:xfrm>
            <a:off x="457200" y="1600200"/>
            <a:ext cx="8229600" cy="4525963"/>
          </a:xfrm>
          <a:prstGeom prst="rect">
            <a:avLst/>
          </a:prstGeom>
        </p:spPr>
        <p:txBody>
          <a:bodyPr/>
          <a:lstStyle/>
          <a:p>
            <a:pPr marL="0" indent="0">
              <a:lnSpc>
                <a:spcPct val="80000"/>
              </a:lnSpc>
              <a:spcBef>
                <a:spcPts val="600"/>
              </a:spcBef>
              <a:buSzTx/>
              <a:buNone/>
              <a:defRPr sz="2900"/>
            </a:pPr>
            <a:r>
              <a:t>As Christians, you are concerned with teaching your students Biblical truth that will guide their lives. One hymn-writer famously said, </a:t>
            </a:r>
            <a:r>
              <a:rPr b="1"/>
              <a:t>“Things learned in song are remembered long.” </a:t>
            </a:r>
            <a:r>
              <a:t>Many of you have probably used music to help you learn the books of the Bible or some other facts. Musical tunes stick in our heads, and if we match music with biblical truths, it aids in our retention of those truths. Of course, singing hymns accomplishes these goals.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prstGeom prst="rect">
            <a:avLst/>
          </a:prstGeom>
        </p:spPr>
        <p:txBody>
          <a:bodyPr/>
          <a:lstStyle>
            <a:lvl1pPr>
              <a:defRPr sz="3900"/>
            </a:lvl1pPr>
          </a:lstStyle>
          <a:p>
            <a:pPr/>
            <a:r>
              <a:t>Emotional development</a:t>
            </a:r>
          </a:p>
        </p:txBody>
      </p:sp>
      <p:sp>
        <p:nvSpPr>
          <p:cNvPr id="196" name="Content Placeholder 2"/>
          <p:cNvSpPr txBox="1"/>
          <p:nvPr>
            <p:ph type="body" idx="1"/>
          </p:nvPr>
        </p:nvSpPr>
        <p:spPr>
          <a:xfrm>
            <a:off x="457200" y="1600200"/>
            <a:ext cx="8229600" cy="4525963"/>
          </a:xfrm>
          <a:prstGeom prst="rect">
            <a:avLst/>
          </a:prstGeom>
        </p:spPr>
        <p:txBody>
          <a:bodyPr/>
          <a:lstStyle/>
          <a:p>
            <a:pPr>
              <a:lnSpc>
                <a:spcPct val="80000"/>
              </a:lnSpc>
              <a:spcBef>
                <a:spcPts val="600"/>
              </a:spcBef>
              <a:defRPr sz="2700"/>
            </a:pPr>
            <a:r>
              <a:t>The maturity of our emotions is crucial.So as Christian teachers, we must help to develop and mature our students’ emotions in the same way we help them develop physically or morally or intellectually.</a:t>
            </a:r>
          </a:p>
          <a:p>
            <a:pPr>
              <a:lnSpc>
                <a:spcPct val="80000"/>
              </a:lnSpc>
              <a:spcBef>
                <a:spcPts val="600"/>
              </a:spcBef>
              <a:defRPr sz="2700"/>
            </a:pPr>
            <a:r>
              <a:t>Certainly, </a:t>
            </a:r>
            <a:r>
              <a:rPr b="1"/>
              <a:t>biblical truth </a:t>
            </a:r>
            <a:r>
              <a:t>is the root of right affections, so the use of </a:t>
            </a:r>
            <a:r>
              <a:rPr b="1"/>
              <a:t>words</a:t>
            </a:r>
            <a:r>
              <a:t> through </a:t>
            </a:r>
            <a:r>
              <a:rPr b="1"/>
              <a:t>teaching</a:t>
            </a:r>
            <a:r>
              <a:t> and </a:t>
            </a:r>
            <a:r>
              <a:rPr b="1"/>
              <a:t>preaching</a:t>
            </a:r>
            <a:r>
              <a:t> does help to mature believers’ emotions as well as their intellect and morality. </a:t>
            </a:r>
          </a:p>
          <a:p>
            <a:pPr>
              <a:lnSpc>
                <a:spcPct val="80000"/>
              </a:lnSpc>
              <a:spcBef>
                <a:spcPts val="600"/>
              </a:spcBef>
              <a:defRPr sz="2700"/>
            </a:pPr>
            <a:r>
              <a:t>But the fact of the matter is that emotions simply cannot be adequately put into words.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prstGeom prst="rect">
            <a:avLst/>
          </a:prstGeom>
        </p:spPr>
        <p:txBody>
          <a:bodyPr/>
          <a:lstStyle/>
          <a:p>
            <a:pPr/>
            <a:r>
              <a:t>Cont’</a:t>
            </a:r>
          </a:p>
        </p:txBody>
      </p:sp>
      <p:sp>
        <p:nvSpPr>
          <p:cNvPr id="199" name="Content Placeholder 2"/>
          <p:cNvSpPr txBox="1"/>
          <p:nvPr>
            <p:ph type="body" idx="1"/>
          </p:nvPr>
        </p:nvSpPr>
        <p:spPr>
          <a:xfrm>
            <a:off x="457200" y="1600200"/>
            <a:ext cx="8229600" cy="4525963"/>
          </a:xfrm>
          <a:prstGeom prst="rect">
            <a:avLst/>
          </a:prstGeom>
        </p:spPr>
        <p:txBody>
          <a:bodyPr/>
          <a:lstStyle/>
          <a:p>
            <a:pPr marL="0" indent="0">
              <a:lnSpc>
                <a:spcPct val="80000"/>
              </a:lnSpc>
              <a:spcBef>
                <a:spcPts val="600"/>
              </a:spcBef>
              <a:buSzTx/>
              <a:buNone/>
              <a:defRPr sz="2700"/>
            </a:pPr>
          </a:p>
          <a:p>
            <a:pPr marL="0" indent="0">
              <a:lnSpc>
                <a:spcPct val="80000"/>
              </a:lnSpc>
              <a:spcBef>
                <a:spcPts val="600"/>
              </a:spcBef>
              <a:buSzTx/>
              <a:buNone/>
              <a:defRPr sz="2700"/>
            </a:pPr>
            <a:r>
              <a:rPr b="1"/>
              <a:t>Poems</a:t>
            </a:r>
            <a:r>
              <a:t> – they help us express love in a way that cannot be expressed with just words. Likewise, Christians need another </a:t>
            </a:r>
            <a:r>
              <a:rPr b="1"/>
              <a:t>language</a:t>
            </a:r>
            <a:r>
              <a:t> than just words to both prescribe the affections they should have and describe the affections they do have.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prstGeom prst="rect">
            <a:avLst/>
          </a:prstGeom>
        </p:spPr>
        <p:txBody>
          <a:bodyPr/>
          <a:lstStyle/>
          <a:p>
            <a:pPr/>
            <a:r>
              <a:t>Cont’</a:t>
            </a:r>
          </a:p>
        </p:txBody>
      </p:sp>
      <p:sp>
        <p:nvSpPr>
          <p:cNvPr id="202" name="Content Placeholder 2"/>
          <p:cNvSpPr txBox="1"/>
          <p:nvPr>
            <p:ph type="body" idx="1"/>
          </p:nvPr>
        </p:nvSpPr>
        <p:spPr>
          <a:xfrm>
            <a:off x="457200" y="1612900"/>
            <a:ext cx="8229600" cy="4525963"/>
          </a:xfrm>
          <a:prstGeom prst="rect">
            <a:avLst/>
          </a:prstGeom>
        </p:spPr>
        <p:txBody>
          <a:bodyPr/>
          <a:lstStyle/>
          <a:p>
            <a:pPr>
              <a:lnSpc>
                <a:spcPct val="90000"/>
              </a:lnSpc>
              <a:spcBef>
                <a:spcPts val="600"/>
              </a:spcBef>
              <a:defRPr sz="2900"/>
            </a:pPr>
            <a:r>
              <a:t>That other language is music. God has given us music as a tool to help us express right emotions.</a:t>
            </a:r>
          </a:p>
          <a:p>
            <a:pPr>
              <a:lnSpc>
                <a:spcPct val="90000"/>
              </a:lnSpc>
              <a:spcBef>
                <a:spcPts val="600"/>
              </a:spcBef>
              <a:defRPr sz="2900"/>
            </a:pPr>
            <a:r>
              <a:t> Scripture gives us a clear connection between music and emotional expression.</a:t>
            </a:r>
          </a:p>
          <a:p>
            <a:pPr>
              <a:lnSpc>
                <a:spcPct val="90000"/>
              </a:lnSpc>
              <a:spcBef>
                <a:spcPts val="600"/>
              </a:spcBef>
              <a:defRPr sz="2700"/>
            </a:pPr>
            <a:r>
              <a:t>e.g Moses and the people of Israel expressed their joy after being delivered from Egypt? “Then Moses and the Israelites sang this song to the LORD: “I will sing to the Lord, for he is highly exalted.” (Ex. 15:1)</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prstGeom prst="rect">
            <a:avLst/>
          </a:prstGeom>
        </p:spPr>
        <p:txBody>
          <a:bodyPr/>
          <a:lstStyle/>
          <a:p>
            <a:pPr/>
            <a:r>
              <a:t>Cont’</a:t>
            </a:r>
          </a:p>
        </p:txBody>
      </p:sp>
      <p:sp>
        <p:nvSpPr>
          <p:cNvPr id="205" name="Content Placeholder 2"/>
          <p:cNvSpPr txBox="1"/>
          <p:nvPr>
            <p:ph type="body" idx="1"/>
          </p:nvPr>
        </p:nvSpPr>
        <p:spPr>
          <a:xfrm>
            <a:off x="457200" y="1600200"/>
            <a:ext cx="8229600" cy="4525963"/>
          </a:xfrm>
          <a:prstGeom prst="rect">
            <a:avLst/>
          </a:prstGeom>
        </p:spPr>
        <p:txBody>
          <a:bodyPr/>
          <a:lstStyle/>
          <a:p>
            <a:pPr>
              <a:lnSpc>
                <a:spcPct val="90000"/>
              </a:lnSpc>
              <a:spcBef>
                <a:spcPts val="600"/>
              </a:spcBef>
              <a:defRPr sz="2700"/>
            </a:pPr>
          </a:p>
          <a:p>
            <a:pPr>
              <a:lnSpc>
                <a:spcPct val="90000"/>
              </a:lnSpc>
              <a:spcBef>
                <a:spcPts val="600"/>
              </a:spcBef>
              <a:defRPr sz="2700"/>
            </a:pPr>
            <a:r>
              <a:t>T</a:t>
            </a:r>
            <a:r>
              <a:t>he Israelites sang a song after defeating the Canaanites in Judges 5,: “Hear this, you kings! Listen, you rulers! I will sing to the LORD, I will sing; I will make music to the LORD, the God of Israel.”</a:t>
            </a:r>
          </a:p>
          <a:p>
            <a:pPr>
              <a:lnSpc>
                <a:spcPct val="90000"/>
              </a:lnSpc>
              <a:spcBef>
                <a:spcPts val="600"/>
              </a:spcBef>
              <a:defRPr sz="2700"/>
            </a:pPr>
            <a:r>
              <a:t>In Psalm 51 </a:t>
            </a:r>
            <a:r>
              <a:t>David expressed a broken and contrite heart.</a:t>
            </a:r>
          </a:p>
          <a:p>
            <a:pPr>
              <a:lnSpc>
                <a:spcPct val="80000"/>
              </a:lnSpc>
              <a:spcBef>
                <a:spcPts val="500"/>
              </a:spcBef>
              <a:defRPr sz="2400"/>
            </a:pPr>
            <a:r>
              <a:t>In Psalm 108, David specifically says that he will sing and make music with his soul, linking music and the expression of emotions.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
          <p:cNvSpPr txBox="1"/>
          <p:nvPr>
            <p:ph type="title"/>
          </p:nvPr>
        </p:nvSpPr>
        <p:spPr>
          <a:prstGeom prst="rect">
            <a:avLst/>
          </a:prstGeom>
        </p:spPr>
        <p:txBody>
          <a:bodyPr/>
          <a:lstStyle/>
          <a:p>
            <a:pPr/>
            <a:r>
              <a:t>Cont’</a:t>
            </a:r>
          </a:p>
        </p:txBody>
      </p:sp>
      <p:sp>
        <p:nvSpPr>
          <p:cNvPr id="208" name="Content Placeholder 2"/>
          <p:cNvSpPr txBox="1"/>
          <p:nvPr>
            <p:ph type="body" idx="1"/>
          </p:nvPr>
        </p:nvSpPr>
        <p:spPr>
          <a:xfrm>
            <a:off x="457200" y="1681842"/>
            <a:ext cx="8229600" cy="4525964"/>
          </a:xfrm>
          <a:prstGeom prst="rect">
            <a:avLst/>
          </a:prstGeom>
        </p:spPr>
        <p:txBody>
          <a:bodyPr/>
          <a:lstStyle/>
          <a:p>
            <a:pPr>
              <a:lnSpc>
                <a:spcPct val="80000"/>
              </a:lnSpc>
              <a:spcBef>
                <a:spcPts val="500"/>
              </a:spcBef>
              <a:defRPr sz="2400"/>
            </a:pPr>
          </a:p>
          <a:p>
            <a:pPr>
              <a:lnSpc>
                <a:spcPct val="80000"/>
              </a:lnSpc>
              <a:spcBef>
                <a:spcPts val="500"/>
              </a:spcBef>
              <a:defRPr sz="2400"/>
            </a:pPr>
            <a:r>
              <a:t>Psalm 147 says that we should express our thanksgiving through song.</a:t>
            </a:r>
          </a:p>
          <a:p>
            <a:pPr>
              <a:lnSpc>
                <a:spcPct val="80000"/>
              </a:lnSpc>
              <a:spcBef>
                <a:spcPts val="500"/>
              </a:spcBef>
              <a:defRPr sz="2400"/>
            </a:pPr>
            <a:r>
              <a:t>Ephesians 5:19 says that we are to sing and make melody with our hearts to the Lord.</a:t>
            </a:r>
          </a:p>
          <a:p>
            <a:pPr>
              <a:lnSpc>
                <a:spcPct val="80000"/>
              </a:lnSpc>
              <a:spcBef>
                <a:spcPts val="500"/>
              </a:spcBef>
              <a:defRPr sz="2400"/>
            </a:pPr>
            <a:r>
              <a:t>In Acts 16, When Paul and Silas were in prison and probably fearful for their lives, what did they do? They sang hymns to God.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itle 1"/>
          <p:cNvSpPr txBox="1"/>
          <p:nvPr>
            <p:ph type="title"/>
          </p:nvPr>
        </p:nvSpPr>
        <p:spPr>
          <a:prstGeom prst="rect">
            <a:avLst/>
          </a:prstGeom>
        </p:spPr>
        <p:txBody>
          <a:bodyPr/>
          <a:lstStyle/>
          <a:p>
            <a:pPr/>
            <a:r>
              <a:t>What is Music?</a:t>
            </a:r>
          </a:p>
        </p:txBody>
      </p:sp>
      <p:sp>
        <p:nvSpPr>
          <p:cNvPr id="104" name="Content Placeholder 2"/>
          <p:cNvSpPr txBox="1"/>
          <p:nvPr>
            <p:ph type="body" idx="1"/>
          </p:nvPr>
        </p:nvSpPr>
        <p:spPr>
          <a:xfrm>
            <a:off x="457200" y="1600200"/>
            <a:ext cx="8229600" cy="4525963"/>
          </a:xfrm>
          <a:prstGeom prst="rect">
            <a:avLst/>
          </a:prstGeom>
        </p:spPr>
        <p:txBody>
          <a:bodyPr/>
          <a:lstStyle/>
          <a:p>
            <a:pPr/>
            <a:r>
              <a:t>Music is organised sound.</a:t>
            </a:r>
          </a:p>
          <a:p>
            <a:pPr/>
            <a:r>
              <a:t>Vocal or instrumental sounds possessing a degree of melody, harmony, or rhythm.</a:t>
            </a:r>
          </a:p>
          <a:p>
            <a:pPr/>
            <a:r>
              <a:t>Any rhythmic sequence of pleasing sounds, as of birds, water, etc.</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itle 1"/>
          <p:cNvSpPr txBox="1"/>
          <p:nvPr>
            <p:ph type="title"/>
          </p:nvPr>
        </p:nvSpPr>
        <p:spPr>
          <a:prstGeom prst="rect">
            <a:avLst/>
          </a:prstGeom>
        </p:spPr>
        <p:txBody>
          <a:bodyPr/>
          <a:lstStyle/>
          <a:p>
            <a:pPr/>
            <a:r>
              <a:t>Cont’</a:t>
            </a:r>
          </a:p>
        </p:txBody>
      </p:sp>
      <p:sp>
        <p:nvSpPr>
          <p:cNvPr id="211" name="Content Placeholder 2"/>
          <p:cNvSpPr txBox="1"/>
          <p:nvPr>
            <p:ph type="body" idx="1"/>
          </p:nvPr>
        </p:nvSpPr>
        <p:spPr>
          <a:xfrm>
            <a:off x="457200" y="1600200"/>
            <a:ext cx="8229600" cy="4525963"/>
          </a:xfrm>
          <a:prstGeom prst="rect">
            <a:avLst/>
          </a:prstGeom>
        </p:spPr>
        <p:txBody>
          <a:bodyPr/>
          <a:lstStyle/>
          <a:p>
            <a:pPr/>
            <a:r>
              <a:t>James 5:13 says: “Is any one of you in trouble? He should pray. Is anyone happy? Let him sing a song of praise.”</a:t>
            </a:r>
          </a:p>
          <a:p>
            <a:pPr/>
            <a:r>
              <a:t>Rev 5:13 shows that we will be singing as an expression of our affection for God for all eternity! </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1"/>
          <p:cNvSpPr txBox="1"/>
          <p:nvPr>
            <p:ph type="title"/>
          </p:nvPr>
        </p:nvSpPr>
        <p:spPr>
          <a:prstGeom prst="rect">
            <a:avLst/>
          </a:prstGeom>
        </p:spPr>
        <p:txBody>
          <a:bodyPr/>
          <a:lstStyle/>
          <a:p>
            <a:pPr/>
            <a:r>
              <a:t>Cont’</a:t>
            </a:r>
          </a:p>
        </p:txBody>
      </p:sp>
      <p:sp>
        <p:nvSpPr>
          <p:cNvPr id="214" name="Content Placeholder 2"/>
          <p:cNvSpPr txBox="1"/>
          <p:nvPr>
            <p:ph type="body" idx="1"/>
          </p:nvPr>
        </p:nvSpPr>
        <p:spPr>
          <a:xfrm>
            <a:off x="457200" y="1600200"/>
            <a:ext cx="8229600" cy="4525963"/>
          </a:xfrm>
          <a:prstGeom prst="rect">
            <a:avLst/>
          </a:prstGeom>
        </p:spPr>
        <p:txBody>
          <a:bodyPr/>
          <a:lstStyle/>
          <a:p>
            <a:pPr marL="308609" indent="-308609" defTabSz="822959">
              <a:spcBef>
                <a:spcPts val="600"/>
              </a:spcBef>
              <a:defRPr sz="2880"/>
            </a:pPr>
            <a:r>
              <a:t>Music provides a language for a right expression of emotion, and </a:t>
            </a:r>
            <a:r>
              <a:rPr b="1"/>
              <a:t>good music </a:t>
            </a:r>
            <a:r>
              <a:t>actually educates our emotions so that they develop to maturity. </a:t>
            </a:r>
          </a:p>
          <a:p>
            <a:pPr marL="308609" indent="-308609" defTabSz="822959">
              <a:spcBef>
                <a:spcPts val="600"/>
              </a:spcBef>
              <a:defRPr sz="2880"/>
            </a:pPr>
            <a:r>
              <a:t>Our societies are emotionally ill-developed because fewer and fewer people are educated in </a:t>
            </a:r>
            <a:r>
              <a:rPr b="1"/>
              <a:t>good music</a:t>
            </a:r>
            <a:r>
              <a:t>. </a:t>
            </a:r>
          </a:p>
          <a:p>
            <a:pPr marL="308609" indent="-308609" defTabSz="822959">
              <a:spcBef>
                <a:spcPts val="600"/>
              </a:spcBef>
              <a:defRPr sz="2880"/>
            </a:pPr>
            <a:r>
              <a:t>People are angry and bitter and irrational because they do not involve themselves with </a:t>
            </a:r>
            <a:r>
              <a:rPr b="1"/>
              <a:t>good music.</a:t>
            </a:r>
            <a:endParaRPr b="1"/>
          </a:p>
          <a:p>
            <a:pPr marL="308609" indent="-308609" defTabSz="822959">
              <a:spcBef>
                <a:spcPts val="600"/>
              </a:spcBef>
              <a:defRPr sz="2880"/>
            </a:pPr>
            <a:r>
              <a:t>The only music they do hear is the angry, bitter, irrational music that permeates the radio waves.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itle 1"/>
          <p:cNvSpPr txBox="1"/>
          <p:nvPr>
            <p:ph type="title"/>
          </p:nvPr>
        </p:nvSpPr>
        <p:spPr>
          <a:prstGeom prst="rect">
            <a:avLst/>
          </a:prstGeom>
        </p:spPr>
        <p:txBody>
          <a:bodyPr/>
          <a:lstStyle/>
          <a:p>
            <a:pPr/>
            <a:r>
              <a:t>Cont’</a:t>
            </a:r>
          </a:p>
        </p:txBody>
      </p:sp>
      <p:sp>
        <p:nvSpPr>
          <p:cNvPr id="218" name="Content Placeholder 2"/>
          <p:cNvSpPr txBox="1"/>
          <p:nvPr>
            <p:ph type="body" idx="1"/>
          </p:nvPr>
        </p:nvSpPr>
        <p:spPr>
          <a:xfrm>
            <a:off x="457200" y="1600200"/>
            <a:ext cx="8229600" cy="4525963"/>
          </a:xfrm>
          <a:prstGeom prst="rect">
            <a:avLst/>
          </a:prstGeom>
        </p:spPr>
        <p:txBody>
          <a:bodyPr/>
          <a:lstStyle/>
          <a:p>
            <a:pPr marL="0" indent="0">
              <a:buSzTx/>
              <a:buNone/>
            </a:pPr>
            <a:r>
              <a:t>Therefore music educates the emotions i.e for either </a:t>
            </a:r>
            <a:r>
              <a:rPr b="1"/>
              <a:t>good </a:t>
            </a:r>
            <a:r>
              <a:t>or </a:t>
            </a:r>
            <a:r>
              <a:rPr b="1"/>
              <a:t>bad</a:t>
            </a:r>
            <a:r>
              <a:t>. </a:t>
            </a:r>
          </a:p>
          <a:p>
            <a:pPr marL="0" indent="0">
              <a:buSzTx/>
              <a:buNone/>
            </a:pPr>
            <a:r>
              <a:t>Some music will mature a person’s emotions and other music will debase the emotions. </a:t>
            </a:r>
          </a:p>
          <a:p>
            <a:pPr marL="0" indent="0">
              <a:buSzTx/>
              <a:buNone/>
            </a:pPr>
            <a:r>
              <a:t>Therefore, it is important that we  select carefully the music we expose ourselves and our students.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tle 1"/>
          <p:cNvSpPr txBox="1"/>
          <p:nvPr>
            <p:ph type="title"/>
          </p:nvPr>
        </p:nvSpPr>
        <p:spPr>
          <a:prstGeom prst="rect">
            <a:avLst/>
          </a:prstGeom>
        </p:spPr>
        <p:txBody>
          <a:bodyPr/>
          <a:lstStyle>
            <a:lvl1pPr>
              <a:defRPr sz="3900"/>
            </a:lvl1pPr>
          </a:lstStyle>
          <a:p>
            <a:pPr/>
            <a:r>
              <a:t>Spiritual Development.</a:t>
            </a:r>
          </a:p>
        </p:txBody>
      </p:sp>
      <p:sp>
        <p:nvSpPr>
          <p:cNvPr id="221" name="Content Placeholder 2"/>
          <p:cNvSpPr txBox="1"/>
          <p:nvPr>
            <p:ph type="body" idx="1"/>
          </p:nvPr>
        </p:nvSpPr>
        <p:spPr>
          <a:xfrm>
            <a:off x="457200" y="1600200"/>
            <a:ext cx="8229600" cy="4525963"/>
          </a:xfrm>
          <a:prstGeom prst="rect">
            <a:avLst/>
          </a:prstGeom>
        </p:spPr>
        <p:txBody>
          <a:bodyPr/>
          <a:lstStyle/>
          <a:p>
            <a:pPr>
              <a:lnSpc>
                <a:spcPct val="80000"/>
              </a:lnSpc>
              <a:spcBef>
                <a:spcPts val="600"/>
              </a:spcBef>
              <a:defRPr sz="2700"/>
            </a:pPr>
            <a:r>
              <a:t>The spiritual development  means in </a:t>
            </a:r>
            <a:r>
              <a:rPr b="1"/>
              <a:t>“favour with God</a:t>
            </a:r>
            <a:r>
              <a:t>.</a:t>
            </a:r>
          </a:p>
          <a:p>
            <a:pPr>
              <a:lnSpc>
                <a:spcPct val="80000"/>
              </a:lnSpc>
              <a:spcBef>
                <a:spcPts val="600"/>
              </a:spcBef>
              <a:defRPr sz="2700"/>
            </a:pPr>
            <a:r>
              <a:t>Proper affection for the Lord is the greatest commandment. </a:t>
            </a:r>
          </a:p>
          <a:p>
            <a:pPr>
              <a:lnSpc>
                <a:spcPct val="80000"/>
              </a:lnSpc>
              <a:spcBef>
                <a:spcPts val="600"/>
              </a:spcBef>
              <a:defRPr sz="2700"/>
            </a:pPr>
            <a:r>
              <a:t>Many Scripture passages emphasise that music is the greatest way to shape and express our affections for God. </a:t>
            </a:r>
          </a:p>
          <a:p>
            <a:pPr>
              <a:lnSpc>
                <a:spcPct val="80000"/>
              </a:lnSpc>
              <a:spcBef>
                <a:spcPts val="600"/>
              </a:spcBef>
              <a:defRPr sz="2700"/>
            </a:pPr>
            <a:r>
              <a:t>This is why we have music in </a:t>
            </a:r>
            <a:r>
              <a:rPr b="1"/>
              <a:t>churches</a:t>
            </a:r>
            <a:r>
              <a:t>! And this is why you should have music in your </a:t>
            </a:r>
            <a:r>
              <a:rPr b="1"/>
              <a:t>classroom</a:t>
            </a:r>
            <a:r>
              <a:t>. </a:t>
            </a:r>
          </a:p>
          <a:p>
            <a:pPr>
              <a:lnSpc>
                <a:spcPct val="80000"/>
              </a:lnSpc>
              <a:spcBef>
                <a:spcPts val="600"/>
              </a:spcBef>
              <a:defRPr sz="2700"/>
            </a:pPr>
            <a:r>
              <a:t>Good music will help shape your students’ affections for God.</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le 1"/>
          <p:cNvSpPr txBox="1"/>
          <p:nvPr>
            <p:ph type="title"/>
          </p:nvPr>
        </p:nvSpPr>
        <p:spPr>
          <a:prstGeom prst="rect">
            <a:avLst/>
          </a:prstGeom>
        </p:spPr>
        <p:txBody>
          <a:bodyPr/>
          <a:lstStyle/>
          <a:p>
            <a:pPr/>
            <a:r>
              <a:t>Cont’</a:t>
            </a:r>
          </a:p>
        </p:txBody>
      </p:sp>
      <p:sp>
        <p:nvSpPr>
          <p:cNvPr id="224" name="Content Placeholder 2"/>
          <p:cNvSpPr txBox="1"/>
          <p:nvPr>
            <p:ph type="body" idx="1"/>
          </p:nvPr>
        </p:nvSpPr>
        <p:spPr>
          <a:xfrm>
            <a:off x="457200" y="1600200"/>
            <a:ext cx="8229600" cy="4525963"/>
          </a:xfrm>
          <a:prstGeom prst="rect">
            <a:avLst/>
          </a:prstGeom>
        </p:spPr>
        <p:txBody>
          <a:bodyPr/>
          <a:lstStyle/>
          <a:p>
            <a:pPr marL="0" indent="0">
              <a:buSzTx/>
              <a:buNone/>
              <a:defRPr b="1"/>
            </a:pPr>
            <a:r>
              <a:t>David</a:t>
            </a:r>
            <a:r>
              <a:rPr b="0"/>
              <a:t>, “the sweet psalmist of Israel” (2 Samuel 23:1), is credited with writing about half of the 150 songs recorded in Psalms. He was the official musician in Saul’s court (1 Samuel 16:14–23). During David’s own reign, he organised the Levitical musicians, and 1 Chronicles 15:16 and 23:5 record that more than one in ten Levites in temple service were musicians.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itle 1"/>
          <p:cNvSpPr txBox="1"/>
          <p:nvPr>
            <p:ph type="title"/>
          </p:nvPr>
        </p:nvSpPr>
        <p:spPr>
          <a:prstGeom prst="rect">
            <a:avLst/>
          </a:prstGeom>
        </p:spPr>
        <p:txBody>
          <a:bodyPr/>
          <a:lstStyle/>
          <a:p>
            <a:pPr/>
            <a:r>
              <a:t>Cont’</a:t>
            </a:r>
          </a:p>
        </p:txBody>
      </p:sp>
      <p:sp>
        <p:nvSpPr>
          <p:cNvPr id="227" name="Content Placeholder 2"/>
          <p:cNvSpPr txBox="1"/>
          <p:nvPr>
            <p:ph type="body" idx="1"/>
          </p:nvPr>
        </p:nvSpPr>
        <p:spPr>
          <a:xfrm>
            <a:off x="457200" y="1600200"/>
            <a:ext cx="8229600" cy="4525963"/>
          </a:xfrm>
          <a:prstGeom prst="rect">
            <a:avLst/>
          </a:prstGeom>
        </p:spPr>
        <p:txBody>
          <a:bodyPr/>
          <a:lstStyle/>
          <a:p>
            <a:pPr>
              <a:lnSpc>
                <a:spcPct val="90000"/>
              </a:lnSpc>
              <a:spcBef>
                <a:spcPts val="600"/>
              </a:spcBef>
              <a:defRPr sz="2700"/>
            </a:pPr>
            <a:r>
              <a:t>Music was used in conjunction with all manner of activities (Genesis 31:27; Exodus 32:17–18; Numbers 27:17; Judges 11:34, 35; Isaiah 16:10; Jeremiah 48:33 Music was used at </a:t>
            </a:r>
            <a:r>
              <a:rPr b="1"/>
              <a:t>coronations</a:t>
            </a:r>
            <a:r>
              <a:t> (1 Kings 1:39–40; 2 Kings 11:14; 2 Chronicles 13:14; 20:28), events in the </a:t>
            </a:r>
            <a:r>
              <a:rPr b="1"/>
              <a:t>royal court </a:t>
            </a:r>
            <a:r>
              <a:t>(2 Samuel 19:35; Ecclesiastes 2:8), and </a:t>
            </a:r>
            <a:r>
              <a:rPr b="1"/>
              <a:t>feasts</a:t>
            </a:r>
            <a:r>
              <a:t> (Isaiah 5:12; 24:8–9). It is interesting to note the connection between </a:t>
            </a:r>
            <a:r>
              <a:rPr b="1"/>
              <a:t>music and the supernatural</a:t>
            </a:r>
            <a:r>
              <a:t>: trumpets sounded when the walls of Jericho fell down (Joshua 6:1–20); and David played his harp to </a:t>
            </a:r>
            <a:r>
              <a:rPr b="1"/>
              <a:t>soothe Saul during demonic attacks </a:t>
            </a:r>
            <a:r>
              <a:t>(1 Samuel 16:14–23).</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itle 1"/>
          <p:cNvSpPr txBox="1"/>
          <p:nvPr>
            <p:ph type="title"/>
          </p:nvPr>
        </p:nvSpPr>
        <p:spPr>
          <a:prstGeom prst="rect">
            <a:avLst/>
          </a:prstGeom>
        </p:spPr>
        <p:txBody>
          <a:bodyPr/>
          <a:lstStyle/>
          <a:p>
            <a:pPr/>
            <a:r>
              <a:t>Cont’</a:t>
            </a:r>
          </a:p>
        </p:txBody>
      </p:sp>
      <p:sp>
        <p:nvSpPr>
          <p:cNvPr id="230" name="Content Placeholder 2"/>
          <p:cNvSpPr txBox="1"/>
          <p:nvPr>
            <p:ph type="body" idx="1"/>
          </p:nvPr>
        </p:nvSpPr>
        <p:spPr>
          <a:xfrm>
            <a:off x="457200" y="1600200"/>
            <a:ext cx="8229600" cy="4525963"/>
          </a:xfrm>
          <a:prstGeom prst="rect">
            <a:avLst/>
          </a:prstGeom>
        </p:spPr>
        <p:txBody>
          <a:bodyPr/>
          <a:lstStyle/>
          <a:p>
            <a:pPr>
              <a:lnSpc>
                <a:spcPct val="80000"/>
              </a:lnSpc>
              <a:spcBef>
                <a:spcPts val="500"/>
              </a:spcBef>
              <a:defRPr sz="2400"/>
            </a:pPr>
            <a:r>
              <a:t>Jesus and His disciples sang a hymn at the end of the Last Supper (Matthew 26:30 and Mark 14:26. </a:t>
            </a:r>
          </a:p>
          <a:p>
            <a:pPr>
              <a:lnSpc>
                <a:spcPct val="80000"/>
              </a:lnSpc>
              <a:spcBef>
                <a:spcPts val="500"/>
              </a:spcBef>
              <a:defRPr sz="2400"/>
            </a:pPr>
            <a:r>
              <a:t>Music is seen as part of mourning (Matthew 9:23) and celebration (Luke 15:25).</a:t>
            </a:r>
          </a:p>
          <a:p>
            <a:pPr>
              <a:lnSpc>
                <a:spcPct val="80000"/>
              </a:lnSpc>
              <a:spcBef>
                <a:spcPts val="500"/>
              </a:spcBef>
              <a:defRPr sz="2400"/>
            </a:pPr>
            <a:r>
              <a:t>I</a:t>
            </a:r>
            <a:r>
              <a:t>n Ephesians 5:19 we see that addressing each other with hymns and songs is an indication of being Spirit-filled. </a:t>
            </a:r>
          </a:p>
          <a:p>
            <a:pPr>
              <a:lnSpc>
                <a:spcPct val="80000"/>
              </a:lnSpc>
              <a:spcBef>
                <a:spcPts val="500"/>
              </a:spcBef>
              <a:defRPr sz="2400"/>
            </a:pPr>
            <a:r>
              <a:t>In Colossians 3:16 the same is an indication of being filled with the Word of Christ, and the songs come “from the Spirit.</a:t>
            </a:r>
          </a:p>
          <a:p>
            <a:pPr>
              <a:lnSpc>
                <a:spcPct val="80000"/>
              </a:lnSpc>
              <a:spcBef>
                <a:spcPts val="500"/>
              </a:spcBef>
              <a:defRPr sz="2400"/>
            </a:pPr>
            <a:r>
              <a:t>In James 5:13 we have this command: “Is anyone cheerful? Let him sing praise.”</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Hidden Power of Music"/>
          <p:cNvSpPr txBox="1"/>
          <p:nvPr>
            <p:ph type="title"/>
          </p:nvPr>
        </p:nvSpPr>
        <p:spPr>
          <a:prstGeom prst="rect">
            <a:avLst/>
          </a:prstGeom>
        </p:spPr>
        <p:txBody>
          <a:bodyPr/>
          <a:lstStyle/>
          <a:p>
            <a:pPr/>
            <a:r>
              <a:t>Hidden Power of Music</a:t>
            </a:r>
          </a:p>
        </p:txBody>
      </p:sp>
      <p:sp>
        <p:nvSpPr>
          <p:cNvPr id="233" name="Music is subliminally powerful…"/>
          <p:cNvSpPr txBox="1"/>
          <p:nvPr>
            <p:ph type="body" idx="1"/>
          </p:nvPr>
        </p:nvSpPr>
        <p:spPr>
          <a:prstGeom prst="rect">
            <a:avLst/>
          </a:prstGeom>
        </p:spPr>
        <p:txBody>
          <a:bodyPr/>
          <a:lstStyle/>
          <a:p>
            <a:pPr marL="305180" indent="-305180" defTabSz="813816">
              <a:spcBef>
                <a:spcPts val="600"/>
              </a:spcBef>
              <a:defRPr sz="2848"/>
            </a:pPr>
            <a:r>
              <a:t>Music is subliminally powerful</a:t>
            </a:r>
          </a:p>
          <a:p>
            <a:pPr marL="305180" indent="-305180" defTabSz="813816">
              <a:spcBef>
                <a:spcPts val="600"/>
              </a:spcBef>
              <a:defRPr sz="2848"/>
            </a:pPr>
            <a:r>
              <a:t>Subliminal perception is characterized by perception without awareness. This characteristic is also emphasized in the definition of “subliminal message” by Merikle (2000, p. 497) who defined it as „any situation in which unnoticed stimuli are perceived.“ For example, such stimuli might be inaudible to the conscious mind but audible to the subconscious or deeper mind, or they may be images transmitted so briefly that they are perceived only subconsciously. </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Pipim"/>
          <p:cNvSpPr txBox="1"/>
          <p:nvPr>
            <p:ph type="title"/>
          </p:nvPr>
        </p:nvSpPr>
        <p:spPr>
          <a:prstGeom prst="rect">
            <a:avLst/>
          </a:prstGeom>
        </p:spPr>
        <p:txBody>
          <a:bodyPr/>
          <a:lstStyle/>
          <a:p>
            <a:pPr/>
            <a:r>
              <a:t>Pipim</a:t>
            </a:r>
          </a:p>
        </p:txBody>
      </p:sp>
      <p:sp>
        <p:nvSpPr>
          <p:cNvPr id="236" name="In 1984, Ludenscheid said that it is “created to dictate feelings to the listener. The composer is an unrelenting dictator and we choose to subject ourselves to him, when we listen to his music.” Pipim, HWS, 404."/>
          <p:cNvSpPr txBox="1"/>
          <p:nvPr>
            <p:ph type="body" idx="1"/>
          </p:nvPr>
        </p:nvSpPr>
        <p:spPr>
          <a:prstGeom prst="rect">
            <a:avLst/>
          </a:prstGeom>
        </p:spPr>
        <p:txBody>
          <a:bodyPr/>
          <a:lstStyle/>
          <a:p>
            <a:pPr marL="307238" indent="-307238" defTabSz="768095">
              <a:spcBef>
                <a:spcPts val="900"/>
              </a:spcBef>
              <a:buClr>
                <a:srgbClr val="873624"/>
              </a:buClr>
              <a:buFontTx/>
              <a:buChar char=""/>
              <a:defRPr b="1" sz="4032">
                <a:solidFill>
                  <a:srgbClr val="262626"/>
                </a:solidFill>
                <a:latin typeface="Book Antiqua"/>
                <a:ea typeface="Book Antiqua"/>
                <a:cs typeface="Book Antiqua"/>
                <a:sym typeface="Book Antiqua"/>
              </a:defRPr>
            </a:pPr>
            <a:r>
              <a:t>In 1984, Ludenscheid said that it is “created to dictate feelings to the listener. The composer is an unrelenting dictator and we choose to subject ourselves to him, when we listen to his music.</a:t>
            </a:r>
            <a:r>
              <a:rPr sz="2016"/>
              <a:t>” </a:t>
            </a:r>
            <a:r>
              <a:rPr sz="1008"/>
              <a:t>Pipim, HWS, 404.</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itle 1"/>
          <p:cNvSpPr txBox="1"/>
          <p:nvPr>
            <p:ph type="title"/>
          </p:nvPr>
        </p:nvSpPr>
        <p:spPr>
          <a:prstGeom prst="rect">
            <a:avLst/>
          </a:prstGeom>
        </p:spPr>
        <p:txBody>
          <a:bodyPr/>
          <a:lstStyle/>
          <a:p>
            <a:pPr/>
            <a:r>
              <a:t>The Origin of Music</a:t>
            </a:r>
          </a:p>
        </p:txBody>
      </p:sp>
      <p:sp>
        <p:nvSpPr>
          <p:cNvPr id="107" name="Content Placeholder 2"/>
          <p:cNvSpPr txBox="1"/>
          <p:nvPr>
            <p:ph type="body" idx="1"/>
          </p:nvPr>
        </p:nvSpPr>
        <p:spPr>
          <a:xfrm>
            <a:off x="457200" y="1600200"/>
            <a:ext cx="8229600" cy="4525963"/>
          </a:xfrm>
          <a:prstGeom prst="rect">
            <a:avLst/>
          </a:prstGeom>
        </p:spPr>
        <p:txBody>
          <a:bodyPr/>
          <a:lstStyle/>
          <a:p>
            <a:pPr>
              <a:lnSpc>
                <a:spcPct val="90000"/>
              </a:lnSpc>
              <a:spcBef>
                <a:spcPts val="600"/>
              </a:spcBef>
              <a:defRPr sz="2900"/>
            </a:pPr>
            <a:r>
              <a:t>Music history can be taken as far back as human history can be traced.</a:t>
            </a:r>
          </a:p>
          <a:p>
            <a:pPr>
              <a:lnSpc>
                <a:spcPct val="90000"/>
              </a:lnSpc>
              <a:spcBef>
                <a:spcPts val="600"/>
              </a:spcBef>
              <a:defRPr sz="2900"/>
            </a:pPr>
            <a:r>
              <a:t>Genesis 4:21 records that </a:t>
            </a:r>
            <a:r>
              <a:t>Jubal, 4th generation from Adam through Cain  was “the father of all those who play the lyre and pipe.”</a:t>
            </a:r>
          </a:p>
          <a:p>
            <a:pPr>
              <a:lnSpc>
                <a:spcPct val="90000"/>
              </a:lnSpc>
              <a:spcBef>
                <a:spcPts val="600"/>
              </a:spcBef>
              <a:defRPr sz="2900"/>
            </a:pPr>
            <a:r>
              <a:t>The word </a:t>
            </a:r>
            <a:r>
              <a:rPr i="1"/>
              <a:t>music</a:t>
            </a:r>
            <a:r>
              <a:t> comes from the Greek word (</a:t>
            </a:r>
            <a:r>
              <a:rPr i="1"/>
              <a:t>mousike</a:t>
            </a:r>
            <a:r>
              <a:t>), which means "(art) of the Muses". In Ancient Greece the Muses included the goddesses of music, poetry, art, and dance.</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Plato"/>
          <p:cNvSpPr txBox="1"/>
          <p:nvPr>
            <p:ph type="title"/>
          </p:nvPr>
        </p:nvSpPr>
        <p:spPr>
          <a:prstGeom prst="rect">
            <a:avLst/>
          </a:prstGeom>
        </p:spPr>
        <p:txBody>
          <a:bodyPr/>
          <a:lstStyle/>
          <a:p>
            <a:pPr/>
            <a:r>
              <a:t>Plato</a:t>
            </a:r>
          </a:p>
        </p:txBody>
      </p:sp>
      <p:sp>
        <p:nvSpPr>
          <p:cNvPr id="239" name="Musical training is a more potent instrument than any other, because rhythm and harmony find their way into the inward places of the soul, on which they mightily fasten, imparting…"/>
          <p:cNvSpPr txBox="1"/>
          <p:nvPr>
            <p:ph type="body" idx="1"/>
          </p:nvPr>
        </p:nvSpPr>
        <p:spPr>
          <a:prstGeom prst="rect">
            <a:avLst/>
          </a:prstGeom>
        </p:spPr>
        <p:txBody>
          <a:bodyPr/>
          <a:lstStyle/>
          <a:p>
            <a:pPr lvl="2" marL="982980" indent="-314553" algn="ctr" defTabSz="786384">
              <a:buClr>
                <a:srgbClr val="873624"/>
              </a:buClr>
              <a:buFontTx/>
              <a:buChar char=""/>
              <a:defRPr b="1" sz="3096">
                <a:latin typeface="Arial"/>
                <a:ea typeface="Arial"/>
                <a:cs typeface="Arial"/>
                <a:sym typeface="Arial"/>
              </a:defRPr>
            </a:pPr>
            <a:r>
              <a:t>Musical training is a more potent instrument than any other, because rhythm and harmony find their way into the inward places of the soul, on which they mightily fasten, imparting </a:t>
            </a:r>
            <a:endParaRPr sz="1720"/>
          </a:p>
          <a:p>
            <a:pPr lvl="2" marL="982980" indent="-314553" algn="ctr" defTabSz="786384">
              <a:buClr>
                <a:srgbClr val="873624"/>
              </a:buClr>
              <a:buFontTx/>
              <a:buChar char=""/>
              <a:defRPr b="1" sz="3096">
                <a:latin typeface="Arial"/>
                <a:ea typeface="Arial"/>
                <a:cs typeface="Arial"/>
                <a:sym typeface="Arial"/>
              </a:defRPr>
            </a:pPr>
            <a:r>
              <a:t>grace, and making the soul of him who is rightly educated graceful, or of him who is ill-educated ungraceful. </a:t>
            </a:r>
            <a:endParaRPr sz="1720"/>
          </a:p>
          <a:p>
            <a:pPr lvl="2" marL="982980" indent="-314553" algn="ctr" defTabSz="786384">
              <a:spcBef>
                <a:spcPts val="400"/>
              </a:spcBef>
              <a:buClr>
                <a:srgbClr val="873624"/>
              </a:buClr>
              <a:buFontTx/>
              <a:buChar char=""/>
              <a:defRPr b="1" sz="1720" u="sng">
                <a:latin typeface="Arial"/>
                <a:ea typeface="Arial"/>
                <a:cs typeface="Arial"/>
                <a:sym typeface="Arial"/>
              </a:defRPr>
            </a:pPr>
            <a:r>
              <a:t>The Republic of Plato, p.88</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Plato"/>
          <p:cNvSpPr txBox="1"/>
          <p:nvPr>
            <p:ph type="title"/>
          </p:nvPr>
        </p:nvSpPr>
        <p:spPr>
          <a:prstGeom prst="rect">
            <a:avLst/>
          </a:prstGeom>
        </p:spPr>
        <p:txBody>
          <a:bodyPr/>
          <a:lstStyle/>
          <a:p>
            <a:pPr/>
            <a:r>
              <a:t>Plato</a:t>
            </a:r>
          </a:p>
        </p:txBody>
      </p:sp>
      <p:sp>
        <p:nvSpPr>
          <p:cNvPr id="242" name="“Through foolishness they deceived themselves into thinking that there was no right or wrong in music – that it was to be judged good or bad by the pleasure it gave.”…"/>
          <p:cNvSpPr txBox="1"/>
          <p:nvPr>
            <p:ph type="body" idx="1"/>
          </p:nvPr>
        </p:nvSpPr>
        <p:spPr>
          <a:prstGeom prst="rect">
            <a:avLst/>
          </a:prstGeom>
        </p:spPr>
        <p:txBody>
          <a:bodyPr/>
          <a:lstStyle/>
          <a:p>
            <a:pPr marL="325526" indent="-325526" algn="ctr" defTabSz="813816">
              <a:lnSpc>
                <a:spcPct val="90000"/>
              </a:lnSpc>
              <a:spcBef>
                <a:spcPts val="1000"/>
              </a:spcBef>
              <a:buClr>
                <a:srgbClr val="873624"/>
              </a:buClr>
              <a:buFontTx/>
              <a:buChar char=""/>
              <a:defRPr b="1" sz="4272">
                <a:solidFill>
                  <a:srgbClr val="262626"/>
                </a:solidFill>
                <a:latin typeface="Arial"/>
                <a:ea typeface="Arial"/>
                <a:cs typeface="Arial"/>
                <a:sym typeface="Arial"/>
              </a:defRPr>
            </a:pPr>
            <a:r>
              <a:t>“</a:t>
            </a:r>
            <a:r>
              <a:t>Through foolishness they deceived themselves into </a:t>
            </a:r>
            <a:r>
              <a:rPr>
                <a:solidFill>
                  <a:srgbClr val="000000"/>
                </a:solidFill>
              </a:rPr>
              <a:t>thinking that there was no </a:t>
            </a:r>
            <a:r>
              <a:t>right or wrong in music – that it was to be judged good or bad by the pleasure it gave.</a:t>
            </a:r>
            <a:r>
              <a:t>”</a:t>
            </a:r>
          </a:p>
          <a:p>
            <a:pPr marL="325526" indent="-325526" algn="ctr" defTabSz="813816">
              <a:lnSpc>
                <a:spcPct val="90000"/>
              </a:lnSpc>
              <a:spcBef>
                <a:spcPts val="500"/>
              </a:spcBef>
              <a:buClr>
                <a:srgbClr val="873624"/>
              </a:buClr>
              <a:buFontTx/>
              <a:buChar char=""/>
              <a:defRPr b="1" sz="2136">
                <a:solidFill>
                  <a:srgbClr val="262626"/>
                </a:solidFill>
                <a:latin typeface="Arial"/>
                <a:ea typeface="Arial"/>
                <a:cs typeface="Arial"/>
                <a:sym typeface="Arial"/>
              </a:defRPr>
            </a:pPr>
          </a:p>
          <a:p>
            <a:pPr marL="325526" indent="-325526" algn="ctr" defTabSz="813816">
              <a:lnSpc>
                <a:spcPct val="90000"/>
              </a:lnSpc>
              <a:spcBef>
                <a:spcPts val="300"/>
              </a:spcBef>
              <a:buClr>
                <a:srgbClr val="873624"/>
              </a:buClr>
              <a:buFontTx/>
              <a:buChar char=""/>
              <a:defRPr b="1" sz="1424" u="sng">
                <a:latin typeface="Arial"/>
                <a:ea typeface="Arial"/>
                <a:cs typeface="Arial"/>
                <a:sym typeface="Arial"/>
              </a:defRPr>
            </a:pPr>
            <a:r>
              <a:t>Plato - The Secret Power of Music, David Tame, Chapter 5</a:t>
            </a:r>
            <a:r>
              <a:rPr u="none">
                <a:latin typeface="Book Antiqua"/>
                <a:ea typeface="Book Antiqua"/>
                <a:cs typeface="Book Antiqua"/>
                <a:sym typeface="Book Antiqua"/>
              </a:rPr>
              <a:t> </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Title 1"/>
          <p:cNvSpPr txBox="1"/>
          <p:nvPr>
            <p:ph type="title"/>
          </p:nvPr>
        </p:nvSpPr>
        <p:spPr>
          <a:prstGeom prst="rect">
            <a:avLst/>
          </a:prstGeom>
        </p:spPr>
        <p:txBody>
          <a:bodyPr/>
          <a:lstStyle>
            <a:lvl1pPr>
              <a:defRPr sz="3900"/>
            </a:lvl1pPr>
          </a:lstStyle>
          <a:p>
            <a:pPr/>
            <a:r>
              <a:t>Other Benefits of Music</a:t>
            </a:r>
          </a:p>
        </p:txBody>
      </p:sp>
      <p:sp>
        <p:nvSpPr>
          <p:cNvPr id="245" name="Content Placeholder 2"/>
          <p:cNvSpPr txBox="1"/>
          <p:nvPr>
            <p:ph type="body" idx="1"/>
          </p:nvPr>
        </p:nvSpPr>
        <p:spPr>
          <a:xfrm>
            <a:off x="457200" y="1600200"/>
            <a:ext cx="8229600" cy="4525963"/>
          </a:xfrm>
          <a:prstGeom prst="rect">
            <a:avLst/>
          </a:prstGeom>
        </p:spPr>
        <p:txBody>
          <a:bodyPr/>
          <a:lstStyle/>
          <a:p>
            <a:pPr marL="0" indent="0">
              <a:buSzTx/>
              <a:buNone/>
            </a:pPr>
            <a:r>
              <a:t>Albert Einstein, who was an accomplished violinist, said that nothing gave him as much pleasure as music</a:t>
            </a:r>
          </a:p>
          <a:p>
            <a:pPr marL="0" indent="0">
              <a:buSzTx/>
              <a:buNone/>
            </a:pPr>
            <a:r>
              <a:t>Joana Oliveira</a:t>
            </a:r>
            <a:r>
              <a:t> and </a:t>
            </a:r>
            <a:r>
              <a:t>Javier Yanes say that, </a:t>
            </a:r>
            <a:r>
              <a:t>Today </a:t>
            </a:r>
            <a:r>
              <a:t>neuroscientists, musicologists, psychologists and anthropologists</a:t>
            </a:r>
            <a:r>
              <a:t> continue to ponder why humans enjoy music so much”.</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herapeutic"/>
          <p:cNvSpPr txBox="1"/>
          <p:nvPr>
            <p:ph type="title"/>
          </p:nvPr>
        </p:nvSpPr>
        <p:spPr>
          <a:prstGeom prst="rect">
            <a:avLst/>
          </a:prstGeom>
        </p:spPr>
        <p:txBody>
          <a:bodyPr/>
          <a:lstStyle/>
          <a:p>
            <a:pPr/>
            <a:r>
              <a:t>Therapeutic</a:t>
            </a:r>
          </a:p>
        </p:txBody>
      </p:sp>
      <p:sp>
        <p:nvSpPr>
          <p:cNvPr id="248" name="Of all the functions of music, perhaps the most mysterious is its possible therapeutic use. The British neurologist Oliver Sacks reported in his books cases of patients with Alzheimer’s or Parkinson’s disease whose symptoms improved when they listened to"/>
          <p:cNvSpPr txBox="1"/>
          <p:nvPr>
            <p:ph type="body" idx="1"/>
          </p:nvPr>
        </p:nvSpPr>
        <p:spPr>
          <a:prstGeom prst="rect">
            <a:avLst/>
          </a:prstGeom>
        </p:spPr>
        <p:txBody>
          <a:bodyPr/>
          <a:lstStyle/>
          <a:p>
            <a:pPr marL="339470" indent="-339470" defTabSz="905255">
              <a:lnSpc>
                <a:spcPct val="80000"/>
              </a:lnSpc>
              <a:spcBef>
                <a:spcPts val="600"/>
              </a:spcBef>
              <a:defRPr sz="2871"/>
            </a:pPr>
            <a:r>
              <a:t>Of all the functions of music, perhaps the most mysterious is its possible therapeutic use. The British neurologist Oliver Sacks reported in his books cases of </a:t>
            </a:r>
            <a:r>
              <a:rPr b="1"/>
              <a:t>patients with Alzheimer’s or Parkinson’s disease whose symptoms improved when they listened to songs</a:t>
            </a:r>
            <a:r>
              <a:t>. Other research shows that stroke patients who listen to music of their own choice not only improve their mood, but also their visual attention and ability to do other tasks. Neurological music therapy is now an active field of research that is attracting increasing interest.</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1"/>
          <p:cNvSpPr txBox="1"/>
          <p:nvPr>
            <p:ph type="title"/>
          </p:nvPr>
        </p:nvSpPr>
        <p:spPr>
          <a:prstGeom prst="rect">
            <a:avLst/>
          </a:prstGeom>
        </p:spPr>
        <p:txBody>
          <a:bodyPr/>
          <a:lstStyle/>
          <a:p>
            <a:pPr/>
            <a:r>
              <a:t>Social Cohesion</a:t>
            </a:r>
          </a:p>
        </p:txBody>
      </p:sp>
      <p:sp>
        <p:nvSpPr>
          <p:cNvPr id="251" name="Content Placeholder 2"/>
          <p:cNvSpPr txBox="1"/>
          <p:nvPr>
            <p:ph type="body" idx="1"/>
          </p:nvPr>
        </p:nvSpPr>
        <p:spPr>
          <a:xfrm>
            <a:off x="457200" y="1638300"/>
            <a:ext cx="8229600" cy="4525963"/>
          </a:xfrm>
          <a:prstGeom prst="rect">
            <a:avLst/>
          </a:prstGeom>
        </p:spPr>
        <p:txBody>
          <a:bodyPr/>
          <a:lstStyle/>
          <a:p>
            <a:pPr marL="0" indent="0">
              <a:lnSpc>
                <a:spcPct val="80000"/>
              </a:lnSpc>
              <a:spcBef>
                <a:spcPts val="600"/>
              </a:spcBef>
              <a:buSzTx/>
              <a:buNone/>
              <a:defRPr b="1" sz="2900"/>
            </a:pPr>
            <a:r>
              <a:rPr b="0"/>
              <a:t>Jeremy Montagu, a musician and professor at Oxford University said that t</a:t>
            </a:r>
            <a:r>
              <a:rPr b="0"/>
              <a:t>he bond that music establishes between mother and child is also present in a group of workers or in the ancestral men who danced and sang before a hunt or a battle. “In causing such bonding, [music] created not only the family, but society itself,” he writes. During the lockdowns due to the COVID-19 pandemic, nothing helped connect people and break the sense of isolation as much as music sung or played from balconies or through online videos.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itle 1"/>
          <p:cNvSpPr txBox="1"/>
          <p:nvPr>
            <p:ph type="title"/>
          </p:nvPr>
        </p:nvSpPr>
        <p:spPr>
          <a:prstGeom prst="rect">
            <a:avLst/>
          </a:prstGeom>
        </p:spPr>
        <p:txBody>
          <a:bodyPr/>
          <a:lstStyle/>
          <a:p>
            <a:pPr defTabSz="886968">
              <a:defRPr cap="all" sz="3783"/>
            </a:pPr>
            <a:r>
              <a:t>Communicates emotions</a:t>
            </a:r>
            <a:br/>
          </a:p>
        </p:txBody>
      </p:sp>
      <p:sp>
        <p:nvSpPr>
          <p:cNvPr id="254" name="Content Placeholder 2"/>
          <p:cNvSpPr txBox="1"/>
          <p:nvPr>
            <p:ph type="body" idx="1"/>
          </p:nvPr>
        </p:nvSpPr>
        <p:spPr>
          <a:xfrm>
            <a:off x="457200" y="1600200"/>
            <a:ext cx="8229600" cy="4525963"/>
          </a:xfrm>
          <a:prstGeom prst="rect">
            <a:avLst/>
          </a:prstGeom>
        </p:spPr>
        <p:txBody>
          <a:bodyPr/>
          <a:lstStyle/>
          <a:p>
            <a:pPr/>
            <a:r>
              <a:t> A study by psychologists at the University of London and the Austrian Academy of Sciences showed, for example, that even when listening to a short excerpt of a piece of music, an individual is more likely to perceive sadness or happiness in the face of another person, even if the latter maintains a neutral facial expression.</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itle 1"/>
          <p:cNvSpPr txBox="1"/>
          <p:nvPr>
            <p:ph type="title"/>
          </p:nvPr>
        </p:nvSpPr>
        <p:spPr>
          <a:prstGeom prst="rect">
            <a:avLst/>
          </a:prstGeom>
        </p:spPr>
        <p:txBody>
          <a:bodyPr/>
          <a:lstStyle/>
          <a:p>
            <a:pPr/>
            <a:r>
              <a:t>Cont’</a:t>
            </a:r>
          </a:p>
        </p:txBody>
      </p:sp>
      <p:sp>
        <p:nvSpPr>
          <p:cNvPr id="257" name="Content Placeholder 2"/>
          <p:cNvSpPr txBox="1"/>
          <p:nvPr>
            <p:ph type="body" idx="1"/>
          </p:nvPr>
        </p:nvSpPr>
        <p:spPr>
          <a:xfrm>
            <a:off x="457200" y="1600200"/>
            <a:ext cx="8229600" cy="4525963"/>
          </a:xfrm>
          <a:prstGeom prst="rect">
            <a:avLst/>
          </a:prstGeom>
        </p:spPr>
        <p:txBody>
          <a:bodyPr/>
          <a:lstStyle/>
          <a:p>
            <a:pPr marL="332613" indent="-332613" defTabSz="886968">
              <a:lnSpc>
                <a:spcPct val="90000"/>
              </a:lnSpc>
              <a:defRPr sz="3104"/>
            </a:pPr>
            <a:r>
              <a:t> music also reveals one’s personality, according to a study by social psychology experts at the universities of Cambridge and Texas. </a:t>
            </a:r>
            <a:r>
              <a:rPr b="1"/>
              <a:t>The participants were asked to judge each other’s personality based solely on their list of ten favourite songs</a:t>
            </a:r>
            <a:r>
              <a:t>. Psychologists noted that the participants correctly identified the personality traits of their study partners and concluded that musical taste is a reliable source of information about an individual. </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Title 1"/>
          <p:cNvSpPr txBox="1"/>
          <p:nvPr>
            <p:ph type="title"/>
          </p:nvPr>
        </p:nvSpPr>
        <p:spPr>
          <a:prstGeom prst="rect">
            <a:avLst/>
          </a:prstGeom>
        </p:spPr>
        <p:txBody>
          <a:bodyPr/>
          <a:lstStyle/>
          <a:p>
            <a:pPr defTabSz="886968">
              <a:defRPr cap="all" sz="3783"/>
            </a:pPr>
            <a:r>
              <a:t>PROMOTES HAPPINESS </a:t>
            </a:r>
            <a:br/>
          </a:p>
        </p:txBody>
      </p:sp>
      <p:sp>
        <p:nvSpPr>
          <p:cNvPr id="260" name="Content Placeholder 2"/>
          <p:cNvSpPr txBox="1"/>
          <p:nvPr>
            <p:ph type="body" idx="1"/>
          </p:nvPr>
        </p:nvSpPr>
        <p:spPr>
          <a:xfrm>
            <a:off x="457200" y="1600200"/>
            <a:ext cx="8229600" cy="4525963"/>
          </a:xfrm>
          <a:prstGeom prst="rect">
            <a:avLst/>
          </a:prstGeom>
        </p:spPr>
        <p:txBody>
          <a:bodyPr/>
          <a:lstStyle/>
          <a:p>
            <a:pPr>
              <a:lnSpc>
                <a:spcPct val="80000"/>
              </a:lnSpc>
              <a:spcBef>
                <a:spcPts val="600"/>
              </a:spcBef>
              <a:defRPr sz="2900"/>
            </a:pPr>
            <a:r>
              <a:t>neuroscientist and author of the book </a:t>
            </a:r>
            <a:r>
              <a:rPr i="1"/>
              <a:t>This is Your Brain on Music: The Science of a Human Obsession,</a:t>
            </a:r>
            <a:r>
              <a:t> indicates that </a:t>
            </a:r>
            <a:r>
              <a:rPr b="1"/>
              <a:t>music acts on the brain in a similar way to drugs, sex or food. Songs activate the frontal lobe, produce dopamine and act on the cerebellum, which is able to synchronise itself to the rhythm of the music, leading to pleasure</a:t>
            </a:r>
            <a:r>
              <a:t>. Both playing and listening to music stimulate the production of oxytocin, popularly known as the love hormone. Music “is like a toy for the brain,” says Daniel Levitin.</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itle 1"/>
          <p:cNvSpPr txBox="1"/>
          <p:nvPr>
            <p:ph type="title"/>
          </p:nvPr>
        </p:nvSpPr>
        <p:spPr>
          <a:prstGeom prst="rect">
            <a:avLst/>
          </a:prstGeom>
        </p:spPr>
        <p:txBody>
          <a:bodyPr/>
          <a:lstStyle/>
          <a:p>
            <a:pPr/>
            <a:r>
              <a:t>Stimulates Creativity</a:t>
            </a:r>
          </a:p>
        </p:txBody>
      </p:sp>
      <p:sp>
        <p:nvSpPr>
          <p:cNvPr id="263" name="Content Placeholder 2"/>
          <p:cNvSpPr txBox="1"/>
          <p:nvPr>
            <p:ph type="body" idx="1"/>
          </p:nvPr>
        </p:nvSpPr>
        <p:spPr>
          <a:xfrm>
            <a:off x="457200" y="1612900"/>
            <a:ext cx="8229600" cy="4525963"/>
          </a:xfrm>
          <a:prstGeom prst="rect">
            <a:avLst/>
          </a:prstGeom>
        </p:spPr>
        <p:txBody>
          <a:bodyPr/>
          <a:lstStyle/>
          <a:p>
            <a:pPr>
              <a:lnSpc>
                <a:spcPct val="80000"/>
              </a:lnSpc>
              <a:spcBef>
                <a:spcPts val="600"/>
              </a:spcBef>
              <a:defRPr sz="2700"/>
            </a:pPr>
            <a:r>
              <a:t>And that “toy” also stimulates creativity. While many people welcome absolute silence during tasks that require concentration, at least one study has found that a </a:t>
            </a:r>
            <a:r>
              <a:rPr b="1"/>
              <a:t>moderate level of ambient sound is more conducive to creativity</a:t>
            </a:r>
            <a:r>
              <a:t> than a lower level of noise, especially in the most creative people. Explanations have been provided by a phenomenon called stochastic resonance, whereby not only humans but also certain animals improve some of their functions under sensory stimulation.</a:t>
            </a:r>
          </a:p>
          <a:p>
            <a:pPr>
              <a:lnSpc>
                <a:spcPct val="80000"/>
              </a:lnSpc>
              <a:spcBef>
                <a:spcPts val="600"/>
              </a:spcBef>
              <a:defRPr sz="2700"/>
            </a:pPr>
            <a:b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Title 1"/>
          <p:cNvSpPr txBox="1"/>
          <p:nvPr>
            <p:ph type="title"/>
          </p:nvPr>
        </p:nvSpPr>
        <p:spPr>
          <a:prstGeom prst="rect">
            <a:avLst/>
          </a:prstGeom>
        </p:spPr>
        <p:txBody>
          <a:bodyPr/>
          <a:lstStyle/>
          <a:p>
            <a:pPr/>
            <a:r>
              <a:t>Cont’</a:t>
            </a:r>
          </a:p>
        </p:txBody>
      </p:sp>
      <p:sp>
        <p:nvSpPr>
          <p:cNvPr id="266" name="Content Placeholder 2"/>
          <p:cNvSpPr txBox="1"/>
          <p:nvPr>
            <p:ph type="body" idx="1"/>
          </p:nvPr>
        </p:nvSpPr>
        <p:spPr>
          <a:xfrm>
            <a:off x="457200" y="1600200"/>
            <a:ext cx="8229600" cy="4525963"/>
          </a:xfrm>
          <a:prstGeom prst="rect">
            <a:avLst/>
          </a:prstGeom>
        </p:spPr>
        <p:txBody>
          <a:bodyPr/>
          <a:lstStyle>
            <a:lvl1pPr marL="336042" indent="-336042" defTabSz="896111">
              <a:lnSpc>
                <a:spcPct val="80000"/>
              </a:lnSpc>
              <a:spcBef>
                <a:spcPts val="600"/>
              </a:spcBef>
              <a:defRPr sz="2646"/>
            </a:lvl1pPr>
          </a:lstStyle>
          <a:p>
            <a:pPr/>
            <a:r>
              <a:t>In children’s brains, musical activity increases cognitive and motor skills. A team of neurologists at Harvard University found that children who have three years or more of training with musical instruments have better motor coordination and auditory discrimination skills, learn vocabulary more easily and have better non-verbal reasoning skills, which implies better understanding and analysis of visual information, such as identifying relationships, similarities and differences between shapes and patterns. Continued musical practice throughout the later years of schooling is associated with better grades in mathematics, science and language.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God’s Purpose for Music"/>
          <p:cNvSpPr txBox="1"/>
          <p:nvPr>
            <p:ph type="title"/>
          </p:nvPr>
        </p:nvSpPr>
        <p:spPr>
          <a:xfrm>
            <a:off x="359005" y="343374"/>
            <a:ext cx="8229601" cy="1143001"/>
          </a:xfrm>
          <a:prstGeom prst="rect">
            <a:avLst/>
          </a:prstGeom>
        </p:spPr>
        <p:txBody>
          <a:bodyPr/>
          <a:lstStyle/>
          <a:p>
            <a:pPr/>
            <a:r>
              <a:t>God’s Purpose for Music</a:t>
            </a:r>
          </a:p>
        </p:txBody>
      </p:sp>
      <p:sp>
        <p:nvSpPr>
          <p:cNvPr id="110" name="“Music was made to serve a holy purpose, to lift the thoughts to that which is pure, noble, and elevating, and to awaken in the soul devotion and gratitude to God”.…"/>
          <p:cNvSpPr txBox="1"/>
          <p:nvPr>
            <p:ph type="body" idx="1"/>
          </p:nvPr>
        </p:nvSpPr>
        <p:spPr>
          <a:xfrm>
            <a:off x="457200" y="1612900"/>
            <a:ext cx="8229600" cy="4525963"/>
          </a:xfrm>
          <a:prstGeom prst="rect">
            <a:avLst/>
          </a:prstGeom>
        </p:spPr>
        <p:txBody>
          <a:bodyPr/>
          <a:lstStyle/>
          <a:p>
            <a:pPr marL="325754" indent="-325754" algn="ctr" defTabSz="868680">
              <a:spcBef>
                <a:spcPts val="1000"/>
              </a:spcBef>
              <a:defRPr sz="4560"/>
            </a:pPr>
            <a:r>
              <a:t>“Music was made to serve a holy purpose, to lift the thoughts to that which is pure, noble, and elevating, and to awaken in the soul devotion and gratitude to God”.</a:t>
            </a:r>
            <a:r>
              <a:rPr sz="1520"/>
              <a:t> </a:t>
            </a:r>
            <a:endParaRPr sz="1520"/>
          </a:p>
          <a:p>
            <a:pPr marL="325754" indent="-325754" algn="ctr" defTabSz="868680">
              <a:spcBef>
                <a:spcPts val="300"/>
              </a:spcBef>
              <a:defRPr b="1" sz="1520"/>
            </a:pPr>
            <a:r>
              <a:t>PP 594</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1"/>
          <p:cNvSpPr txBox="1"/>
          <p:nvPr>
            <p:ph type="title"/>
          </p:nvPr>
        </p:nvSpPr>
        <p:spPr>
          <a:prstGeom prst="rect">
            <a:avLst/>
          </a:prstGeom>
        </p:spPr>
        <p:txBody>
          <a:bodyPr/>
          <a:lstStyle/>
          <a:p>
            <a:pPr/>
            <a:r>
              <a:t>Cont’</a:t>
            </a:r>
          </a:p>
        </p:txBody>
      </p:sp>
      <p:sp>
        <p:nvSpPr>
          <p:cNvPr id="269" name="Content Placeholder 2"/>
          <p:cNvSpPr txBox="1"/>
          <p:nvPr>
            <p:ph type="body" idx="1"/>
          </p:nvPr>
        </p:nvSpPr>
        <p:spPr>
          <a:xfrm>
            <a:off x="457200" y="1600200"/>
            <a:ext cx="8229600" cy="4525963"/>
          </a:xfrm>
          <a:prstGeom prst="rect">
            <a:avLst/>
          </a:prstGeom>
        </p:spPr>
        <p:txBody>
          <a:bodyPr/>
          <a:lstStyle/>
          <a:p>
            <a:pPr>
              <a:lnSpc>
                <a:spcPct val="80000"/>
              </a:lnSpc>
              <a:spcBef>
                <a:spcPts val="600"/>
              </a:spcBef>
              <a:defRPr sz="2700"/>
            </a:pPr>
            <a:r>
              <a:t>In his book </a:t>
            </a:r>
            <a:r>
              <a:rPr i="1"/>
              <a:t>Music, the Brain, and Ecstasy: How Music Captures Our Imagination,</a:t>
            </a:r>
            <a:r>
              <a:t> composer and pianist Robert Jourdain writes that music “relaxes brain flow” while “stimulating and coordinating brain activities”. For him, this “magic” happens to all people. “Music lifts us from our frozen mental habits and makes our minds move in ways ordinarily cannot,” he states. Or in more direct words, as reggae genius Bob Marley sang in </a:t>
            </a:r>
            <a:r>
              <a:rPr i="1"/>
              <a:t>Trenchtown Rock</a:t>
            </a:r>
            <a:r>
              <a:t>, “one good thing about music, when it hits you, you feel no pain.”</a:t>
            </a:r>
          </a:p>
          <a:p>
            <a:pPr>
              <a:lnSpc>
                <a:spcPct val="80000"/>
              </a:lnSpc>
              <a:spcBef>
                <a:spcPts val="600"/>
              </a:spcBef>
              <a:defRPr sz="2700"/>
            </a:pPr>
            <a:b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References"/>
          <p:cNvSpPr txBox="1"/>
          <p:nvPr>
            <p:ph type="title"/>
          </p:nvPr>
        </p:nvSpPr>
        <p:spPr>
          <a:prstGeom prst="rect">
            <a:avLst/>
          </a:prstGeom>
        </p:spPr>
        <p:txBody>
          <a:bodyPr/>
          <a:lstStyle/>
          <a:p>
            <a:pPr/>
            <a:r>
              <a:t>References</a:t>
            </a:r>
          </a:p>
        </p:txBody>
      </p:sp>
      <p:sp>
        <p:nvSpPr>
          <p:cNvPr id="272" name="Scott Aniol The Teaching Power of Music 2008…"/>
          <p:cNvSpPr txBox="1"/>
          <p:nvPr>
            <p:ph type="body" idx="1"/>
          </p:nvPr>
        </p:nvSpPr>
        <p:spPr>
          <a:prstGeom prst="rect">
            <a:avLst/>
          </a:prstGeom>
        </p:spPr>
        <p:txBody>
          <a:bodyPr/>
          <a:lstStyle/>
          <a:p>
            <a:pPr/>
            <a:r>
              <a:t>Scott Aniol The Teaching Power of Music 2008</a:t>
            </a:r>
          </a:p>
          <a:p>
            <a:pPr/>
            <a:r>
              <a:t>Joana Oliveira</a:t>
            </a:r>
            <a:r>
              <a:t> and </a:t>
            </a:r>
            <a:r>
              <a:t>Javier Yanes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Lifting the Thoughts"/>
          <p:cNvSpPr txBox="1"/>
          <p:nvPr>
            <p:ph type="title"/>
          </p:nvPr>
        </p:nvSpPr>
        <p:spPr>
          <a:prstGeom prst="rect">
            <a:avLst/>
          </a:prstGeom>
        </p:spPr>
        <p:txBody>
          <a:bodyPr/>
          <a:lstStyle/>
          <a:p>
            <a:pPr/>
            <a:r>
              <a:t>Lifting the Thoughts</a:t>
            </a:r>
          </a:p>
        </p:txBody>
      </p:sp>
      <p:sp>
        <p:nvSpPr>
          <p:cNvPr id="113" name="Pure: free of any contamination…"/>
          <p:cNvSpPr txBox="1"/>
          <p:nvPr>
            <p:ph type="body" idx="1"/>
          </p:nvPr>
        </p:nvSpPr>
        <p:spPr>
          <a:xfrm>
            <a:off x="457200" y="1521644"/>
            <a:ext cx="8229600" cy="4525964"/>
          </a:xfrm>
          <a:prstGeom prst="rect">
            <a:avLst/>
          </a:prstGeom>
        </p:spPr>
        <p:txBody>
          <a:bodyPr/>
          <a:lstStyle/>
          <a:p>
            <a:pPr marL="325754" indent="-325754" defTabSz="868680">
              <a:spcBef>
                <a:spcPts val="1000"/>
              </a:spcBef>
              <a:defRPr sz="4560"/>
            </a:pPr>
            <a:r>
              <a:t>Pure: free of any contamination</a:t>
            </a:r>
          </a:p>
          <a:p>
            <a:pPr marL="325754" indent="-325754" defTabSz="868680">
              <a:spcBef>
                <a:spcPts val="1000"/>
              </a:spcBef>
              <a:defRPr sz="4560"/>
            </a:pPr>
            <a:r>
              <a:t>Noble: having or showing fine personal qualities, or </a:t>
            </a:r>
            <a:r>
              <a:rPr b="1"/>
              <a:t>high moral principles</a:t>
            </a:r>
            <a:endParaRPr b="1"/>
          </a:p>
          <a:p>
            <a:pPr marL="325754" indent="-325754" defTabSz="868680">
              <a:spcBef>
                <a:spcPts val="1000"/>
              </a:spcBef>
              <a:defRPr sz="4560"/>
            </a:pPr>
            <a:r>
              <a:t>Elevating: lifting to a higher position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Awakening in the Soul"/>
          <p:cNvSpPr txBox="1"/>
          <p:nvPr>
            <p:ph type="title"/>
          </p:nvPr>
        </p:nvSpPr>
        <p:spPr>
          <a:prstGeom prst="rect">
            <a:avLst/>
          </a:prstGeom>
        </p:spPr>
        <p:txBody>
          <a:bodyPr/>
          <a:lstStyle/>
          <a:p>
            <a:pPr/>
            <a:r>
              <a:t>Awakening in the Soul</a:t>
            </a:r>
          </a:p>
        </p:txBody>
      </p:sp>
      <p:sp>
        <p:nvSpPr>
          <p:cNvPr id="116" name="Devotion: religious worship or observance,Daniel 3:5…"/>
          <p:cNvSpPr txBox="1"/>
          <p:nvPr>
            <p:ph type="body" idx="1"/>
          </p:nvPr>
        </p:nvSpPr>
        <p:spPr>
          <a:prstGeom prst="rect">
            <a:avLst/>
          </a:prstGeom>
        </p:spPr>
        <p:txBody>
          <a:bodyPr/>
          <a:lstStyle/>
          <a:p>
            <a:pPr>
              <a:spcBef>
                <a:spcPts val="1100"/>
              </a:spcBef>
              <a:defRPr sz="4800"/>
            </a:pPr>
            <a:r>
              <a:t>Devotion: religious worship or observance,</a:t>
            </a:r>
            <a:r>
              <a:rPr b="1"/>
              <a:t>Daniel 3:5</a:t>
            </a:r>
          </a:p>
          <a:p>
            <a:pPr>
              <a:spcBef>
                <a:spcPts val="1100"/>
              </a:spcBef>
              <a:defRPr sz="4800"/>
            </a:pPr>
            <a:r>
              <a:t>Gratitude: readiness to show appreciation for and to return kindness, thankfulness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Quotes"/>
          <p:cNvSpPr txBox="1"/>
          <p:nvPr>
            <p:ph type="title"/>
          </p:nvPr>
        </p:nvSpPr>
        <p:spPr>
          <a:xfrm>
            <a:off x="457200" y="343374"/>
            <a:ext cx="8229600" cy="1143001"/>
          </a:xfrm>
          <a:prstGeom prst="rect">
            <a:avLst/>
          </a:prstGeom>
        </p:spPr>
        <p:txBody>
          <a:bodyPr/>
          <a:lstStyle>
            <a:lvl1pPr>
              <a:defRPr sz="4500"/>
            </a:lvl1pPr>
          </a:lstStyle>
          <a:p>
            <a:pPr/>
            <a:r>
              <a:t>Quotes</a:t>
            </a:r>
          </a:p>
        </p:txBody>
      </p:sp>
      <p:sp>
        <p:nvSpPr>
          <p:cNvPr id="119" name="Music has ever had a powerful influence, as realized by thinkers of long ago."/>
          <p:cNvSpPr txBox="1"/>
          <p:nvPr>
            <p:ph type="body" idx="1"/>
          </p:nvPr>
        </p:nvSpPr>
        <p:spPr>
          <a:prstGeom prst="rect">
            <a:avLst/>
          </a:prstGeom>
        </p:spPr>
        <p:txBody>
          <a:bodyPr/>
          <a:lstStyle>
            <a:lvl1pPr marL="365759" indent="-365759">
              <a:spcBef>
                <a:spcPts val="1100"/>
              </a:spcBef>
              <a:buClr>
                <a:srgbClr val="873624"/>
              </a:buClr>
              <a:buFontTx/>
              <a:buChar char=""/>
              <a:defRPr sz="4800">
                <a:solidFill>
                  <a:srgbClr val="262626"/>
                </a:solidFill>
                <a:latin typeface="Book Antiqua"/>
                <a:ea typeface="Book Antiqua"/>
                <a:cs typeface="Book Antiqua"/>
                <a:sym typeface="Book Antiqua"/>
              </a:defRPr>
            </a:lvl1pPr>
          </a:lstStyle>
          <a:p>
            <a:pPr/>
            <a:r>
              <a:t>Music has ever had a powerful influence, as realized by thinkers of long ago.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