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4" r:id="rId5"/>
    <p:sldId id="261" r:id="rId6"/>
    <p:sldId id="282" r:id="rId7"/>
    <p:sldId id="262" r:id="rId8"/>
    <p:sldId id="285"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6" r:id="rId26"/>
    <p:sldId id="280" r:id="rId27"/>
    <p:sldId id="281"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242B1A-7ACA-46B3-9AD6-A9D8A805FE6D}"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291034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242B1A-7ACA-46B3-9AD6-A9D8A805FE6D}"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9418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242B1A-7ACA-46B3-9AD6-A9D8A805FE6D}"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14467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242B1A-7ACA-46B3-9AD6-A9D8A805FE6D}"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427648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42B1A-7ACA-46B3-9AD6-A9D8A805FE6D}"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319247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242B1A-7ACA-46B3-9AD6-A9D8A805FE6D}"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126091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242B1A-7ACA-46B3-9AD6-A9D8A805FE6D}" type="datetimeFigureOut">
              <a:rPr lang="en-GB" smtClean="0"/>
              <a:t>22/09/2022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36970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242B1A-7ACA-46B3-9AD6-A9D8A805FE6D}" type="datetimeFigureOut">
              <a:rPr lang="en-GB" smtClean="0"/>
              <a:t>22/09/2022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277319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42B1A-7ACA-46B3-9AD6-A9D8A805FE6D}" type="datetimeFigureOut">
              <a:rPr lang="en-GB" smtClean="0"/>
              <a:t>22/09/2022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274756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242B1A-7ACA-46B3-9AD6-A9D8A805FE6D}"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23579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242B1A-7ACA-46B3-9AD6-A9D8A805FE6D}"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68A02E-2030-4AFD-8C58-9179B67B6E95}" type="slidenum">
              <a:rPr lang="en-GB" smtClean="0"/>
              <a:t>‹#›</a:t>
            </a:fld>
            <a:endParaRPr lang="en-GB"/>
          </a:p>
        </p:txBody>
      </p:sp>
    </p:spTree>
    <p:extLst>
      <p:ext uri="{BB962C8B-B14F-4D97-AF65-F5344CB8AC3E}">
        <p14:creationId xmlns:p14="http://schemas.microsoft.com/office/powerpoint/2010/main" val="28173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42B1A-7ACA-46B3-9AD6-A9D8A805FE6D}" type="datetimeFigureOut">
              <a:rPr lang="en-GB" smtClean="0"/>
              <a:t>22/09/2022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8A02E-2030-4AFD-8C58-9179B67B6E95}" type="slidenum">
              <a:rPr lang="en-GB" smtClean="0"/>
              <a:t>‹#›</a:t>
            </a:fld>
            <a:endParaRPr lang="en-GB"/>
          </a:p>
        </p:txBody>
      </p:sp>
    </p:spTree>
    <p:extLst>
      <p:ext uri="{BB962C8B-B14F-4D97-AF65-F5344CB8AC3E}">
        <p14:creationId xmlns:p14="http://schemas.microsoft.com/office/powerpoint/2010/main" val="26939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685800"/>
            <a:ext cx="9753600" cy="5486400"/>
          </a:xfrm>
          <a:prstGeom prst="rect">
            <a:avLst/>
          </a:prstGeom>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244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22796"/>
          </a:xfrm>
        </p:spPr>
        <p:txBody>
          <a:bodyPr/>
          <a:lstStyle/>
          <a:p>
            <a:pPr algn="ctr"/>
            <a:r>
              <a:rPr lang="en-GB" sz="8800" dirty="0"/>
              <a:t>AGENCY</a:t>
            </a:r>
          </a:p>
        </p:txBody>
      </p:sp>
    </p:spTree>
    <p:extLst>
      <p:ext uri="{BB962C8B-B14F-4D97-AF65-F5344CB8AC3E}">
        <p14:creationId xmlns:p14="http://schemas.microsoft.com/office/powerpoint/2010/main" val="976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Agency </a:t>
            </a:r>
          </a:p>
        </p:txBody>
      </p:sp>
      <p:sp>
        <p:nvSpPr>
          <p:cNvPr id="3" name="Content Placeholder 2"/>
          <p:cNvSpPr>
            <a:spLocks noGrp="1"/>
          </p:cNvSpPr>
          <p:nvPr>
            <p:ph idx="1"/>
          </p:nvPr>
        </p:nvSpPr>
        <p:spPr/>
        <p:txBody>
          <a:bodyPr/>
          <a:lstStyle/>
          <a:p>
            <a:r>
              <a:rPr lang="en-US" b="1" dirty="0"/>
              <a:t>Agency</a:t>
            </a:r>
            <a:r>
              <a:rPr lang="en-US" dirty="0"/>
              <a:t> is our perceived ability to shape our lives day to day and allows us to be the authors of our lives. We know we can make things happen (or stop them from happening), and we take responsibility for moving toward our goals</a:t>
            </a:r>
          </a:p>
          <a:p>
            <a:r>
              <a:rPr lang="en-US" dirty="0"/>
              <a:t>It is intrinsic and the student must be motivated by self.</a:t>
            </a:r>
            <a:endParaRPr lang="en-GB" dirty="0"/>
          </a:p>
        </p:txBody>
      </p:sp>
    </p:spTree>
    <p:extLst>
      <p:ext uri="{BB962C8B-B14F-4D97-AF65-F5344CB8AC3E}">
        <p14:creationId xmlns:p14="http://schemas.microsoft.com/office/powerpoint/2010/main" val="234907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Therefore…</a:t>
            </a:r>
          </a:p>
        </p:txBody>
      </p:sp>
      <p:sp>
        <p:nvSpPr>
          <p:cNvPr id="3" name="Content Placeholder 2"/>
          <p:cNvSpPr>
            <a:spLocks noGrp="1"/>
          </p:cNvSpPr>
          <p:nvPr>
            <p:ph idx="1"/>
          </p:nvPr>
        </p:nvSpPr>
        <p:spPr/>
        <p:txBody>
          <a:bodyPr>
            <a:normAutofit/>
          </a:bodyPr>
          <a:lstStyle/>
          <a:p>
            <a:r>
              <a:rPr lang="en-US" sz="6000" dirty="0"/>
              <a:t>Agency is the student’s ability to motivate themselves and the motivation must be aimed at goals and build self-efficacy</a:t>
            </a:r>
            <a:endParaRPr lang="en-GB" sz="6000" dirty="0"/>
          </a:p>
        </p:txBody>
      </p:sp>
    </p:spTree>
    <p:extLst>
      <p:ext uri="{BB962C8B-B14F-4D97-AF65-F5344CB8AC3E}">
        <p14:creationId xmlns:p14="http://schemas.microsoft.com/office/powerpoint/2010/main" val="2629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48554"/>
          </a:xfrm>
        </p:spPr>
        <p:txBody>
          <a:bodyPr/>
          <a:lstStyle/>
          <a:p>
            <a:r>
              <a:rPr lang="en-GB" dirty="0"/>
              <a:t>How do you instil agency in you students?</a:t>
            </a:r>
          </a:p>
        </p:txBody>
      </p:sp>
    </p:spTree>
    <p:extLst>
      <p:ext uri="{BB962C8B-B14F-4D97-AF65-F5344CB8AC3E}">
        <p14:creationId xmlns:p14="http://schemas.microsoft.com/office/powerpoint/2010/main" val="53639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Enthusiasm in teaching and student interactions.</a:t>
            </a:r>
            <a:endParaRPr lang="en-GB" dirty="0"/>
          </a:p>
        </p:txBody>
      </p:sp>
      <p:sp>
        <p:nvSpPr>
          <p:cNvPr id="3" name="Content Placeholder 2"/>
          <p:cNvSpPr>
            <a:spLocks noGrp="1"/>
          </p:cNvSpPr>
          <p:nvPr>
            <p:ph idx="1"/>
          </p:nvPr>
        </p:nvSpPr>
        <p:spPr/>
        <p:txBody>
          <a:bodyPr/>
          <a:lstStyle/>
          <a:p>
            <a:r>
              <a:rPr lang="en-US" b="1" dirty="0"/>
              <a:t> </a:t>
            </a:r>
            <a:r>
              <a:rPr lang="en-US" dirty="0"/>
              <a:t>Student’s agency and belief in themselves is strengthened when learning in a positive enthusiastic environment focused on their success.  </a:t>
            </a:r>
          </a:p>
          <a:p>
            <a:r>
              <a:rPr lang="en-US" dirty="0"/>
              <a:t>Teachers develop agency in students when they develop a growth mindset, strong positive expectations of an individual student and a belief in their ability to succeed. </a:t>
            </a:r>
          </a:p>
          <a:p>
            <a:r>
              <a:rPr lang="en-US" dirty="0"/>
              <a:t> Teachers have the greatest impact when they first look for what is best in a student.</a:t>
            </a:r>
          </a:p>
          <a:p>
            <a:endParaRPr lang="en-GB" dirty="0"/>
          </a:p>
        </p:txBody>
      </p:sp>
    </p:spTree>
    <p:extLst>
      <p:ext uri="{BB962C8B-B14F-4D97-AF65-F5344CB8AC3E}">
        <p14:creationId xmlns:p14="http://schemas.microsoft.com/office/powerpoint/2010/main" val="105527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expectations</a:t>
            </a:r>
          </a:p>
        </p:txBody>
      </p:sp>
      <p:sp>
        <p:nvSpPr>
          <p:cNvPr id="3" name="Content Placeholder 2"/>
          <p:cNvSpPr>
            <a:spLocks noGrp="1"/>
          </p:cNvSpPr>
          <p:nvPr>
            <p:ph idx="1"/>
          </p:nvPr>
        </p:nvSpPr>
        <p:spPr/>
        <p:txBody>
          <a:bodyPr>
            <a:normAutofit fontScale="92500" lnSpcReduction="10000"/>
          </a:bodyPr>
          <a:lstStyle/>
          <a:p>
            <a:r>
              <a:rPr lang="en-US" sz="4300" dirty="0"/>
              <a:t>Students strive to meet outcomes set for them.  Low expectations lead to low outcomes and high expectations of students leads to high performance.  Teachers develop agency when they set challenging expectations for students and encourage them to believe in their ability to meet those expectations. </a:t>
            </a:r>
          </a:p>
          <a:p>
            <a:pPr marL="0" indent="0">
              <a:buNone/>
            </a:pPr>
            <a:br>
              <a:rPr lang="en-US" dirty="0"/>
            </a:br>
            <a:endParaRPr lang="en-GB" dirty="0"/>
          </a:p>
        </p:txBody>
      </p:sp>
    </p:spTree>
    <p:extLst>
      <p:ext uri="{BB962C8B-B14F-4D97-AF65-F5344CB8AC3E}">
        <p14:creationId xmlns:p14="http://schemas.microsoft.com/office/powerpoint/2010/main" val="402454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 and Praise</a:t>
            </a:r>
          </a:p>
        </p:txBody>
      </p:sp>
      <p:sp>
        <p:nvSpPr>
          <p:cNvPr id="3" name="Content Placeholder 2"/>
          <p:cNvSpPr>
            <a:spLocks noGrp="1"/>
          </p:cNvSpPr>
          <p:nvPr>
            <p:ph idx="1"/>
          </p:nvPr>
        </p:nvSpPr>
        <p:spPr/>
        <p:txBody>
          <a:bodyPr>
            <a:normAutofit/>
          </a:bodyPr>
          <a:lstStyle/>
          <a:p>
            <a:r>
              <a:rPr lang="en-US" sz="4000" b="1" dirty="0"/>
              <a:t>Feedback and Praise. </a:t>
            </a:r>
            <a:r>
              <a:rPr lang="en-US" sz="4000" dirty="0"/>
              <a:t>Feedback is as critical a part of building agency in students as is appropriate praise. Praise will strengthen the specific behavior that is praised. To be effective, praise should be meaningful, specific and authentic and should focus on the student’s effort and not only student outcomes.</a:t>
            </a:r>
            <a:endParaRPr lang="en-GB" sz="4000" dirty="0"/>
          </a:p>
        </p:txBody>
      </p:sp>
    </p:spTree>
    <p:extLst>
      <p:ext uri="{BB962C8B-B14F-4D97-AF65-F5344CB8AC3E}">
        <p14:creationId xmlns:p14="http://schemas.microsoft.com/office/powerpoint/2010/main" val="144646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932645"/>
          </a:xfrm>
        </p:spPr>
        <p:txBody>
          <a:bodyPr>
            <a:normAutofit/>
          </a:bodyPr>
          <a:lstStyle/>
          <a:p>
            <a:pPr algn="ctr"/>
            <a:r>
              <a:rPr lang="en-GB" sz="9600" dirty="0"/>
              <a:t>PATHWAYS</a:t>
            </a:r>
          </a:p>
        </p:txBody>
      </p:sp>
    </p:spTree>
    <p:extLst>
      <p:ext uri="{BB962C8B-B14F-4D97-AF65-F5344CB8AC3E}">
        <p14:creationId xmlns:p14="http://schemas.microsoft.com/office/powerpoint/2010/main" val="351455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Pathways </a:t>
            </a:r>
          </a:p>
        </p:txBody>
      </p:sp>
      <p:sp>
        <p:nvSpPr>
          <p:cNvPr id="3" name="Content Placeholder 2"/>
          <p:cNvSpPr>
            <a:spLocks noGrp="1"/>
          </p:cNvSpPr>
          <p:nvPr>
            <p:ph idx="1"/>
          </p:nvPr>
        </p:nvSpPr>
        <p:spPr/>
        <p:txBody>
          <a:bodyPr>
            <a:normAutofit/>
          </a:bodyPr>
          <a:lstStyle/>
          <a:p>
            <a:r>
              <a:rPr lang="en-US" sz="4400" b="1" dirty="0"/>
              <a:t>Pathways </a:t>
            </a:r>
            <a:r>
              <a:rPr lang="en-US" sz="4400" dirty="0"/>
              <a:t>are routes around the obstacles that stand in the way of goal attainment</a:t>
            </a:r>
            <a:r>
              <a:rPr lang="en-US" sz="4400" b="1" dirty="0"/>
              <a:t>. </a:t>
            </a:r>
            <a:r>
              <a:rPr lang="en-US" sz="4400" dirty="0"/>
              <a:t>People with high hope are good at producing plausible alternative routes and describe themselves as flexible.</a:t>
            </a:r>
            <a:endParaRPr lang="en-GB" sz="4400" dirty="0"/>
          </a:p>
        </p:txBody>
      </p:sp>
    </p:spTree>
    <p:extLst>
      <p:ext uri="{BB962C8B-B14F-4D97-AF65-F5344CB8AC3E}">
        <p14:creationId xmlns:p14="http://schemas.microsoft.com/office/powerpoint/2010/main" val="425263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7038"/>
          </a:xfrm>
        </p:spPr>
        <p:txBody>
          <a:bodyPr/>
          <a:lstStyle/>
          <a:p>
            <a:r>
              <a:rPr lang="en-US" b="1" dirty="0"/>
              <a:t>Tools and Techniques to teach and develop pathways.</a:t>
            </a:r>
            <a:endParaRPr lang="en-GB" dirty="0"/>
          </a:p>
        </p:txBody>
      </p:sp>
    </p:spTree>
    <p:extLst>
      <p:ext uri="{BB962C8B-B14F-4D97-AF65-F5344CB8AC3E}">
        <p14:creationId xmlns:p14="http://schemas.microsoft.com/office/powerpoint/2010/main" val="363870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b="1" i="0" dirty="0">
                <a:solidFill>
                  <a:srgbClr val="202124"/>
                </a:solidFill>
                <a:effectLst/>
                <a:latin typeface="arial" panose="020B0604020202020204" pitchFamily="34" charset="0"/>
              </a:rPr>
              <a:t>Hope is directly connected to the future through the belief that tomorrow will be better than today</a:t>
            </a:r>
            <a:r>
              <a:rPr lang="en-US" b="0" i="0" dirty="0">
                <a:solidFill>
                  <a:srgbClr val="202124"/>
                </a:solidFill>
                <a:effectLst/>
                <a:latin typeface="arial" panose="020B0604020202020204" pitchFamily="34" charset="0"/>
              </a:rPr>
              <a:t>. For students to develop hopeful thinking they must have a clear picture of what that their better self-future looks and feels like.</a:t>
            </a:r>
          </a:p>
          <a:p>
            <a:r>
              <a:rPr lang="en-US" dirty="0"/>
              <a:t>One of the premier leaders in hope research, Shane Lopez, in his book, </a:t>
            </a:r>
            <a:r>
              <a:rPr lang="en-US" i="1" dirty="0"/>
              <a:t>Making Hope Happen: Create the Future You Want for Yourself and Others</a:t>
            </a:r>
            <a:r>
              <a:rPr lang="en-US" dirty="0"/>
              <a:t>, defines hope as “the belief that the future will be better than the present combined with the belief that you have the power to make it so.”</a:t>
            </a:r>
            <a:endParaRPr lang="en-GB" dirty="0"/>
          </a:p>
        </p:txBody>
      </p:sp>
    </p:spTree>
    <p:extLst>
      <p:ext uri="{BB962C8B-B14F-4D97-AF65-F5344CB8AC3E}">
        <p14:creationId xmlns:p14="http://schemas.microsoft.com/office/powerpoint/2010/main" val="57978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821"/>
            <a:ext cx="10515600" cy="1458868"/>
          </a:xfrm>
        </p:spPr>
        <p:txBody>
          <a:bodyPr>
            <a:normAutofit/>
          </a:bodyPr>
          <a:lstStyle/>
          <a:p>
            <a:r>
              <a:rPr lang="en-US" dirty="0"/>
              <a:t>Story Sharing - anecdotes</a:t>
            </a:r>
            <a:endParaRPr lang="en-GB" dirty="0"/>
          </a:p>
        </p:txBody>
      </p:sp>
      <p:sp>
        <p:nvSpPr>
          <p:cNvPr id="3" name="Content Placeholder 2"/>
          <p:cNvSpPr>
            <a:spLocks noGrp="1"/>
          </p:cNvSpPr>
          <p:nvPr>
            <p:ph idx="1"/>
          </p:nvPr>
        </p:nvSpPr>
        <p:spPr/>
        <p:txBody>
          <a:bodyPr>
            <a:normAutofit/>
          </a:bodyPr>
          <a:lstStyle/>
          <a:p>
            <a:r>
              <a:rPr lang="en-US" sz="4400" b="1" dirty="0"/>
              <a:t>Story Sharing.</a:t>
            </a:r>
            <a:r>
              <a:rPr lang="en-US" sz="4400" dirty="0"/>
              <a:t> Students learn pathways by example.  High hope instructors tell personal stories of times when having strong pathways, showing resilience and agency helped them overcome barriers and be successful.</a:t>
            </a:r>
          </a:p>
        </p:txBody>
      </p:sp>
    </p:spTree>
    <p:extLst>
      <p:ext uri="{BB962C8B-B14F-4D97-AF65-F5344CB8AC3E}">
        <p14:creationId xmlns:p14="http://schemas.microsoft.com/office/powerpoint/2010/main" val="7313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based Learning</a:t>
            </a:r>
          </a:p>
        </p:txBody>
      </p:sp>
      <p:sp>
        <p:nvSpPr>
          <p:cNvPr id="3" name="Content Placeholder 2"/>
          <p:cNvSpPr>
            <a:spLocks noGrp="1"/>
          </p:cNvSpPr>
          <p:nvPr>
            <p:ph idx="1"/>
          </p:nvPr>
        </p:nvSpPr>
        <p:spPr/>
        <p:txBody>
          <a:bodyPr>
            <a:normAutofit/>
          </a:bodyPr>
          <a:lstStyle/>
          <a:p>
            <a:r>
              <a:rPr lang="en-US" b="1" dirty="0"/>
              <a:t>Project based learning. </a:t>
            </a:r>
            <a:r>
              <a:rPr lang="en-US" dirty="0"/>
              <a:t>When learning is associated with projects, larger more complex outcomes, students learn how to apply learnings as part of a pathway to more complicated ideas.  Project based learning also helps ensure lessons have utility and help students engage.</a:t>
            </a:r>
          </a:p>
          <a:p>
            <a:pPr marL="0" indent="0">
              <a:buNone/>
            </a:pPr>
            <a:br>
              <a:rPr lang="en-US" dirty="0"/>
            </a:br>
            <a:endParaRPr lang="en-GB" dirty="0"/>
          </a:p>
          <a:p>
            <a:endParaRPr lang="en-GB" dirty="0"/>
          </a:p>
        </p:txBody>
      </p:sp>
    </p:spTree>
    <p:extLst>
      <p:ext uri="{BB962C8B-B14F-4D97-AF65-F5344CB8AC3E}">
        <p14:creationId xmlns:p14="http://schemas.microsoft.com/office/powerpoint/2010/main" val="409849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Sequencing</a:t>
            </a:r>
          </a:p>
        </p:txBody>
      </p:sp>
      <p:sp>
        <p:nvSpPr>
          <p:cNvPr id="3" name="Content Placeholder 2"/>
          <p:cNvSpPr>
            <a:spLocks noGrp="1"/>
          </p:cNvSpPr>
          <p:nvPr>
            <p:ph idx="1"/>
          </p:nvPr>
        </p:nvSpPr>
        <p:spPr/>
        <p:txBody>
          <a:bodyPr>
            <a:normAutofit/>
          </a:bodyPr>
          <a:lstStyle/>
          <a:p>
            <a:r>
              <a:rPr lang="en-US" b="1" dirty="0"/>
              <a:t>Sequencing.  </a:t>
            </a:r>
            <a:r>
              <a:rPr lang="en-US" dirty="0"/>
              <a:t>Sequencing is providing students with logical steps required to complete an assignment and helps student learn how pathways work by experiencing successful outcomes.  Hope flourishes under the probabilities of immediate goal attainment and each step is an attained goal</a:t>
            </a:r>
          </a:p>
          <a:p>
            <a:pPr marL="0" indent="0">
              <a:buNone/>
            </a:pPr>
            <a:endParaRPr lang="en-GB" dirty="0"/>
          </a:p>
        </p:txBody>
      </p:sp>
    </p:spTree>
    <p:extLst>
      <p:ext uri="{BB962C8B-B14F-4D97-AF65-F5344CB8AC3E}">
        <p14:creationId xmlns:p14="http://schemas.microsoft.com/office/powerpoint/2010/main" val="3430511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Created Pathways</a:t>
            </a:r>
          </a:p>
        </p:txBody>
      </p:sp>
      <p:sp>
        <p:nvSpPr>
          <p:cNvPr id="3" name="Content Placeholder 2"/>
          <p:cNvSpPr>
            <a:spLocks noGrp="1"/>
          </p:cNvSpPr>
          <p:nvPr>
            <p:ph idx="1"/>
          </p:nvPr>
        </p:nvSpPr>
        <p:spPr/>
        <p:txBody>
          <a:bodyPr/>
          <a:lstStyle/>
          <a:p>
            <a:r>
              <a:rPr lang="en-US" b="1" dirty="0"/>
              <a:t>Student created pathways.</a:t>
            </a:r>
            <a:r>
              <a:rPr lang="en-US" dirty="0"/>
              <a:t> Students creating their own pathways related to smaller tasks and assignments develop the skills related to pathway thinking.  Asking students to develop a list every step required to complete an assignment or needed to prepare for an exam is a great way to practice pathway thinking.</a:t>
            </a:r>
          </a:p>
          <a:p>
            <a:endParaRPr lang="en-GB" dirty="0"/>
          </a:p>
        </p:txBody>
      </p:sp>
    </p:spTree>
    <p:extLst>
      <p:ext uri="{BB962C8B-B14F-4D97-AF65-F5344CB8AC3E}">
        <p14:creationId xmlns:p14="http://schemas.microsoft.com/office/powerpoint/2010/main" val="102012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Rubrics</a:t>
            </a:r>
          </a:p>
        </p:txBody>
      </p:sp>
      <p:sp>
        <p:nvSpPr>
          <p:cNvPr id="3" name="Content Placeholder 2"/>
          <p:cNvSpPr>
            <a:spLocks noGrp="1"/>
          </p:cNvSpPr>
          <p:nvPr>
            <p:ph idx="1"/>
          </p:nvPr>
        </p:nvSpPr>
        <p:spPr/>
        <p:txBody>
          <a:bodyPr/>
          <a:lstStyle/>
          <a:p>
            <a:r>
              <a:rPr lang="en-US" b="1" dirty="0"/>
              <a:t>Rubrics.</a:t>
            </a:r>
            <a:r>
              <a:rPr lang="en-US" dirty="0"/>
              <a:t> The use of quality grading rubrics helps students break assignment into smaller parts.  Each grading description in the rubric should include small, clear, specific and measurable outcomes of the assignment that help demonstrate pathways required for success. </a:t>
            </a:r>
          </a:p>
          <a:p>
            <a:pPr marL="0" indent="0">
              <a:buNone/>
            </a:pPr>
            <a:endParaRPr lang="en-GB" dirty="0"/>
          </a:p>
        </p:txBody>
      </p:sp>
    </p:spTree>
    <p:extLst>
      <p:ext uri="{BB962C8B-B14F-4D97-AF65-F5344CB8AC3E}">
        <p14:creationId xmlns:p14="http://schemas.microsoft.com/office/powerpoint/2010/main" val="323496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22796"/>
          </a:xfrm>
        </p:spPr>
        <p:txBody>
          <a:bodyPr/>
          <a:lstStyle/>
          <a:p>
            <a:pPr algn="ctr"/>
            <a:r>
              <a:rPr lang="en-GB" sz="8800" dirty="0"/>
              <a:t>ACTIVITY</a:t>
            </a:r>
          </a:p>
        </p:txBody>
      </p:sp>
    </p:spTree>
    <p:extLst>
      <p:ext uri="{BB962C8B-B14F-4D97-AF65-F5344CB8AC3E}">
        <p14:creationId xmlns:p14="http://schemas.microsoft.com/office/powerpoint/2010/main" val="34597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5842112"/>
          </a:xfrm>
        </p:spPr>
        <p:txBody>
          <a:bodyPr>
            <a:normAutofit/>
          </a:bodyPr>
          <a:lstStyle/>
          <a:p>
            <a:r>
              <a:rPr lang="en-GB" b="1" dirty="0"/>
              <a:t>Write a smart goal: imagining you are your most challenged student.</a:t>
            </a:r>
          </a:p>
          <a:p>
            <a:r>
              <a:rPr lang="en-GB" dirty="0"/>
              <a:t>What is their agency – ownership.  What do they want to achieve,  why and by when?  (challenging expectations)</a:t>
            </a:r>
          </a:p>
          <a:p>
            <a:r>
              <a:rPr lang="en-GB" dirty="0"/>
              <a:t>Pathway : what method/ are they going to use?</a:t>
            </a:r>
          </a:p>
          <a:p>
            <a:r>
              <a:rPr lang="en-GB" dirty="0"/>
              <a:t>How could they test the whether they achieve the goal?  </a:t>
            </a:r>
          </a:p>
          <a:p>
            <a:r>
              <a:rPr lang="en-GB" dirty="0"/>
              <a:t>If the outcome is not great, lets change pathway?</a:t>
            </a:r>
          </a:p>
          <a:p>
            <a:endParaRPr lang="en-GB" dirty="0"/>
          </a:p>
          <a:p>
            <a:r>
              <a:rPr lang="en-GB" b="1" dirty="0"/>
              <a:t>As the teacher</a:t>
            </a:r>
          </a:p>
          <a:p>
            <a:r>
              <a:rPr lang="en-GB" b="1" dirty="0"/>
              <a:t>Praise the effort as well as outcome.  Remember we learn more about the child from their journey than their arrival at the destination.</a:t>
            </a:r>
          </a:p>
        </p:txBody>
      </p:sp>
    </p:spTree>
    <p:extLst>
      <p:ext uri="{BB962C8B-B14F-4D97-AF65-F5344CB8AC3E}">
        <p14:creationId xmlns:p14="http://schemas.microsoft.com/office/powerpoint/2010/main" val="388539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resource</a:t>
            </a:r>
          </a:p>
        </p:txBody>
      </p:sp>
      <p:sp>
        <p:nvSpPr>
          <p:cNvPr id="3" name="Content Placeholder 2"/>
          <p:cNvSpPr>
            <a:spLocks noGrp="1"/>
          </p:cNvSpPr>
          <p:nvPr>
            <p:ph idx="1"/>
          </p:nvPr>
        </p:nvSpPr>
        <p:spPr/>
        <p:txBody>
          <a:bodyPr/>
          <a:lstStyle/>
          <a:p>
            <a:r>
              <a:rPr lang="en-GB" dirty="0"/>
              <a:t>https://www.inspired-engagement.com/</a:t>
            </a:r>
          </a:p>
        </p:txBody>
      </p:sp>
    </p:spTree>
    <p:extLst>
      <p:ext uri="{BB962C8B-B14F-4D97-AF65-F5344CB8AC3E}">
        <p14:creationId xmlns:p14="http://schemas.microsoft.com/office/powerpoint/2010/main" val="149842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151585"/>
          </a:xfrm>
        </p:spPr>
        <p:txBody>
          <a:bodyPr>
            <a:noAutofit/>
          </a:bodyPr>
          <a:lstStyle/>
          <a:p>
            <a:pPr algn="ctr"/>
            <a:r>
              <a:rPr lang="en-GB" sz="9600" dirty="0"/>
              <a:t>DISCUSSION</a:t>
            </a:r>
          </a:p>
        </p:txBody>
      </p:sp>
    </p:spTree>
    <p:extLst>
      <p:ext uri="{BB962C8B-B14F-4D97-AF65-F5344CB8AC3E}">
        <p14:creationId xmlns:p14="http://schemas.microsoft.com/office/powerpoint/2010/main" val="128762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Therefore students with high hope</a:t>
            </a:r>
          </a:p>
        </p:txBody>
      </p:sp>
      <p:sp>
        <p:nvSpPr>
          <p:cNvPr id="3" name="Content Placeholder 2"/>
          <p:cNvSpPr>
            <a:spLocks noGrp="1"/>
          </p:cNvSpPr>
          <p:nvPr>
            <p:ph idx="1"/>
          </p:nvPr>
        </p:nvSpPr>
        <p:spPr/>
        <p:txBody>
          <a:bodyPr/>
          <a:lstStyle/>
          <a:p>
            <a:r>
              <a:rPr lang="en-US" b="0" i="0" dirty="0">
                <a:solidFill>
                  <a:srgbClr val="333333"/>
                </a:solidFill>
                <a:effectLst/>
                <a:latin typeface="Helvetica Neue"/>
              </a:rPr>
              <a:t>Design and connect with a positive self-future</a:t>
            </a:r>
          </a:p>
          <a:p>
            <a:r>
              <a:rPr lang="en-US" b="0" i="0" dirty="0">
                <a:solidFill>
                  <a:srgbClr val="333333"/>
                </a:solidFill>
                <a:effectLst/>
                <a:latin typeface="Helvetica Neue"/>
              </a:rPr>
              <a:t>Develop goals that will lead them toward this better future</a:t>
            </a:r>
          </a:p>
          <a:p>
            <a:r>
              <a:rPr lang="en-US" b="0" i="0" dirty="0">
                <a:solidFill>
                  <a:srgbClr val="333333"/>
                </a:solidFill>
                <a:effectLst/>
                <a:latin typeface="Helvetica Neue"/>
              </a:rPr>
              <a:t>Have the confidence and self-efficacy necessary to believe they can be successful</a:t>
            </a:r>
          </a:p>
          <a:p>
            <a:r>
              <a:rPr lang="en-US" b="0" i="0" dirty="0">
                <a:solidFill>
                  <a:srgbClr val="333333"/>
                </a:solidFill>
                <a:effectLst/>
                <a:latin typeface="Helvetica Neue"/>
              </a:rPr>
              <a:t>Act with perseverance to create and follow the mental plans or road maps that guide hopeful thoughts</a:t>
            </a:r>
          </a:p>
          <a:p>
            <a:endParaRPr lang="en-GB" dirty="0"/>
          </a:p>
        </p:txBody>
      </p:sp>
    </p:spTree>
    <p:extLst>
      <p:ext uri="{BB962C8B-B14F-4D97-AF65-F5344CB8AC3E}">
        <p14:creationId xmlns:p14="http://schemas.microsoft.com/office/powerpoint/2010/main" val="190662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a:t>
            </a:r>
          </a:p>
        </p:txBody>
      </p:sp>
      <p:sp>
        <p:nvSpPr>
          <p:cNvPr id="3" name="Content Placeholder 2"/>
          <p:cNvSpPr>
            <a:spLocks noGrp="1"/>
          </p:cNvSpPr>
          <p:nvPr>
            <p:ph idx="1"/>
          </p:nvPr>
        </p:nvSpPr>
        <p:spPr/>
        <p:txBody>
          <a:bodyPr/>
          <a:lstStyle/>
          <a:p>
            <a:r>
              <a:rPr lang="en-GB" dirty="0"/>
              <a:t>Take a piece of paper</a:t>
            </a:r>
          </a:p>
          <a:p>
            <a:r>
              <a:rPr lang="en-GB" dirty="0"/>
              <a:t>Write your subject on the top.  If its not a specific subject put the grade you teach  on the top.</a:t>
            </a:r>
          </a:p>
          <a:p>
            <a:r>
              <a:rPr lang="en-GB" dirty="0"/>
              <a:t>Imagine your most challenged student.</a:t>
            </a:r>
          </a:p>
          <a:p>
            <a:r>
              <a:rPr lang="en-GB" dirty="0"/>
              <a:t>If you are a parent, think of a subject for your child.</a:t>
            </a:r>
          </a:p>
          <a:p>
            <a:endParaRPr lang="en-GB" dirty="0"/>
          </a:p>
        </p:txBody>
      </p:sp>
    </p:spTree>
    <p:extLst>
      <p:ext uri="{BB962C8B-B14F-4D97-AF65-F5344CB8AC3E}">
        <p14:creationId xmlns:p14="http://schemas.microsoft.com/office/powerpoint/2010/main" val="29423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things that develop </a:t>
            </a:r>
            <a:r>
              <a:rPr lang="en-GB" dirty="0">
                <a:solidFill>
                  <a:srgbClr val="FF0000"/>
                </a:solidFill>
              </a:rPr>
              <a:t>HOPE</a:t>
            </a:r>
            <a:r>
              <a:rPr lang="en-GB" dirty="0"/>
              <a:t> in students</a:t>
            </a:r>
          </a:p>
        </p:txBody>
      </p:sp>
      <p:sp>
        <p:nvSpPr>
          <p:cNvPr id="3" name="Content Placeholder 2"/>
          <p:cNvSpPr>
            <a:spLocks noGrp="1"/>
          </p:cNvSpPr>
          <p:nvPr>
            <p:ph idx="1"/>
          </p:nvPr>
        </p:nvSpPr>
        <p:spPr/>
        <p:txBody>
          <a:bodyPr/>
          <a:lstStyle/>
          <a:p>
            <a:r>
              <a:rPr lang="en-GB" dirty="0"/>
              <a:t>  </a:t>
            </a:r>
            <a:r>
              <a:rPr lang="en-GB" sz="7200" dirty="0">
                <a:solidFill>
                  <a:srgbClr val="FF0000"/>
                </a:solidFill>
              </a:rPr>
              <a:t>G</a:t>
            </a:r>
            <a:r>
              <a:rPr lang="en-GB" dirty="0"/>
              <a:t>oals </a:t>
            </a:r>
          </a:p>
          <a:p>
            <a:r>
              <a:rPr lang="en-GB" dirty="0"/>
              <a:t>  </a:t>
            </a:r>
            <a:r>
              <a:rPr lang="en-GB" sz="7200" dirty="0">
                <a:solidFill>
                  <a:srgbClr val="FF0000"/>
                </a:solidFill>
              </a:rPr>
              <a:t>A</a:t>
            </a:r>
            <a:r>
              <a:rPr lang="en-GB" dirty="0"/>
              <a:t>gency</a:t>
            </a:r>
          </a:p>
          <a:p>
            <a:r>
              <a:rPr lang="en-GB" dirty="0"/>
              <a:t>  </a:t>
            </a:r>
            <a:r>
              <a:rPr lang="en-GB" sz="7200" dirty="0">
                <a:solidFill>
                  <a:srgbClr val="FF0000"/>
                </a:solidFill>
              </a:rPr>
              <a:t>P</a:t>
            </a:r>
            <a:r>
              <a:rPr lang="en-GB" dirty="0"/>
              <a:t>athways </a:t>
            </a:r>
          </a:p>
        </p:txBody>
      </p:sp>
    </p:spTree>
    <p:extLst>
      <p:ext uri="{BB962C8B-B14F-4D97-AF65-F5344CB8AC3E}">
        <p14:creationId xmlns:p14="http://schemas.microsoft.com/office/powerpoint/2010/main" val="232072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74312"/>
          </a:xfrm>
        </p:spPr>
        <p:txBody>
          <a:bodyPr>
            <a:normAutofit/>
          </a:bodyPr>
          <a:lstStyle/>
          <a:p>
            <a:pPr algn="ctr"/>
            <a:r>
              <a:rPr lang="en-GB" sz="9600" dirty="0"/>
              <a:t>GOALS</a:t>
            </a:r>
          </a:p>
        </p:txBody>
      </p:sp>
    </p:spTree>
    <p:extLst>
      <p:ext uri="{BB962C8B-B14F-4D97-AF65-F5344CB8AC3E}">
        <p14:creationId xmlns:p14="http://schemas.microsoft.com/office/powerpoint/2010/main" val="310135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GOALS</a:t>
            </a:r>
          </a:p>
        </p:txBody>
      </p:sp>
      <p:sp>
        <p:nvSpPr>
          <p:cNvPr id="3" name="Content Placeholder 2"/>
          <p:cNvSpPr>
            <a:spLocks noGrp="1"/>
          </p:cNvSpPr>
          <p:nvPr>
            <p:ph idx="1"/>
          </p:nvPr>
        </p:nvSpPr>
        <p:spPr/>
        <p:txBody>
          <a:bodyPr/>
          <a:lstStyle/>
          <a:p>
            <a:r>
              <a:rPr lang="en-US" dirty="0"/>
              <a:t>Goals that are observable and measureable end in results that lead to a desired future and are the mental anchors of hope.  </a:t>
            </a:r>
          </a:p>
          <a:p>
            <a:r>
              <a:rPr lang="en-US" dirty="0"/>
              <a:t>Students often have “goals” but when discussed their goals lack the specificity and timelines necessary to attain the goal. </a:t>
            </a:r>
          </a:p>
          <a:p>
            <a:r>
              <a:rPr lang="en-US" dirty="0"/>
              <a:t>While setting goals may seem simple to a teacher it may be difficult and complicated to students.  Students who have not experienced setting specific goals need someone with patience and experience to guide them.</a:t>
            </a:r>
          </a:p>
          <a:p>
            <a:pPr marL="0" indent="0">
              <a:buNone/>
            </a:pPr>
            <a:endParaRPr lang="en-GB" dirty="0"/>
          </a:p>
        </p:txBody>
      </p:sp>
    </p:spTree>
    <p:extLst>
      <p:ext uri="{BB962C8B-B14F-4D97-AF65-F5344CB8AC3E}">
        <p14:creationId xmlns:p14="http://schemas.microsoft.com/office/powerpoint/2010/main" val="343318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t>Other goals</a:t>
            </a:r>
            <a:r>
              <a:rPr lang="en-GB" dirty="0"/>
              <a:t>		</a:t>
            </a:r>
          </a:p>
        </p:txBody>
      </p:sp>
      <p:sp>
        <p:nvSpPr>
          <p:cNvPr id="3" name="Content Placeholder 2"/>
          <p:cNvSpPr>
            <a:spLocks noGrp="1"/>
          </p:cNvSpPr>
          <p:nvPr>
            <p:ph idx="1"/>
          </p:nvPr>
        </p:nvSpPr>
        <p:spPr/>
        <p:txBody>
          <a:bodyPr/>
          <a:lstStyle/>
          <a:p>
            <a:r>
              <a:rPr lang="en-GB" sz="4400" dirty="0"/>
              <a:t>Not all goals are academic…</a:t>
            </a:r>
          </a:p>
          <a:p>
            <a:r>
              <a:rPr lang="en-GB" sz="4400" dirty="0"/>
              <a:t>Social</a:t>
            </a:r>
          </a:p>
          <a:p>
            <a:r>
              <a:rPr lang="en-GB" sz="4400" dirty="0"/>
              <a:t>Sport</a:t>
            </a:r>
          </a:p>
          <a:p>
            <a:r>
              <a:rPr lang="en-GB" sz="4400" dirty="0"/>
              <a:t>Spiritual</a:t>
            </a:r>
          </a:p>
          <a:p>
            <a:r>
              <a:rPr lang="en-GB" sz="4400" dirty="0"/>
              <a:t>Physical </a:t>
            </a:r>
          </a:p>
          <a:p>
            <a:r>
              <a:rPr lang="en-GB" sz="4400" dirty="0"/>
              <a:t>Creative</a:t>
            </a:r>
          </a:p>
          <a:p>
            <a:endParaRPr lang="en-GB" dirty="0"/>
          </a:p>
        </p:txBody>
      </p:sp>
    </p:spTree>
    <p:extLst>
      <p:ext uri="{BB962C8B-B14F-4D97-AF65-F5344CB8AC3E}">
        <p14:creationId xmlns:p14="http://schemas.microsoft.com/office/powerpoint/2010/main" val="99408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57600" y="750094"/>
            <a:ext cx="4340180" cy="5786908"/>
          </a:xfrm>
          <a:prstGeom prst="rect">
            <a:avLst/>
          </a:prstGeom>
        </p:spPr>
      </p:pic>
    </p:spTree>
    <p:extLst>
      <p:ext uri="{BB962C8B-B14F-4D97-AF65-F5344CB8AC3E}">
        <p14:creationId xmlns:p14="http://schemas.microsoft.com/office/powerpoint/2010/main" val="446980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1000</Words>
  <Application>Microsoft Office PowerPoint</Application>
  <PresentationFormat>Widescreen</PresentationFormat>
  <Paragraphs>71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vt:lpstr>
      <vt:lpstr>Calibri</vt:lpstr>
      <vt:lpstr>Calibri Light</vt:lpstr>
      <vt:lpstr>Helvetica Neue</vt:lpstr>
      <vt:lpstr>Office Theme</vt:lpstr>
      <vt:lpstr>PowerPoint Presentation</vt:lpstr>
      <vt:lpstr>PowerPoint Presentation</vt:lpstr>
      <vt:lpstr>Therefore students with high hope</vt:lpstr>
      <vt:lpstr>Practical </vt:lpstr>
      <vt:lpstr>3 things that develop HOPE in students</vt:lpstr>
      <vt:lpstr>GOALS</vt:lpstr>
      <vt:lpstr>GOALS</vt:lpstr>
      <vt:lpstr>Other goals  </vt:lpstr>
      <vt:lpstr>PowerPoint Presentation</vt:lpstr>
      <vt:lpstr>AGENCY</vt:lpstr>
      <vt:lpstr>Agency </vt:lpstr>
      <vt:lpstr>Therefore…</vt:lpstr>
      <vt:lpstr>How do you instil agency in you students?</vt:lpstr>
      <vt:lpstr>Enthusiasm in teaching and student interactions.</vt:lpstr>
      <vt:lpstr>High expectations</vt:lpstr>
      <vt:lpstr>Feedback and Praise</vt:lpstr>
      <vt:lpstr>PATHWAYS</vt:lpstr>
      <vt:lpstr>Pathways </vt:lpstr>
      <vt:lpstr>Tools and Techniques to teach and develop pathways.</vt:lpstr>
      <vt:lpstr>Story Sharing - anecdotes</vt:lpstr>
      <vt:lpstr>Project based Learning</vt:lpstr>
      <vt:lpstr>Sequencing</vt:lpstr>
      <vt:lpstr>Student Created Pathways</vt:lpstr>
      <vt:lpstr>Rubrics</vt:lpstr>
      <vt:lpstr>ACTIVITY</vt:lpstr>
      <vt:lpstr>PowerPoint Presentation</vt:lpstr>
      <vt:lpstr>Useful resource</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tapiwa kapuya</dc:creator>
  <cp:lastModifiedBy>GOTORAM</cp:lastModifiedBy>
  <cp:revision>8</cp:revision>
  <dcterms:created xsi:type="dcterms:W3CDTF">2022-08-21T12:21:34Z</dcterms:created>
  <dcterms:modified xsi:type="dcterms:W3CDTF">2022-09-22T09:47:23Z</dcterms:modified>
</cp:coreProperties>
</file>